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355" r:id="rId3"/>
    <p:sldId id="376" r:id="rId4"/>
    <p:sldId id="377" r:id="rId5"/>
    <p:sldId id="356" r:id="rId6"/>
    <p:sldId id="381" r:id="rId7"/>
    <p:sldId id="382" r:id="rId8"/>
    <p:sldId id="379" r:id="rId9"/>
    <p:sldId id="384" r:id="rId10"/>
    <p:sldId id="351" r:id="rId11"/>
    <p:sldId id="383" r:id="rId12"/>
    <p:sldId id="374" r:id="rId13"/>
    <p:sldId id="375" r:id="rId14"/>
    <p:sldId id="385" r:id="rId15"/>
    <p:sldId id="378" r:id="rId16"/>
  </p:sldIdLst>
  <p:sldSz cx="9144000" cy="6858000" type="screen4x3"/>
  <p:notesSz cx="6858000" cy="9144000"/>
  <p:defaultTextStyle>
    <a:defPPr>
      <a:defRPr lang="en-US"/>
    </a:defPPr>
    <a:lvl1pPr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22" autoAdjust="0"/>
    <p:restoredTop sz="95545"/>
  </p:normalViewPr>
  <p:slideViewPr>
    <p:cSldViewPr>
      <p:cViewPr varScale="1">
        <p:scale>
          <a:sx n="129" d="100"/>
          <a:sy n="129" d="100"/>
        </p:scale>
        <p:origin x="1632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F0A5E2-7B70-4D7F-92C3-938E981F543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F92BBA-E91E-4534-92B0-B2514B525D9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B6FC29-4971-4032-B354-CAA768C1F56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1B7E54-3F05-440A-8157-79DCC334D5B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861437-5D87-4C75-A818-2E6DC8DD018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3E7F3F-7EF1-4FC5-94CD-DBF53B1EB3C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0E4D85-CFBD-4A61-B1EF-B1CC1B88203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6326E4-DBD4-477F-BE56-046141F86FC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66C2CE-F81A-4641-A3EC-48C1241CA9B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8A830E-468A-4D27-8C22-9F823A5A947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963FFF-4134-4832-B670-FF2B672A455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9AFEC012-15DC-4BC4-B389-B831C4944F6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ransition>
    <p:random/>
  </p:transition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utorialspoint.com/plsql/index.htm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6" Type="http://schemas.openxmlformats.org/officeDocument/2006/relationships/hyperlink" Target="http://www.oracle.com/technetwork/issue-archive/2013/13-jan/o13plsql-1872456.html" TargetMode="External"/><Relationship Id="rId5" Type="http://schemas.openxmlformats.org/officeDocument/2006/relationships/hyperlink" Target="http://www.plsqltutorial.com" TargetMode="External"/><Relationship Id="rId4" Type="http://schemas.openxmlformats.org/officeDocument/2006/relationships/hyperlink" Target="http://plsql-tutorial.com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-OPoHSArODE&amp;spfreload=10" TargetMode="External"/><Relationship Id="rId2" Type="http://schemas.openxmlformats.org/officeDocument/2006/relationships/hyperlink" Target="https://1drv.ms/v/s!AgPvmBEDzTOSwlwA6IclMmi63jzq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P7CGBEALDZQ&amp;list=PLedfdcv1ztFkKCn3fCFK_MrgzHOAcjy9v&amp;index=2&amp;spfreload=10" TargetMode="External"/><Relationship Id="rId4" Type="http://schemas.openxmlformats.org/officeDocument/2006/relationships/hyperlink" Target="https://www.youtube.com/watch?v=08bc7aI0ebw&amp;list=PLedfdcv1ztFkKCn3fCFK_MrgzHOAcjy9v&amp;spfreload=10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playlist?list=PL3245012E0631F7AE&amp;spfreload=10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rinfotache/Database-Logic-in-Business-Applications/blob/master/Oracle%209i2.%20Ghidul%20dezvoltarii%20aplicatiilor%202003/Cap09_PL_SQL2/Oracle_Cap09_PL_SQL2.pdf" TargetMode="External"/><Relationship Id="rId2" Type="http://schemas.openxmlformats.org/officeDocument/2006/relationships/hyperlink" Target="https://github.com/marinfotache/Database-Logic-in-Business-Applications/blob/master/Oracle%209i2.%20Ghidul%20dezvoltarii%20aplicatiilor%202003/Cap08_PL_SQL1/Oracle_Cap08_PL_SQL1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marinfotache/Baze-de-date-I/blob/master/SQL.%20Dialecte%20DB2-%20Oracle-%20PostgreSQL%20si%20SQL%20Server/SQL2009_Cap16_Functii_si_proceduri_stocate.pdf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-OPoHSArODE&amp;spfreload=10" TargetMode="External"/><Relationship Id="rId2" Type="http://schemas.openxmlformats.org/officeDocument/2006/relationships/hyperlink" Target="https://github.com/marinfotache/Database-Logic-in-Business-Applications/tree/master/02_Basics%20of%20PL%20SQ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828800"/>
            <a:ext cx="8458200" cy="2209800"/>
          </a:xfrm>
        </p:spPr>
        <p:txBody>
          <a:bodyPr anchor="b">
            <a:noAutofit/>
          </a:bodyPr>
          <a:lstStyle/>
          <a:p>
            <a:pPr algn="ctr">
              <a:defRPr/>
            </a:pPr>
            <a:r>
              <a:rPr lang="en-US" sz="5400" b="1" dirty="0" err="1">
                <a:latin typeface="Calisto MT" pitchFamily="18" charset="0"/>
                <a:ea typeface="Batang" pitchFamily="18" charset="-127"/>
              </a:rPr>
              <a:t>DataBase</a:t>
            </a:r>
            <a:r>
              <a:rPr lang="en-US" sz="5400" b="1" dirty="0">
                <a:latin typeface="Calisto MT" pitchFamily="18" charset="0"/>
                <a:ea typeface="Batang" pitchFamily="18" charset="-127"/>
              </a:rPr>
              <a:t> Logic in Business Applications</a:t>
            </a:r>
            <a:endParaRPr sz="5400" b="1" dirty="0">
              <a:latin typeface="Calisto MT" pitchFamily="18" charset="0"/>
              <a:ea typeface="Batang" pitchFamily="18" charset="-127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4267200"/>
            <a:ext cx="8382000" cy="14478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algn="ctr"/>
            <a:r>
              <a:rPr lang="en-US" sz="4400" dirty="0">
                <a:latin typeface="American Typewriter"/>
                <a:cs typeface="American Typewriter"/>
              </a:rPr>
              <a:t>Oracle PL/SQL. </a:t>
            </a:r>
          </a:p>
          <a:p>
            <a:pPr algn="ctr"/>
            <a:r>
              <a:rPr lang="en-US" sz="4400" dirty="0">
                <a:latin typeface="American Typewriter"/>
                <a:cs typeface="American Typewriter"/>
              </a:rPr>
              <a:t>Packages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16213" y="304800"/>
            <a:ext cx="5413277" cy="12557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 sz="1800" b="1" dirty="0">
                <a:latin typeface="Segoe UI Semibold" pitchFamily="34" charset="0"/>
              </a:rPr>
              <a:t>Al.I. Cuza </a:t>
            </a:r>
            <a:r>
              <a:rPr lang="en-US" sz="1800" b="1" dirty="0">
                <a:latin typeface="Segoe UI Semibold" pitchFamily="34" charset="0"/>
              </a:rPr>
              <a:t>University of </a:t>
            </a:r>
            <a:r>
              <a:rPr lang="ro-RO" sz="1800" b="1" dirty="0">
                <a:latin typeface="Segoe UI Semibold" pitchFamily="34" charset="0"/>
              </a:rPr>
              <a:t>Iași </a:t>
            </a:r>
          </a:p>
          <a:p>
            <a:pPr>
              <a:buNone/>
            </a:pPr>
            <a:r>
              <a:rPr lang="ro-RO" sz="1800" b="1" dirty="0">
                <a:latin typeface="Segoe UI Semibold" pitchFamily="34" charset="0"/>
              </a:rPr>
              <a:t>Facult</a:t>
            </a:r>
            <a:r>
              <a:rPr lang="en-US" sz="1800" b="1" dirty="0">
                <a:latin typeface="Segoe UI Semibold" pitchFamily="34" charset="0"/>
              </a:rPr>
              <a:t>y of Economics</a:t>
            </a:r>
            <a:r>
              <a:rPr lang="ro-RO" sz="1800" b="1" dirty="0">
                <a:latin typeface="Segoe UI Semibold" pitchFamily="34" charset="0"/>
              </a:rPr>
              <a:t> </a:t>
            </a:r>
            <a:r>
              <a:rPr lang="en-US" sz="1800" b="1" dirty="0">
                <a:latin typeface="Segoe UI Semibold" pitchFamily="34" charset="0"/>
              </a:rPr>
              <a:t>and Business</a:t>
            </a:r>
            <a:r>
              <a:rPr lang="ro-RO" sz="1800" b="1" dirty="0">
                <a:latin typeface="Segoe UI Semibold" pitchFamily="34" charset="0"/>
              </a:rPr>
              <a:t> Administra</a:t>
            </a:r>
            <a:r>
              <a:rPr lang="en-US" sz="1800" b="1" dirty="0" err="1">
                <a:latin typeface="Segoe UI Semibold" pitchFamily="34" charset="0"/>
              </a:rPr>
              <a:t>tion</a:t>
            </a:r>
            <a:endParaRPr lang="ro-RO" sz="1800" b="1" dirty="0">
              <a:latin typeface="Segoe UI Semibold" pitchFamily="34" charset="0"/>
            </a:endParaRPr>
          </a:p>
          <a:p>
            <a:pPr>
              <a:buNone/>
            </a:pPr>
            <a:r>
              <a:rPr lang="en-US" sz="1800" b="1" dirty="0">
                <a:latin typeface="Segoe UI Semibold" pitchFamily="34" charset="0"/>
              </a:rPr>
              <a:t>Department of Accounting, Information Systems </a:t>
            </a:r>
          </a:p>
          <a:p>
            <a:pPr>
              <a:buNone/>
            </a:pPr>
            <a:r>
              <a:rPr lang="en-US" sz="1800" b="1" dirty="0">
                <a:latin typeface="Segoe UI Semibold" pitchFamily="34" charset="0"/>
              </a:rPr>
              <a:t>  and Statistics </a:t>
            </a:r>
          </a:p>
        </p:txBody>
      </p:sp>
      <p:pic>
        <p:nvPicPr>
          <p:cNvPr id="5" name="Picture 2" descr="logouai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2" y="337112"/>
            <a:ext cx="958644" cy="958644"/>
          </a:xfrm>
          <a:prstGeom prst="rect">
            <a:avLst/>
          </a:prstGeom>
          <a:noFill/>
        </p:spPr>
      </p:pic>
      <p:pic>
        <p:nvPicPr>
          <p:cNvPr id="6" name="Picture 4" descr="http://www.feaa.uaic.ro/assets/img/logo-feaa-top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38560" y="375801"/>
            <a:ext cx="2362575" cy="752910"/>
          </a:xfrm>
          <a:prstGeom prst="rect">
            <a:avLst/>
          </a:prstGeom>
          <a:noFill/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0" y="6172200"/>
            <a:ext cx="660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normAutofit fontScale="70000" lnSpcReduction="20000"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en-US" sz="4400" b="1" dirty="0">
                <a:latin typeface="Gabriola" pitchFamily="82" charset="0"/>
                <a:cs typeface="Vani" pitchFamily="34" charset="0"/>
              </a:rPr>
              <a:t>By Marin Fotache &amp; Co.</a:t>
            </a:r>
            <a:endParaRPr lang="ro-RO" sz="4400" b="1" dirty="0">
              <a:latin typeface="Gabriola" pitchFamily="82" charset="0"/>
              <a:cs typeface="Vani" pitchFamily="34" charset="0"/>
            </a:endParaRPr>
          </a:p>
          <a:p>
            <a:pPr algn="ctr" fontAlgn="auto">
              <a:spcAft>
                <a:spcPts val="0"/>
              </a:spcAft>
              <a:defRPr/>
            </a:pPr>
            <a:r>
              <a:rPr lang="en-US" sz="4400" b="1" dirty="0">
                <a:latin typeface="Gabriola" pitchFamily="82" charset="0"/>
                <a:cs typeface="Vani" pitchFamily="34" charset="0"/>
              </a:rPr>
              <a:t>	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76300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Useful Resources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8382000" cy="5638800"/>
          </a:xfrm>
        </p:spPr>
        <p:txBody>
          <a:bodyPr>
            <a:normAutofit lnSpcReduction="10000"/>
          </a:bodyPr>
          <a:lstStyle/>
          <a:p>
            <a:r>
              <a:rPr lang="ro-RO" sz="3000" dirty="0">
                <a:latin typeface="Avenir Medium"/>
                <a:cs typeface="Avenir Medium"/>
              </a:rPr>
              <a:t>Oracle2003_Cap09_PL_SQL2.pdf (Romanian) – uploaded on FEAA portal</a:t>
            </a:r>
          </a:p>
          <a:p>
            <a:r>
              <a:rPr lang="ro-RO" sz="3000" dirty="0">
                <a:latin typeface="Avenir Medium"/>
                <a:cs typeface="Avenir Medium"/>
              </a:rPr>
              <a:t>PL/SQL Tutorial (TutorialsPoint) – .pdf file – pp.92-95 - uploaded on FEAA portal</a:t>
            </a:r>
          </a:p>
          <a:p>
            <a:r>
              <a:rPr lang="ro-RO" sz="3000" dirty="0">
                <a:latin typeface="Avenir Medium"/>
                <a:cs typeface="Avenir Medium"/>
              </a:rPr>
              <a:t>Oracle2003_Cap09_PL_SQL2.pdf (Romanian) – uploaded on FEAA portal</a:t>
            </a:r>
          </a:p>
          <a:p>
            <a:r>
              <a:rPr lang="ro-RO" sz="3000" dirty="0">
                <a:latin typeface="Avenir Medium"/>
                <a:cs typeface="Avenir Medium"/>
              </a:rPr>
              <a:t>fiola28_BalanteContabile_august2002.pdf (Romanian) – uploaded on FEAA portal</a:t>
            </a:r>
          </a:p>
          <a:p>
            <a:r>
              <a:rPr lang="ro-RO" sz="3000" dirty="0">
                <a:latin typeface="Avenir Medium"/>
                <a:cs typeface="Avenir Medium"/>
              </a:rPr>
              <a:t>Proceduri stocate şi recursivitate în PLSQL_NetReport_dec2002.pdf (Romanian) – uploaded on FEAA portal (for recursivity – 2)</a:t>
            </a:r>
          </a:p>
          <a:p>
            <a:endParaRPr lang="ro-RO" sz="30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ro-RO" sz="30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17783279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76300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Useful Resources (cont.)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8229600" cy="5638800"/>
          </a:xfrm>
        </p:spPr>
        <p:txBody>
          <a:bodyPr>
            <a:normAutofit fontScale="77500" lnSpcReduction="20000"/>
          </a:bodyPr>
          <a:lstStyle/>
          <a:p>
            <a:r>
              <a:rPr lang="ro-RO" sz="3000" dirty="0">
                <a:latin typeface="Avenir Medium"/>
                <a:cs typeface="Avenir Medium"/>
              </a:rPr>
              <a:t>PL/SQL Tutorial (TutorialsPoint)</a:t>
            </a:r>
          </a:p>
          <a:p>
            <a:pPr marL="82296" indent="0">
              <a:buNone/>
            </a:pPr>
            <a:r>
              <a:rPr lang="ro-RO" sz="3000" dirty="0">
                <a:latin typeface="Avenir Medium"/>
                <a:cs typeface="Avenir Medium"/>
                <a:hlinkClick r:id="rId3"/>
              </a:rPr>
              <a:t>http://www.tutorialspoint.com/plsql/index.htm</a:t>
            </a:r>
            <a:endParaRPr lang="ro-RO" sz="3000" dirty="0">
              <a:latin typeface="Avenir Medium"/>
              <a:cs typeface="Avenir Medium"/>
            </a:endParaRPr>
          </a:p>
          <a:p>
            <a:r>
              <a:rPr lang="ro-RO" sz="3000" dirty="0">
                <a:latin typeface="Avenir Medium"/>
                <a:cs typeface="Avenir Medium"/>
              </a:rPr>
              <a:t>pl/sql tutorial</a:t>
            </a:r>
          </a:p>
          <a:p>
            <a:pPr marL="82296" indent="0">
              <a:buNone/>
            </a:pPr>
            <a:r>
              <a:rPr lang="ro-RO" sz="3000" dirty="0">
                <a:latin typeface="Avenir Medium"/>
                <a:cs typeface="Avenir Medium"/>
                <a:hlinkClick r:id="rId4"/>
              </a:rPr>
              <a:t>http://plsql-tutorial.com</a:t>
            </a:r>
            <a:endParaRPr lang="ro-RO" sz="3000" dirty="0">
              <a:latin typeface="Avenir Medium"/>
              <a:cs typeface="Avenir Medium"/>
            </a:endParaRPr>
          </a:p>
          <a:p>
            <a:r>
              <a:rPr lang="ro-RO" sz="3000" dirty="0">
                <a:latin typeface="Avenir Medium"/>
                <a:cs typeface="Avenir Medium"/>
              </a:rPr>
              <a:t>PL/SQL Tutorial</a:t>
            </a:r>
          </a:p>
          <a:p>
            <a:pPr marL="82296" indent="0">
              <a:buNone/>
            </a:pPr>
            <a:r>
              <a:rPr lang="ro-RO" sz="3000" dirty="0">
                <a:latin typeface="Avenir Medium"/>
                <a:cs typeface="Avenir Medium"/>
                <a:hlinkClick r:id="rId5"/>
              </a:rPr>
              <a:t>http://www.plsqltutorial.com</a:t>
            </a:r>
            <a:endParaRPr lang="ro-RO" sz="3000" dirty="0">
              <a:latin typeface="Avenir Medium"/>
              <a:cs typeface="Avenir Medium"/>
            </a:endParaRPr>
          </a:p>
          <a:p>
            <a:pPr>
              <a:lnSpc>
                <a:spcPct val="110000"/>
              </a:lnSpc>
            </a:pPr>
            <a:r>
              <a:rPr lang="ro-RO" sz="3000" dirty="0">
                <a:latin typeface="Avenir Medium"/>
                <a:cs typeface="Avenir Medium"/>
              </a:rPr>
              <a:t>Steven Feuerstein - Wrap Your Code in a Neat Package, Oracle Magazine, January/February 2013, </a:t>
            </a:r>
            <a:r>
              <a:rPr lang="ro-RO" sz="3000" dirty="0">
                <a:latin typeface="Avenir Medium"/>
                <a:cs typeface="Avenir Medium"/>
                <a:hlinkClick r:id="rId6"/>
              </a:rPr>
              <a:t>http://www.oracle.com/technetwork/issue-archive/2013/13-jan/o13plsql-1872456.html</a:t>
            </a:r>
            <a:endParaRPr lang="ro-RO" sz="3000" dirty="0">
              <a:latin typeface="Avenir Medium"/>
              <a:cs typeface="Avenir Medium"/>
            </a:endParaRPr>
          </a:p>
          <a:p>
            <a:pPr>
              <a:lnSpc>
                <a:spcPct val="110000"/>
              </a:lnSpc>
            </a:pPr>
            <a:r>
              <a:rPr lang="ro-RO" sz="3000" dirty="0">
                <a:latin typeface="Avenir Medium"/>
                <a:cs typeface="Avenir Medium"/>
              </a:rPr>
              <a:t>Steven Feuerstein - The Data Dictionary: Make Views Work for You, Oracle Magazine, November/December 2012, </a:t>
            </a:r>
            <a:r>
              <a:rPr lang="ro-RO" sz="3000" dirty="0">
                <a:latin typeface="Avenir Medium"/>
                <a:cs typeface="Avenir Medium"/>
                <a:hlinkClick r:id="rId6"/>
              </a:rPr>
              <a:t>http://www.oracle.com/technetwork/issue-archive/2012/12-nov/o62plsql-1851968.htmll</a:t>
            </a:r>
          </a:p>
        </p:txBody>
      </p:sp>
    </p:spTree>
    <p:extLst>
      <p:ext uri="{BB962C8B-B14F-4D97-AF65-F5344CB8AC3E}">
        <p14:creationId xmlns:p14="http://schemas.microsoft.com/office/powerpoint/2010/main" val="11047576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76300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Video-tutorials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8382000" cy="5638800"/>
          </a:xfrm>
        </p:spPr>
        <p:txBody>
          <a:bodyPr>
            <a:normAutofit fontScale="85000" lnSpcReduction="10000"/>
          </a:bodyPr>
          <a:lstStyle/>
          <a:p>
            <a:r>
              <a:rPr lang="ro-RO" sz="3000" dirty="0">
                <a:latin typeface="Avenir Medium"/>
                <a:cs typeface="Avenir Medium"/>
              </a:rPr>
              <a:t>An older video-tutorial (in Romanian):  </a:t>
            </a:r>
            <a:r>
              <a:rPr lang="ro-RO" sz="3000" i="1" dirty="0">
                <a:latin typeface="Avenir Medium"/>
                <a:cs typeface="Avenir Medium"/>
              </a:rPr>
              <a:t>05_PL SQL – Pachete.mp4</a:t>
            </a:r>
          </a:p>
          <a:p>
            <a:pPr marL="82296" indent="0">
              <a:buNone/>
            </a:pPr>
            <a:r>
              <a:rPr lang="ro-RO" sz="3000" dirty="0">
                <a:latin typeface="Avenir Medium"/>
                <a:cs typeface="Avenir Medium"/>
                <a:hlinkClick r:id="rId2"/>
              </a:rPr>
              <a:t>https</a:t>
            </a:r>
            <a:r>
              <a:rPr lang="ro-RO" sz="3000">
                <a:latin typeface="Avenir Medium"/>
                <a:cs typeface="Avenir Medium"/>
                <a:hlinkClick r:id="rId2"/>
              </a:rPr>
              <a:t>://1drv.ms/v/s!AgPvmBEDzTOSwlwA6IclMmi63jzq</a:t>
            </a:r>
            <a:endParaRPr lang="ro-RO" sz="300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ro-RO" sz="3000" dirty="0">
              <a:latin typeface="Avenir Medium"/>
              <a:cs typeface="Avenir Medium"/>
            </a:endParaRPr>
          </a:p>
          <a:p>
            <a:r>
              <a:rPr lang="ro-RO" sz="3000" dirty="0">
                <a:latin typeface="Avenir Medium"/>
                <a:cs typeface="Avenir Medium"/>
              </a:rPr>
              <a:t>Oracle PLSQL Training | How to Create an Oracle PL-SQL Package Specification | Video Tutorial</a:t>
            </a:r>
            <a:endParaRPr lang="ro-RO" sz="3000" dirty="0">
              <a:latin typeface="Avenir Medium"/>
              <a:cs typeface="Avenir Medium"/>
              <a:hlinkClick r:id="rId3"/>
            </a:endParaRPr>
          </a:p>
          <a:p>
            <a:pPr marL="82296" indent="0">
              <a:buNone/>
            </a:pPr>
            <a:r>
              <a:rPr lang="ro-RO" sz="3000" dirty="0">
                <a:latin typeface="Avenir Medium"/>
                <a:cs typeface="Avenir Medium"/>
                <a:hlinkClick r:id="rId4"/>
              </a:rPr>
              <a:t>https://www.youtube.com/watch?v=08bc7aI0ebw&amp;list=PLedfdcv1ztFkKCn3fCFK_MrgzHOAcjy9v&amp;spfreload=10</a:t>
            </a:r>
            <a:endParaRPr lang="ro-RO" sz="3000" dirty="0">
              <a:latin typeface="Avenir Medium"/>
              <a:cs typeface="Avenir Medium"/>
            </a:endParaRPr>
          </a:p>
          <a:p>
            <a:r>
              <a:rPr lang="ro-RO" sz="3000" dirty="0">
                <a:latin typeface="Avenir Medium"/>
                <a:cs typeface="Avenir Medium"/>
              </a:rPr>
              <a:t>Package In PLSQL</a:t>
            </a:r>
          </a:p>
          <a:p>
            <a:pPr marL="82296" indent="0">
              <a:buNone/>
            </a:pPr>
            <a:r>
              <a:rPr lang="ro-RO" sz="3000" dirty="0">
                <a:latin typeface="Avenir Medium"/>
                <a:cs typeface="Avenir Medium"/>
                <a:hlinkClick r:id="rId5"/>
              </a:rPr>
              <a:t>https://www.youtube.com/watch?v=P7CGBEALDZQ&amp;list=PLedfdcv1ztFkKCn3fCFK_MrgzHOAcjy9v&amp;index=2&amp;spfreload=10</a:t>
            </a:r>
            <a:endParaRPr lang="ro-RO" sz="30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ro-RO" sz="30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3509247245"/>
      </p:ext>
    </p:extLst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76300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Video-tutorials (cont.) 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8305800" cy="5638800"/>
          </a:xfrm>
        </p:spPr>
        <p:txBody>
          <a:bodyPr>
            <a:normAutofit/>
          </a:bodyPr>
          <a:lstStyle/>
          <a:p>
            <a:r>
              <a:rPr lang="ro-RO" sz="3000" dirty="0">
                <a:latin typeface="Avenir Medium"/>
                <a:cs typeface="Avenir Medium"/>
              </a:rPr>
              <a:t>See also the following video-tutorials in the playlist:</a:t>
            </a:r>
          </a:p>
          <a:p>
            <a:pPr marL="82296" indent="0">
              <a:buNone/>
            </a:pPr>
            <a:r>
              <a:rPr lang="ro-RO" sz="3000" dirty="0">
                <a:latin typeface="Avenir Medium"/>
                <a:cs typeface="Avenir Medium"/>
                <a:hlinkClick r:id="rId2"/>
              </a:rPr>
              <a:t>https://www.youtube.com/playlist?list=PL3245012E0631F7AE&amp;spfreload=10</a:t>
            </a:r>
            <a:endParaRPr lang="ro-RO" sz="3000" dirty="0">
              <a:latin typeface="Avenir Medium"/>
              <a:cs typeface="Avenir Medium"/>
            </a:endParaRPr>
          </a:p>
          <a:p>
            <a:pPr lvl="1"/>
            <a:r>
              <a:rPr lang="ro-RO" sz="3100" dirty="0">
                <a:latin typeface="Calibri"/>
                <a:cs typeface="Calibri"/>
              </a:rPr>
              <a:t>PLS-24: PL/SQL Package Introduction</a:t>
            </a:r>
          </a:p>
          <a:p>
            <a:pPr lvl="1"/>
            <a:r>
              <a:rPr lang="ro-RO" sz="3100" dirty="0">
                <a:latin typeface="Calibri"/>
                <a:cs typeface="Calibri"/>
              </a:rPr>
              <a:t>PLS-25: Visibility Rules in PL/SQL Packages</a:t>
            </a:r>
          </a:p>
          <a:p>
            <a:pPr lvl="1"/>
            <a:r>
              <a:rPr lang="ro-RO" sz="3100" dirty="0">
                <a:latin typeface="Calibri"/>
                <a:cs typeface="Calibri"/>
              </a:rPr>
              <a:t>PLS-26: Stored Program Overloading in PL/SQL</a:t>
            </a:r>
          </a:p>
          <a:p>
            <a:pPr lvl="1"/>
            <a:endParaRPr lang="ro-RO" sz="3100" dirty="0">
              <a:latin typeface="Calibri"/>
              <a:cs typeface="Calibri"/>
            </a:endParaRPr>
          </a:p>
          <a:p>
            <a:pPr marL="82296" indent="0">
              <a:buNone/>
            </a:pPr>
            <a:endParaRPr lang="ro-RO" sz="30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ro-RO" sz="30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345990516"/>
      </p:ext>
    </p:extLst>
  </p:cSld>
  <p:clrMapOvr>
    <a:masterClrMapping/>
  </p:clrMapOvr>
  <p:transition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76300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Text (in Romanian)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8305800" cy="5638800"/>
          </a:xfrm>
        </p:spPr>
        <p:txBody>
          <a:bodyPr>
            <a:noAutofit/>
          </a:bodyPr>
          <a:lstStyle/>
          <a:p>
            <a:r>
              <a:rPr lang="ro-RO" sz="2000" dirty="0">
                <a:latin typeface="Avenir Medium"/>
                <a:cs typeface="Avenir Medium"/>
                <a:hlinkClick r:id="rId2"/>
              </a:rPr>
              <a:t>https://github.com/marinfotache/Database-Logic-in-Business-Applications/blob/master/Oracle%209i2.%20Ghidul%20dezvoltarii%20aplicatiilor%202003/Cap08_PL_SQL1/Oracle_Cap08_PL_SQL1.pdf</a:t>
            </a:r>
            <a:endParaRPr lang="ro-RO" sz="2000" dirty="0">
              <a:latin typeface="Avenir Medium"/>
              <a:cs typeface="Avenir Medium"/>
            </a:endParaRPr>
          </a:p>
          <a:p>
            <a:r>
              <a:rPr lang="ro-RO" sz="2000" dirty="0">
                <a:latin typeface="Avenir Medium"/>
                <a:cs typeface="Avenir Medium"/>
                <a:hlinkClick r:id="rId3"/>
              </a:rPr>
              <a:t>https://github.com/marinfotache/Database-Logic-in-Business-Applications/blob/master/Oracle%209i2.%20Ghidul%20dezvoltarii%20aplicatiilor%202003/Cap09_PL_SQL2/Oracle_Cap09_PL_SQL2.pdf</a:t>
            </a:r>
            <a:r>
              <a:rPr lang="ro-RO" sz="2000" dirty="0">
                <a:latin typeface="Avenir Medium"/>
                <a:cs typeface="Avenir Medium"/>
              </a:rPr>
              <a:t> (</a:t>
            </a:r>
            <a:r>
              <a:rPr lang="ro-RO" sz="2000" dirty="0" err="1">
                <a:latin typeface="Avenir Medium"/>
                <a:cs typeface="Avenir Medium"/>
              </a:rPr>
              <a:t>sections</a:t>
            </a:r>
            <a:r>
              <a:rPr lang="ro-RO" sz="2000" dirty="0">
                <a:latin typeface="Avenir Medium"/>
                <a:cs typeface="Avenir Medium"/>
              </a:rPr>
              <a:t> 9.3-9.5)</a:t>
            </a:r>
          </a:p>
          <a:p>
            <a:r>
              <a:rPr lang="ro-RO" sz="2000" dirty="0">
                <a:latin typeface="Avenir Medium"/>
                <a:cs typeface="Avenir Medium"/>
                <a:hlinkClick r:id="rId4"/>
              </a:rPr>
              <a:t>https://github.com/marinfotache/Baze-de-date-I/blob/master/SQL.%20Dialecte%20DB2-%20Oracle-%20PostgreSQL%20si%20SQL%20Server/SQL2009_Cap16_Functii_si_proceduri_stocate.pdf</a:t>
            </a:r>
            <a:r>
              <a:rPr lang="ro-RO" sz="2000" dirty="0">
                <a:latin typeface="Avenir Medium"/>
                <a:cs typeface="Avenir Medium"/>
              </a:rPr>
              <a:t> (</a:t>
            </a:r>
            <a:r>
              <a:rPr lang="ro-RO" sz="2000" dirty="0" err="1">
                <a:latin typeface="Avenir Medium"/>
                <a:cs typeface="Avenir Medium"/>
              </a:rPr>
              <a:t>section</a:t>
            </a:r>
            <a:r>
              <a:rPr lang="ro-RO" sz="2000">
                <a:latin typeface="Avenir Medium"/>
                <a:cs typeface="Avenir Medium"/>
              </a:rPr>
              <a:t> 16.6</a:t>
            </a:r>
            <a:r>
              <a:rPr lang="ro-RO" sz="2000" dirty="0">
                <a:latin typeface="Avenir Medium"/>
                <a:cs typeface="Avenir Medium"/>
              </a:rPr>
              <a:t>)</a:t>
            </a:r>
          </a:p>
          <a:p>
            <a:pPr marL="82296" indent="0">
              <a:buNone/>
            </a:pPr>
            <a:endParaRPr lang="ro-RO" sz="2000" dirty="0">
              <a:latin typeface="Avenir Medium"/>
              <a:cs typeface="Avenir Medium"/>
            </a:endParaRPr>
          </a:p>
          <a:p>
            <a:endParaRPr lang="ro-RO" sz="20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ro-RO" sz="20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2396423251"/>
      </p:ext>
    </p:extLst>
  </p:cSld>
  <p:clrMapOvr>
    <a:masterClrMapping/>
  </p:clrMapOvr>
  <p:transition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763000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ro-RO" sz="3600" dirty="0" err="1">
                <a:latin typeface="American Typewriter"/>
                <a:ea typeface="Arial Unicode MS" panose="020B0604020202020204" pitchFamily="34" charset="-128"/>
                <a:cs typeface="American Typewriter"/>
              </a:rPr>
              <a:t>Git</a:t>
            </a:r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 Hub </a:t>
            </a:r>
            <a:r>
              <a:rPr lang="ro-RO" sz="3600" dirty="0" err="1">
                <a:latin typeface="American Typewriter"/>
                <a:ea typeface="Arial Unicode MS" panose="020B0604020202020204" pitchFamily="34" charset="-128"/>
                <a:cs typeface="American Typewriter"/>
              </a:rPr>
              <a:t>Scripts</a:t>
            </a:r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 Associated </a:t>
            </a:r>
            <a:r>
              <a:rPr lang="ro-RO" sz="3600" dirty="0" err="1">
                <a:latin typeface="American Typewriter"/>
                <a:ea typeface="Arial Unicode MS" panose="020B0604020202020204" pitchFamily="34" charset="-128"/>
                <a:cs typeface="American Typewriter"/>
              </a:rPr>
              <a:t>with</a:t>
            </a:r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 </a:t>
            </a:r>
            <a:r>
              <a:rPr lang="ro-RO" sz="3600" dirty="0" err="1">
                <a:latin typeface="American Typewriter"/>
                <a:ea typeface="Arial Unicode MS" panose="020B0604020202020204" pitchFamily="34" charset="-128"/>
                <a:cs typeface="American Typewriter"/>
              </a:rPr>
              <a:t>this</a:t>
            </a:r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 </a:t>
            </a:r>
            <a:r>
              <a:rPr lang="ro-RO" sz="3600" dirty="0" err="1">
                <a:latin typeface="American Typewriter"/>
                <a:ea typeface="Arial Unicode MS" panose="020B0604020202020204" pitchFamily="34" charset="-128"/>
                <a:cs typeface="American Typewriter"/>
              </a:rPr>
              <a:t>Presentation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8305800" cy="5638800"/>
          </a:xfrm>
        </p:spPr>
        <p:txBody>
          <a:bodyPr>
            <a:normAutofit/>
          </a:bodyPr>
          <a:lstStyle/>
          <a:p>
            <a:r>
              <a:rPr lang="ro-RO" sz="3000" dirty="0">
                <a:latin typeface="Avenir Medium"/>
                <a:cs typeface="Avenir Medium"/>
                <a:hlinkClick r:id="rId2"/>
              </a:rPr>
              <a:t>https://github.com/marinfotache/Database-Logic-in-Business-Applications/tree/master/02_Basics%20of%20PL%20SQL</a:t>
            </a:r>
            <a:endParaRPr lang="ro-RO" sz="3000" dirty="0">
              <a:latin typeface="Avenir Medium"/>
              <a:cs typeface="Avenir Medium"/>
            </a:endParaRP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02_03a...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02_03b...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02_03c...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02_03d...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02_03e1...</a:t>
            </a:r>
          </a:p>
          <a:p>
            <a:pPr lvl="1"/>
            <a:r>
              <a:rPr lang="ro-RO" sz="2600">
                <a:latin typeface="Avenir Medium"/>
                <a:cs typeface="Avenir Medium"/>
              </a:rPr>
              <a:t>02_03e2...</a:t>
            </a:r>
            <a:endParaRPr lang="ro-RO" sz="2600" dirty="0">
              <a:latin typeface="Avenir Medium"/>
              <a:cs typeface="Avenir Medium"/>
            </a:endParaRPr>
          </a:p>
          <a:p>
            <a:pPr lvl="1"/>
            <a:endParaRPr lang="ro-RO" sz="26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ro-RO" sz="3000" dirty="0">
              <a:latin typeface="Avenir Medium"/>
              <a:cs typeface="Avenir Medium"/>
              <a:hlinkClick r:id="rId3"/>
            </a:endParaRPr>
          </a:p>
          <a:p>
            <a:pPr marL="82296" indent="0">
              <a:buNone/>
            </a:pPr>
            <a:endParaRPr lang="ro-RO" sz="3000" dirty="0">
              <a:latin typeface="Avenir Medium"/>
              <a:cs typeface="Avenir Medium"/>
              <a:hlinkClick r:id="rId3"/>
            </a:endParaRPr>
          </a:p>
        </p:txBody>
      </p:sp>
    </p:spTree>
    <p:extLst>
      <p:ext uri="{BB962C8B-B14F-4D97-AF65-F5344CB8AC3E}">
        <p14:creationId xmlns:p14="http://schemas.microsoft.com/office/powerpoint/2010/main" val="4135375688"/>
      </p:ext>
    </p:extLst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152400"/>
            <a:ext cx="749808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Agenda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8534400" cy="5334000"/>
          </a:xfrm>
        </p:spPr>
        <p:txBody>
          <a:bodyPr>
            <a:normAutofit lnSpcReduction="10000"/>
          </a:bodyPr>
          <a:lstStyle/>
          <a:p>
            <a:r>
              <a:rPr lang="ro-RO" sz="3000" dirty="0">
                <a:latin typeface="Avenir Medium"/>
                <a:cs typeface="Avenir Medium"/>
              </a:rPr>
              <a:t>Definition and utility of PL/SQL packages</a:t>
            </a:r>
          </a:p>
          <a:p>
            <a:r>
              <a:rPr lang="ro-RO" sz="3000" dirty="0">
                <a:latin typeface="Avenir Medium"/>
                <a:cs typeface="Avenir Medium"/>
              </a:rPr>
              <a:t>Syntax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Package specification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Package body</a:t>
            </a:r>
          </a:p>
          <a:p>
            <a:r>
              <a:rPr lang="ro-RO" sz="3000" dirty="0">
                <a:latin typeface="Avenir Medium"/>
                <a:cs typeface="Avenir Medium"/>
              </a:rPr>
              <a:t>Function/procedures overloading</a:t>
            </a:r>
          </a:p>
          <a:p>
            <a:r>
              <a:rPr lang="ro-RO" sz="3000" dirty="0">
                <a:latin typeface="Avenir Medium"/>
                <a:cs typeface="Avenir Medium"/>
              </a:rPr>
              <a:t>Recursivity (2) </a:t>
            </a:r>
          </a:p>
          <a:p>
            <a:r>
              <a:rPr lang="ro-RO" sz="3000" dirty="0">
                <a:latin typeface="Avenir Medium"/>
                <a:cs typeface="Avenir Medium"/>
              </a:rPr>
              <a:t>Examples of using packages</a:t>
            </a:r>
          </a:p>
          <a:p>
            <a:r>
              <a:rPr lang="ro-RO" sz="3000" dirty="0">
                <a:latin typeface="Avenir Medium"/>
                <a:cs typeface="Avenir Medium"/>
              </a:rPr>
              <a:t>Information about stored procedures in the data dictionary</a:t>
            </a:r>
          </a:p>
          <a:p>
            <a:r>
              <a:rPr lang="ro-RO" sz="3000" dirty="0">
                <a:latin typeface="Avenir Medium"/>
                <a:cs typeface="Avenir Medium"/>
              </a:rPr>
              <a:t>Case study: Enrollment at master programmes</a:t>
            </a:r>
          </a:p>
          <a:p>
            <a:endParaRPr lang="ro-RO" sz="3000" dirty="0">
              <a:latin typeface="Avenir Medium"/>
              <a:cs typeface="Avenir Medium"/>
            </a:endParaRPr>
          </a:p>
          <a:p>
            <a:endParaRPr lang="en-US" sz="3000" dirty="0">
              <a:latin typeface="Avenir Medium"/>
              <a:cs typeface="Avenir Medium"/>
            </a:endParaRPr>
          </a:p>
          <a:p>
            <a:endParaRPr lang="en-US" sz="30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1463709662"/>
      </p:ext>
    </p:extLst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PL/SQL Packages...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077200" cy="5105400"/>
          </a:xfrm>
        </p:spPr>
        <p:txBody>
          <a:bodyPr>
            <a:normAutofit/>
          </a:bodyPr>
          <a:lstStyle/>
          <a:p>
            <a:r>
              <a:rPr lang="ro-RO" sz="3000" dirty="0">
                <a:latin typeface="Avenir Medium"/>
                <a:cs typeface="Avenir Medium"/>
              </a:rPr>
              <a:t>A sort of containers</a:t>
            </a:r>
          </a:p>
          <a:p>
            <a:r>
              <a:rPr lang="ro-RO" sz="3000" dirty="0">
                <a:latin typeface="Avenir Medium"/>
                <a:cs typeface="Avenir Medium"/>
              </a:rPr>
              <a:t>May contain</a:t>
            </a:r>
            <a:r>
              <a:rPr lang="en-US" sz="3000" dirty="0">
                <a:latin typeface="Avenir Medium"/>
                <a:cs typeface="Avenir Medium"/>
              </a:rPr>
              <a:t>:</a:t>
            </a:r>
            <a:endParaRPr lang="ro-RO" sz="3000" dirty="0">
              <a:latin typeface="Avenir Medium"/>
              <a:cs typeface="Avenir Medium"/>
            </a:endParaRP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Public (user-defined) data types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Public cursors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Public exceptions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Procedures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Functions</a:t>
            </a:r>
            <a:endParaRPr lang="en-US" sz="2600" dirty="0">
              <a:latin typeface="Avenir Medium"/>
              <a:cs typeface="Avenir Medium"/>
            </a:endParaRPr>
          </a:p>
          <a:p>
            <a:r>
              <a:rPr lang="en-US" sz="3000" dirty="0">
                <a:latin typeface="Avenir Medium"/>
                <a:cs typeface="Avenir Medium"/>
              </a:rPr>
              <a:t>Two parts</a:t>
            </a:r>
            <a:endParaRPr lang="ro-RO" sz="3000" dirty="0">
              <a:latin typeface="Avenir Medium"/>
              <a:cs typeface="Avenir Medium"/>
            </a:endParaRP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Specifications (compulsory)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Body (optional)</a:t>
            </a:r>
          </a:p>
        </p:txBody>
      </p:sp>
    </p:spTree>
    <p:extLst>
      <p:ext uri="{BB962C8B-B14F-4D97-AF65-F5344CB8AC3E}">
        <p14:creationId xmlns:p14="http://schemas.microsoft.com/office/powerpoint/2010/main" val="1782333696"/>
      </p:ext>
    </p:extLst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28888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Advantages of Packages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8534400" cy="5562600"/>
          </a:xfrm>
        </p:spPr>
        <p:txBody>
          <a:bodyPr>
            <a:normAutofit fontScale="85000" lnSpcReduction="20000"/>
          </a:bodyPr>
          <a:lstStyle/>
          <a:p>
            <a:r>
              <a:rPr lang="ro-RO" sz="3000" dirty="0">
                <a:latin typeface="Avenir Medium"/>
                <a:cs typeface="Avenir Medium"/>
              </a:rPr>
              <a:t>DB apps/modules may have (sometimes) hundreds of variables, exceptions, cursors, functions, procedures; packages gather all these types of objects in a single place, so database schema is clean and easy to maintain</a:t>
            </a:r>
          </a:p>
          <a:p>
            <a:r>
              <a:rPr lang="ro-RO" sz="3000" dirty="0">
                <a:latin typeface="Avenir Medium"/>
                <a:cs typeface="Avenir Medium"/>
              </a:rPr>
              <a:t>Package definition and package body are stored separatedly in DB dictionary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package definition is public 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package body is private (hidden, incapsulated)</a:t>
            </a:r>
          </a:p>
          <a:p>
            <a:r>
              <a:rPr lang="ro-RO" sz="3000" dirty="0">
                <a:latin typeface="Avenir Medium"/>
                <a:cs typeface="Avenir Medium"/>
              </a:rPr>
              <a:t>Allows DB server to load into memory more objects simultaneoulsy (at first call of the package, the package objects are loaded in memory) </a:t>
            </a:r>
          </a:p>
          <a:p>
            <a:r>
              <a:rPr lang="ro-RO" sz="3000" dirty="0">
                <a:latin typeface="Avenir Medium"/>
                <a:cs typeface="Avenir Medium"/>
              </a:rPr>
              <a:t>Through packages, Oracle provides public variables in DB apps (which is quite rare in DB servers world)</a:t>
            </a:r>
          </a:p>
          <a:p>
            <a:r>
              <a:rPr lang="ro-RO" sz="3000" dirty="0">
                <a:latin typeface="Avenir Medium"/>
                <a:cs typeface="Avenir Medium"/>
              </a:rPr>
              <a:t>Support for functions/procedures overloading</a:t>
            </a:r>
          </a:p>
          <a:p>
            <a:endParaRPr lang="en-US" sz="3000" dirty="0">
              <a:latin typeface="Avenir Medium"/>
              <a:cs typeface="Avenir Medium"/>
            </a:endParaRPr>
          </a:p>
          <a:p>
            <a:endParaRPr lang="en-US" sz="30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2069671605"/>
      </p:ext>
    </p:extLst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30468"/>
            <a:ext cx="8034675" cy="6627532"/>
          </a:xfrm>
          <a:prstGeom prst="rect">
            <a:avLst/>
          </a:prstGeom>
        </p:spPr>
      </p:pic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 rot="20539565">
            <a:off x="6533723" y="-360663"/>
            <a:ext cx="2719791" cy="3717219"/>
          </a:xfrm>
        </p:spPr>
        <p:txBody>
          <a:bodyPr anchor="ctr">
            <a:normAutofit/>
          </a:bodyPr>
          <a:lstStyle/>
          <a:p>
            <a:pPr algn="ctr"/>
            <a:r>
              <a:rPr lang="en-US" sz="28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Package specification</a:t>
            </a:r>
            <a:endParaRPr lang="ro-RO" sz="28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471253607"/>
      </p:ext>
    </p:extLst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 rot="20539565">
            <a:off x="-566714" y="1010937"/>
            <a:ext cx="2719791" cy="3717219"/>
          </a:xfrm>
        </p:spPr>
        <p:txBody>
          <a:bodyPr anchor="ctr">
            <a:normAutofit/>
          </a:bodyPr>
          <a:lstStyle/>
          <a:p>
            <a:pPr algn="ctr"/>
            <a:r>
              <a:rPr lang="en-US" sz="28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Package </a:t>
            </a:r>
            <a:br>
              <a:rPr lang="en-US" sz="2800" dirty="0">
                <a:latin typeface="American Typewriter"/>
                <a:ea typeface="Arial Unicode MS" panose="020B0604020202020204" pitchFamily="34" charset="-128"/>
                <a:cs typeface="American Typewriter"/>
              </a:rPr>
            </a:br>
            <a:r>
              <a:rPr lang="en-US" sz="28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body</a:t>
            </a:r>
            <a:br>
              <a:rPr lang="en-US" sz="2800" dirty="0">
                <a:latin typeface="American Typewriter"/>
                <a:ea typeface="Arial Unicode MS" panose="020B0604020202020204" pitchFamily="34" charset="-128"/>
                <a:cs typeface="American Typewriter"/>
              </a:rPr>
            </a:br>
            <a:r>
              <a:rPr lang="en-US" sz="28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(excerpt)</a:t>
            </a:r>
            <a:endParaRPr lang="ro-RO" sz="28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207686"/>
            <a:ext cx="7239000" cy="665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374388"/>
      </p:ext>
    </p:extLst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41636"/>
            <a:ext cx="7267183" cy="65163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0236146">
            <a:off x="5660917" y="580459"/>
            <a:ext cx="3116912" cy="2521798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Overloading </a:t>
            </a:r>
            <a:b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</a:br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1448997719"/>
      </p:ext>
    </p:extLst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8512" y="152400"/>
            <a:ext cx="7943088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Limits of the packages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8534400" cy="5181600"/>
          </a:xfrm>
        </p:spPr>
        <p:txBody>
          <a:bodyPr>
            <a:normAutofit fontScale="92500" lnSpcReduction="20000"/>
          </a:bodyPr>
          <a:lstStyle/>
          <a:p>
            <a:r>
              <a:rPr lang="ro-RO" sz="3000" dirty="0">
                <a:latin typeface="Avenir Medium"/>
                <a:cs typeface="Avenir Medium"/>
              </a:rPr>
              <a:t>Cannot be called globally, but only their objects (variables, cursors, exceptions, functions, procedures)</a:t>
            </a:r>
          </a:p>
          <a:p>
            <a:pPr lvl="1"/>
            <a:r>
              <a:rPr lang="ro-RO" sz="2600" dirty="0" err="1">
                <a:latin typeface="Consolas"/>
                <a:cs typeface="Consolas"/>
              </a:rPr>
              <a:t>A_p</a:t>
            </a:r>
            <a:r>
              <a:rPr lang="en-US" sz="2600" dirty="0" err="1">
                <a:latin typeface="Consolas"/>
                <a:cs typeface="Consolas"/>
              </a:rPr>
              <a:t>ackage.a_variable</a:t>
            </a:r>
            <a:r>
              <a:rPr lang="en-US" sz="2600" dirty="0">
                <a:latin typeface="Consolas"/>
                <a:cs typeface="Consolas"/>
              </a:rPr>
              <a:t> := TRUE ;</a:t>
            </a:r>
          </a:p>
          <a:p>
            <a:pPr lvl="1"/>
            <a:r>
              <a:rPr lang="en-US" sz="2600" dirty="0" err="1">
                <a:latin typeface="Consolas"/>
                <a:cs typeface="Consolas"/>
              </a:rPr>
              <a:t>Another_variable</a:t>
            </a:r>
            <a:r>
              <a:rPr lang="en-US" sz="2600" dirty="0">
                <a:latin typeface="Consolas"/>
                <a:cs typeface="Consolas"/>
              </a:rPr>
              <a:t> := </a:t>
            </a:r>
          </a:p>
          <a:p>
            <a:pPr marL="402336" lvl="1" indent="0">
              <a:buNone/>
            </a:pPr>
            <a:r>
              <a:rPr lang="en-US" sz="2600" dirty="0">
                <a:latin typeface="Consolas"/>
                <a:cs typeface="Consolas"/>
              </a:rPr>
              <a:t>		a_</a:t>
            </a:r>
            <a:r>
              <a:rPr lang="en-US" sz="2600" dirty="0" err="1">
                <a:latin typeface="Consolas"/>
                <a:cs typeface="Consolas"/>
              </a:rPr>
              <a:t>package.a_functions </a:t>
            </a:r>
            <a:r>
              <a:rPr lang="en-US" sz="2600" dirty="0">
                <a:latin typeface="Consolas"/>
                <a:cs typeface="Consolas"/>
              </a:rPr>
              <a:t>(a_</a:t>
            </a:r>
            <a:r>
              <a:rPr lang="en-US" sz="2600" dirty="0" err="1">
                <a:latin typeface="Consolas"/>
                <a:cs typeface="Consolas"/>
              </a:rPr>
              <a:t>parameter</a:t>
            </a:r>
            <a:r>
              <a:rPr lang="en-US" sz="2600" dirty="0">
                <a:latin typeface="Consolas"/>
                <a:cs typeface="Consolas"/>
              </a:rPr>
              <a:t>) ;</a:t>
            </a:r>
          </a:p>
          <a:p>
            <a:r>
              <a:rPr lang="en-US" sz="3000" dirty="0">
                <a:latin typeface="Avenir Medium"/>
                <a:cs typeface="Avenir Medium"/>
              </a:rPr>
              <a:t>Cannot be nested</a:t>
            </a:r>
            <a:endParaRPr lang="ro-RO" sz="3000" dirty="0">
              <a:latin typeface="Avenir Medium"/>
              <a:cs typeface="Avenir Medium"/>
            </a:endParaRPr>
          </a:p>
          <a:p>
            <a:r>
              <a:rPr lang="ro-RO" sz="3000" dirty="0">
                <a:latin typeface="Avenir Medium"/>
                <a:cs typeface="Avenir Medium"/>
              </a:rPr>
              <a:t>If a function or procedure within the package is invalid, all the package becomes invalid (and consequently unusable)</a:t>
            </a:r>
          </a:p>
          <a:p>
            <a:r>
              <a:rPr lang="ro-RO" sz="3000" dirty="0">
                <a:latin typeface="Avenir Medium"/>
                <a:cs typeface="Avenir Medium"/>
              </a:rPr>
              <a:t>When package functions and/or procedures are lengthy, the package is difficult to read, test, and debug</a:t>
            </a:r>
          </a:p>
        </p:txBody>
      </p:sp>
    </p:spTree>
    <p:extLst>
      <p:ext uri="{BB962C8B-B14F-4D97-AF65-F5344CB8AC3E}">
        <p14:creationId xmlns:p14="http://schemas.microsoft.com/office/powerpoint/2010/main" val="1851674450"/>
      </p:ext>
    </p:extLst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534400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Information about stored procedures in the data dictionary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8534400" cy="5486400"/>
          </a:xfrm>
        </p:spPr>
        <p:txBody>
          <a:bodyPr>
            <a:normAutofit/>
          </a:bodyPr>
          <a:lstStyle/>
          <a:p>
            <a:r>
              <a:rPr lang="ro-RO" sz="3000" dirty="0">
                <a:latin typeface="Avenir Medium"/>
                <a:cs typeface="Avenir Medium"/>
              </a:rPr>
              <a:t>Views of interest in the data dictionary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USER_OBJECTS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USER_OBJECT_SIZE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USER_PROCEDURES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USER_STORED_SETTINGS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USER_ARGUMENTS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USER_SOURCE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USER_ERRORS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USER_DEPENDENCIES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USER_IDENTIFIERS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USER_TRIGGERS and USER_TRIGGER_COLS</a:t>
            </a:r>
          </a:p>
        </p:txBody>
      </p:sp>
    </p:spTree>
    <p:extLst>
      <p:ext uri="{BB962C8B-B14F-4D97-AF65-F5344CB8AC3E}">
        <p14:creationId xmlns:p14="http://schemas.microsoft.com/office/powerpoint/2010/main" val="4284126540"/>
      </p:ext>
    </p:extLst>
  </p:cSld>
  <p:clrMapOvr>
    <a:masterClrMapping/>
  </p:clrMapOvr>
  <p:transition>
    <p:random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olstice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ppt/theme/themeOverride2.xml><?xml version="1.0" encoding="utf-8"?>
<a:themeOverride xmlns:a="http://schemas.openxmlformats.org/drawingml/2006/main">
  <a:clrScheme name="Solstice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ppt/theme/themeOverride3.xml><?xml version="1.0" encoding="utf-8"?>
<a:themeOverride xmlns:a="http://schemas.openxmlformats.org/drawingml/2006/main">
  <a:clrScheme name="Solstice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2581</TotalTime>
  <Words>886</Words>
  <Application>Microsoft Macintosh PowerPoint</Application>
  <PresentationFormat>On-screen Show (4:3)</PresentationFormat>
  <Paragraphs>106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8" baseType="lpstr">
      <vt:lpstr>American Typewriter</vt:lpstr>
      <vt:lpstr>Avenir Medium</vt:lpstr>
      <vt:lpstr>Calibri</vt:lpstr>
      <vt:lpstr>Calisto MT</vt:lpstr>
      <vt:lpstr>Consolas</vt:lpstr>
      <vt:lpstr>Gabriola</vt:lpstr>
      <vt:lpstr>Gill Sans MT</vt:lpstr>
      <vt:lpstr>Segoe UI Semibold</vt:lpstr>
      <vt:lpstr>Times New Roman</vt:lpstr>
      <vt:lpstr>Verdana</vt:lpstr>
      <vt:lpstr>Wingdings</vt:lpstr>
      <vt:lpstr>Wingdings 2</vt:lpstr>
      <vt:lpstr>Solstice</vt:lpstr>
      <vt:lpstr>DataBase Logic in Business Applications</vt:lpstr>
      <vt:lpstr>Agenda</vt:lpstr>
      <vt:lpstr>PL/SQL Packages...</vt:lpstr>
      <vt:lpstr>Advantages of Packages</vt:lpstr>
      <vt:lpstr>Package specification</vt:lpstr>
      <vt:lpstr>Package  body (excerpt)</vt:lpstr>
      <vt:lpstr>Overloading  example</vt:lpstr>
      <vt:lpstr>Limits of the packages</vt:lpstr>
      <vt:lpstr>Information about stored procedures in the data dictionary</vt:lpstr>
      <vt:lpstr>Useful Resources</vt:lpstr>
      <vt:lpstr>Useful Resources (cont.)</vt:lpstr>
      <vt:lpstr>Video-tutorials</vt:lpstr>
      <vt:lpstr>Video-tutorials (cont.) </vt:lpstr>
      <vt:lpstr>Text (in Romanian)</vt:lpstr>
      <vt:lpstr>Git Hub Scripts Associated with this Presentation</vt:lpstr>
    </vt:vector>
  </TitlesOfParts>
  <Company>FEAA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BAZE DE DATE</dc:title>
  <dc:creator>FotacheM</dc:creator>
  <cp:lastModifiedBy>Marin Fotache</cp:lastModifiedBy>
  <cp:revision>345</cp:revision>
  <dcterms:created xsi:type="dcterms:W3CDTF">2002-10-11T06:23:42Z</dcterms:created>
  <dcterms:modified xsi:type="dcterms:W3CDTF">2018-11-19T13:49:11Z</dcterms:modified>
</cp:coreProperties>
</file>