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368" r:id="rId3"/>
    <p:sldId id="367" r:id="rId4"/>
    <p:sldId id="409" r:id="rId5"/>
    <p:sldId id="369" r:id="rId6"/>
    <p:sldId id="370" r:id="rId7"/>
    <p:sldId id="371" r:id="rId8"/>
    <p:sldId id="398" r:id="rId9"/>
    <p:sldId id="372" r:id="rId10"/>
    <p:sldId id="373" r:id="rId11"/>
    <p:sldId id="374" r:id="rId12"/>
    <p:sldId id="375" r:id="rId13"/>
    <p:sldId id="377" r:id="rId14"/>
    <p:sldId id="378" r:id="rId15"/>
    <p:sldId id="399" r:id="rId16"/>
    <p:sldId id="400" r:id="rId17"/>
    <p:sldId id="379" r:id="rId18"/>
    <p:sldId id="380" r:id="rId19"/>
    <p:sldId id="406" r:id="rId20"/>
    <p:sldId id="381" r:id="rId21"/>
    <p:sldId id="382" r:id="rId22"/>
    <p:sldId id="383" r:id="rId23"/>
    <p:sldId id="384" r:id="rId24"/>
    <p:sldId id="401" r:id="rId25"/>
    <p:sldId id="402" r:id="rId26"/>
    <p:sldId id="403" r:id="rId27"/>
    <p:sldId id="387" r:id="rId28"/>
    <p:sldId id="388" r:id="rId29"/>
    <p:sldId id="404" r:id="rId30"/>
    <p:sldId id="407" r:id="rId31"/>
    <p:sldId id="408" r:id="rId32"/>
    <p:sldId id="390" r:id="rId33"/>
    <p:sldId id="394" r:id="rId34"/>
    <p:sldId id="351" r:id="rId35"/>
    <p:sldId id="405" r:id="rId36"/>
    <p:sldId id="396" r:id="rId37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53" autoAdjust="0"/>
    <p:restoredTop sz="99728" autoAdjust="0"/>
  </p:normalViewPr>
  <p:slideViewPr>
    <p:cSldViewPr>
      <p:cViewPr varScale="1">
        <p:scale>
          <a:sx n="129" d="100"/>
          <a:sy n="129" d="100"/>
        </p:scale>
        <p:origin x="145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nfotache/Database-Logic-in-Business-Applications/tree/master/04_DB%20Logical%20Design__Denormalizatio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developer-tools/datamodeler/overview/index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hyperlink" Target="https://apexapps.oracle.com/pls/apex/f?p=44785:24:0::NO:24:P24_CONTENT_ID,P24_PREV_PAGE:5231,29" TargetMode="External"/><Relationship Id="rId5" Type="http://schemas.openxmlformats.org/officeDocument/2006/relationships/hyperlink" Target="http://www.oracle.com/webfolder/technetwork/tutorials/obe/db/sqldevdm/r40/mod1_dm_v4/mod1_dm_v4.html" TargetMode="External"/><Relationship Id="rId4" Type="http://schemas.openxmlformats.org/officeDocument/2006/relationships/hyperlink" Target="https://www.youtube.com/watch?v=f80xWJYKJFQ&amp;spfreload=10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DwJN3KLXWY" TargetMode="External"/><Relationship Id="rId7" Type="http://schemas.openxmlformats.org/officeDocument/2006/relationships/hyperlink" Target="https://www.youtube.com/watch?v=s5oTpdLfRnU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hyperlink" Target="http://download.oracle.com/otn_hosted_doc/sqldev/Glossaries/glossaries_viewlet_swf.html" TargetMode="External"/><Relationship Id="rId5" Type="http://schemas.openxmlformats.org/officeDocument/2006/relationships/hyperlink" Target="https://apexapps.oracle.com/pls/apex/f?p=44785:24:3125138319327:::24:P24_CONTENT_ID,P24_PROD_SECTION_GRP_ID,P24_PREV_PAGE:5951,,24#prettyPhoto" TargetMode="External"/><Relationship Id="rId4" Type="http://schemas.openxmlformats.org/officeDocument/2006/relationships/hyperlink" Target="https://www.youtube.com/watch?v=wsVh1zLmQb0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aAYttaEbx0&amp;spfreload=10" TargetMode="External"/><Relationship Id="rId2" Type="http://schemas.openxmlformats.org/officeDocument/2006/relationships/hyperlink" Target="http://www.tomjewett.com/dbdesign/dbdesign.php?page=intro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Ar5BLFMcgo&amp;spfreload=10" TargetMode="External"/><Relationship Id="rId2" Type="http://schemas.openxmlformats.org/officeDocument/2006/relationships/hyperlink" Target="https://www.youtube.com/watch?v=c0_9Y8QAstg&amp;spfreload=1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wo-Wyul8CDQ" TargetMode="External"/><Relationship Id="rId4" Type="http://schemas.openxmlformats.org/officeDocument/2006/relationships/hyperlink" Target="https://www.youtube.com/watch?v=IfaqkiHpIjo&amp;spfreload=10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905000"/>
            <a:ext cx="84582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5400" b="1" dirty="0" err="1">
                <a:latin typeface="Calisto MT" pitchFamily="18" charset="0"/>
                <a:ea typeface="Batang" pitchFamily="18" charset="-127"/>
              </a:rPr>
              <a:t>DataBase</a:t>
            </a:r>
            <a:r>
              <a:rPr lang="en-US" sz="5400" b="1" dirty="0">
                <a:latin typeface="Calisto MT" pitchFamily="18" charset="0"/>
                <a:ea typeface="Batang" pitchFamily="18" charset="-127"/>
              </a:rPr>
              <a:t> Logic in Business Applications</a:t>
            </a:r>
            <a:endParaRPr sz="54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495800"/>
            <a:ext cx="7924800" cy="14478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algn="ctr"/>
            <a:r>
              <a:rPr lang="en-US" sz="4400" dirty="0">
                <a:latin typeface="American Typewriter"/>
                <a:cs typeface="American Typewriter"/>
              </a:rPr>
              <a:t>Introduction to Data Modeling. Entity-Relationship vs. UML Class Diagrams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6213" y="304800"/>
            <a:ext cx="5413277" cy="12557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1800" b="1" dirty="0">
                <a:latin typeface="Segoe UI Semibold" pitchFamily="34" charset="0"/>
              </a:rPr>
              <a:t>Al.I. Cuza </a:t>
            </a:r>
            <a:r>
              <a:rPr lang="en-US" sz="1800" b="1" dirty="0">
                <a:latin typeface="Segoe UI Semibold" pitchFamily="34" charset="0"/>
              </a:rPr>
              <a:t>University of </a:t>
            </a:r>
            <a:r>
              <a:rPr lang="ro-RO" sz="1800" b="1" dirty="0">
                <a:latin typeface="Segoe UI Semibold" pitchFamily="34" charset="0"/>
              </a:rPr>
              <a:t>Iași </a:t>
            </a:r>
          </a:p>
          <a:p>
            <a:pPr>
              <a:buNone/>
            </a:pPr>
            <a:r>
              <a:rPr lang="ro-RO" sz="1800" b="1" dirty="0">
                <a:latin typeface="Segoe UI Semibold" pitchFamily="34" charset="0"/>
              </a:rPr>
              <a:t>Facult</a:t>
            </a:r>
            <a:r>
              <a:rPr lang="en-US" sz="1800" b="1" dirty="0">
                <a:latin typeface="Segoe UI Semibold" pitchFamily="34" charset="0"/>
              </a:rPr>
              <a:t>y of Economics</a:t>
            </a:r>
            <a:r>
              <a:rPr lang="ro-RO" sz="1800" b="1" dirty="0">
                <a:latin typeface="Segoe UI Semibold" pitchFamily="34" charset="0"/>
              </a:rPr>
              <a:t> </a:t>
            </a:r>
            <a:r>
              <a:rPr lang="en-US" sz="1800" b="1" dirty="0">
                <a:latin typeface="Segoe UI Semibold" pitchFamily="34" charset="0"/>
              </a:rPr>
              <a:t>and Business</a:t>
            </a:r>
            <a:r>
              <a:rPr lang="ro-RO" sz="1800" b="1" dirty="0">
                <a:latin typeface="Segoe UI Semibold" pitchFamily="34" charset="0"/>
              </a:rPr>
              <a:t> Administra</a:t>
            </a:r>
            <a:r>
              <a:rPr lang="en-US" sz="1800" b="1" dirty="0" err="1">
                <a:latin typeface="Segoe UI Semibold" pitchFamily="34" charset="0"/>
              </a:rPr>
              <a:t>tion</a:t>
            </a:r>
            <a:endParaRPr lang="ro-RO" sz="1800" b="1" dirty="0">
              <a:latin typeface="Segoe UI Semibold" pitchFamily="34" charset="0"/>
            </a:endParaRPr>
          </a:p>
          <a:p>
            <a:pPr>
              <a:buNone/>
            </a:pPr>
            <a:r>
              <a:rPr lang="en-US" sz="1800" b="1" dirty="0">
                <a:latin typeface="Segoe UI Semibold" pitchFamily="34" charset="0"/>
              </a:rPr>
              <a:t>Department of Accounting, Information Systems </a:t>
            </a:r>
          </a:p>
          <a:p>
            <a:pPr>
              <a:buNone/>
            </a:pPr>
            <a:r>
              <a:rPr lang="en-US" sz="1800" b="1" dirty="0">
                <a:latin typeface="Segoe UI Semibold" pitchFamily="34" charset="0"/>
              </a:rPr>
              <a:t>  and Statistics </a:t>
            </a: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2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8560" y="375801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5943601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 fontScale="70000" lnSpcReduction="20000"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4400" b="1" dirty="0">
                <a:latin typeface="Gabriola" pitchFamily="82" charset="0"/>
                <a:cs typeface="Vani" pitchFamily="34" charset="0"/>
              </a:rPr>
              <a:t>By Marin Fotache &amp; Co.</a:t>
            </a:r>
            <a:endParaRPr lang="ro-RO" sz="4400" b="1" dirty="0">
              <a:latin typeface="Gabriola" pitchFamily="82" charset="0"/>
              <a:cs typeface="Vani" pitchFamily="34" charset="0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sz="4400" b="1" dirty="0">
                <a:latin typeface="Gabriola" pitchFamily="82" charset="0"/>
                <a:cs typeface="Vani" pitchFamily="34" charset="0"/>
              </a:rPr>
              <a:t>	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Basic Concepts of E-R (2)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9109034"/>
              </p:ext>
            </p:extLst>
          </p:nvPr>
        </p:nvGraphicFramePr>
        <p:xfrm>
          <a:off x="76198" y="1676400"/>
          <a:ext cx="8991602" cy="4980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6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4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039">
                <a:tc>
                  <a:txBody>
                    <a:bodyPr/>
                    <a:lstStyle/>
                    <a:p>
                      <a:pPr algn="ctr"/>
                      <a:r>
                        <a:rPr lang="ro-RO" sz="18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</a:t>
                      </a:r>
                      <a:r>
                        <a:rPr lang="ro-RO" sz="18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</a:t>
                      </a:r>
                      <a:r>
                        <a:rPr lang="ro-RO" sz="18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b="1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mples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9925">
                <a:tc>
                  <a:txBody>
                    <a:bodyPr/>
                    <a:lstStyle/>
                    <a:p>
                      <a:endParaRPr lang="en-US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Relationship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Semantic link between (two or more) entities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Teaches, sells, </a:t>
                      </a:r>
                      <a:r>
                        <a:rPr lang="en-US" dirty="0" err="1"/>
                        <a:t>borrows, works_on, manages, pays, requires, evaluates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250"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  <a:r>
                        <a:rPr lang="ro-RO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Relationship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baseline="0">
                          <a:solidFill>
                            <a:srgbClr val="231F20"/>
                          </a:solidFill>
                          <a:latin typeface="+mn-lt"/>
                        </a:rPr>
                        <a:t>A </a:t>
                      </a:r>
                      <a:r>
                        <a:rPr kumimoji="0" lang="en-US" sz="18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relationship</a:t>
                      </a:r>
                      <a:r>
                        <a:rPr lang="en-US" sz="1800" b="0" i="0" u="none" strike="noStrike" baseline="0">
                          <a:solidFill>
                            <a:srgbClr val="231F20"/>
                          </a:solidFill>
                          <a:latin typeface="+mn-lt"/>
                        </a:rPr>
                        <a:t> between two </a:t>
                      </a:r>
                      <a:r>
                        <a:rPr kumimoji="0" lang="en-US" sz="18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entities</a:t>
                      </a:r>
                      <a:endParaRPr kumimoji="0" lang="en-US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Teaches,</a:t>
                      </a:r>
                      <a:r>
                        <a:rPr lang="en-US" b="0" baseline="0" dirty="0"/>
                        <a:t> sells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2996">
                <a:tc>
                  <a:txBody>
                    <a:bodyPr/>
                    <a:lstStyle/>
                    <a:p>
                      <a:r>
                        <a:rPr lang="ro-RO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ecursive</a:t>
                      </a:r>
                      <a:r>
                        <a:rPr lang="ro-RO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Relationship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binary relationship that relates an entity to itself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8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Manages, Is_Managed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8363"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Ternary</a:t>
                      </a:r>
                      <a:r>
                        <a:rPr lang="ro-RO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Relationship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baseline="0">
                          <a:solidFill>
                            <a:srgbClr val="231F20"/>
                          </a:solidFill>
                          <a:latin typeface="+mn-lt"/>
                        </a:rPr>
                        <a:t>A </a:t>
                      </a:r>
                      <a:r>
                        <a:rPr kumimoji="0" lang="en-US" sz="18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relationship</a:t>
                      </a:r>
                      <a:r>
                        <a:rPr lang="en-US" sz="1800" b="0" i="0" u="none" strike="noStrike" baseline="0">
                          <a:solidFill>
                            <a:srgbClr val="231F20"/>
                          </a:solidFill>
                          <a:latin typeface="+mn-lt"/>
                        </a:rPr>
                        <a:t> among three </a:t>
                      </a:r>
                      <a:r>
                        <a:rPr kumimoji="0" lang="en-US" sz="18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entities. Usually avoided (see row below)</a:t>
                      </a:r>
                      <a:endParaRPr kumimoji="0" lang="en-US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8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Examines_3 (A </a:t>
                      </a:r>
                      <a:r>
                        <a:rPr lang="ro-RO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teacher</a:t>
                      </a:r>
                      <a:r>
                        <a:rPr lang="ro-RO" sz="18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examines a </a:t>
                      </a:r>
                      <a:r>
                        <a:rPr lang="ro-RO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group of students</a:t>
                      </a:r>
                      <a:r>
                        <a:rPr lang="ro-RO" sz="18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on a </a:t>
                      </a:r>
                      <a:r>
                        <a:rPr lang="ro-RO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course topics</a:t>
                      </a:r>
                      <a:r>
                        <a:rPr lang="ro-RO" sz="18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15428">
                <a:tc>
                  <a:txBody>
                    <a:bodyPr/>
                    <a:lstStyle/>
                    <a:p>
                      <a:r>
                        <a:rPr lang="en-US" dirty="0"/>
                        <a:t>n-ary Relationship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relationship on more than two entities.</a:t>
                      </a:r>
                    </a:p>
                    <a:p>
                      <a:r>
                        <a:rPr lang="en-US" dirty="0"/>
                        <a:t>Can be replaced by a number of distinct binary relationships. Not supported by most modeling</a:t>
                      </a:r>
                      <a:r>
                        <a:rPr lang="en-US" baseline="0" dirty="0"/>
                        <a:t> tools (such as ODM)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Examines_4 (A </a:t>
                      </a:r>
                      <a:r>
                        <a:rPr lang="ro-RO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teacher</a:t>
                      </a:r>
                      <a:r>
                        <a:rPr lang="ro-RO" sz="18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examines in a </a:t>
                      </a:r>
                      <a:r>
                        <a:rPr lang="ro-RO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classroom </a:t>
                      </a:r>
                      <a:r>
                        <a:rPr lang="ro-RO" sz="18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ro-RO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group of students</a:t>
                      </a:r>
                      <a:r>
                        <a:rPr lang="ro-RO" sz="18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on a </a:t>
                      </a:r>
                      <a:r>
                        <a:rPr lang="ro-RO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course topics</a:t>
                      </a:r>
                      <a:r>
                        <a:rPr lang="ro-RO" sz="18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1908" y="1073339"/>
            <a:ext cx="8558692" cy="37446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buNone/>
              <a:defRPr sz="2000">
                <a:latin typeface="American Typewriter Condensed"/>
                <a:cs typeface="American Typewriter Condensed"/>
              </a:defRPr>
            </a:lvl1pPr>
          </a:lstStyle>
          <a:p>
            <a:r>
              <a:rPr lang="ro-RO" dirty="0"/>
              <a:t>Source</a:t>
            </a:r>
            <a:r>
              <a:rPr lang="en-US" dirty="0"/>
              <a:t>: </a:t>
            </a:r>
            <a:r>
              <a:rPr lang="en-US" dirty="0" err="1"/>
              <a:t>Teorey</a:t>
            </a:r>
            <a:r>
              <a:rPr lang="en-US" dirty="0"/>
              <a:t>, T. </a:t>
            </a:r>
            <a:r>
              <a:rPr lang="en-US" dirty="0" err="1"/>
              <a:t>s.a</a:t>
            </a:r>
            <a:r>
              <a:rPr lang="en-US" dirty="0"/>
              <a:t>. – Database Design. Know It All, MK, Amsterdam, 2009</a:t>
            </a:r>
          </a:p>
        </p:txBody>
      </p:sp>
    </p:spTree>
    <p:extLst>
      <p:ext uri="{BB962C8B-B14F-4D97-AF65-F5344CB8AC3E}">
        <p14:creationId xmlns:p14="http://schemas.microsoft.com/office/powerpoint/2010/main" val="3358707930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Mapping Real World Objects 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to E-R Concepts 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16" y="1371345"/>
            <a:ext cx="8757684" cy="5029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0" y="6470839"/>
            <a:ext cx="7162800" cy="37446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buNone/>
              <a:defRPr sz="2000">
                <a:latin typeface="American Typewriter Condensed"/>
                <a:cs typeface="American Typewriter Condensed"/>
              </a:defRPr>
            </a:lvl1pPr>
          </a:lstStyle>
          <a:p>
            <a:r>
              <a:rPr lang="ro-RO" dirty="0"/>
              <a:t>Source</a:t>
            </a:r>
            <a:r>
              <a:rPr lang="en-US" dirty="0"/>
              <a:t>: </a:t>
            </a:r>
            <a:r>
              <a:rPr lang="en-US" dirty="0" err="1"/>
              <a:t>http://www.matthew-west.org.uk/documents/princ03.pdf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483997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Cardinality of entities E and F within relationship R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840" y="1752600"/>
            <a:ext cx="9162840" cy="4303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1908" y="6483539"/>
            <a:ext cx="8558692" cy="37446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buNone/>
              <a:defRPr sz="2000">
                <a:latin typeface="American Typewriter Condensed"/>
                <a:cs typeface="American Typewriter Condensed"/>
              </a:defRPr>
            </a:lvl1pPr>
          </a:lstStyle>
          <a:p>
            <a:r>
              <a:rPr lang="ro-RO" dirty="0"/>
              <a:t>Source</a:t>
            </a:r>
            <a:r>
              <a:rPr lang="en-US" dirty="0"/>
              <a:t>: </a:t>
            </a:r>
            <a:r>
              <a:rPr lang="en-US" dirty="0" err="1"/>
              <a:t>Teorey</a:t>
            </a:r>
            <a:r>
              <a:rPr lang="en-US" dirty="0"/>
              <a:t>, T. </a:t>
            </a:r>
            <a:r>
              <a:rPr lang="en-US" dirty="0" err="1"/>
              <a:t>s.a</a:t>
            </a:r>
            <a:r>
              <a:rPr lang="en-US" dirty="0"/>
              <a:t>. – Database Design. Know It All, MK, Amsterdam, 2009</a:t>
            </a:r>
          </a:p>
        </p:txBody>
      </p:sp>
    </p:spTree>
    <p:extLst>
      <p:ext uri="{BB962C8B-B14F-4D97-AF65-F5344CB8AC3E}">
        <p14:creationId xmlns:p14="http://schemas.microsoft.com/office/powerpoint/2010/main" val="87169150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E-R Diagrams – Chen notation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534400" cy="2667000"/>
          </a:xfrm>
        </p:spPr>
        <p:txBody>
          <a:bodyPr>
            <a:normAutofit fontScale="92500" lnSpcReduction="2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A faculty member (professor) teaches zero, one, or more course sections/lectures/topics; zero means she/he is retired (consultant) or researcher (no currently teaching)</a:t>
            </a:r>
          </a:p>
          <a:p>
            <a:r>
              <a:rPr lang="ro-RO" sz="3000" dirty="0">
                <a:latin typeface="Avenir Medium"/>
                <a:cs typeface="Avenir Medium"/>
              </a:rPr>
              <a:t>A course section is taught by only one professor;</a:t>
            </a:r>
            <a:r>
              <a:rPr lang="en-US" sz="3000" dirty="0">
                <a:latin typeface="Avenir Medium"/>
                <a:cs typeface="Avenir Medium"/>
              </a:rPr>
              <a:t> there are no course sections without associated teacher</a:t>
            </a:r>
            <a:endParaRPr lang="ro-RO" sz="3000" dirty="0">
              <a:latin typeface="Avenir Medium"/>
              <a:cs typeface="Avenir Medium"/>
            </a:endParaRPr>
          </a:p>
          <a:p>
            <a:endParaRPr lang="en-US" sz="3000" dirty="0">
              <a:latin typeface="Avenir Medium"/>
              <a:cs typeface="Avenir Medium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250598"/>
            <a:ext cx="9105160" cy="165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0" y="6400800"/>
            <a:ext cx="8558692" cy="37446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buNone/>
              <a:defRPr sz="2000">
                <a:latin typeface="American Typewriter Condensed"/>
                <a:cs typeface="American Typewriter Condensed"/>
              </a:defRPr>
            </a:lvl1pPr>
          </a:lstStyle>
          <a:p>
            <a:r>
              <a:rPr lang="ro-RO" dirty="0"/>
              <a:t>Source</a:t>
            </a:r>
            <a:r>
              <a:rPr lang="en-US" dirty="0"/>
              <a:t>: </a:t>
            </a:r>
            <a:r>
              <a:rPr lang="en-US" dirty="0" err="1"/>
              <a:t>Teorey</a:t>
            </a:r>
            <a:r>
              <a:rPr lang="en-US" dirty="0"/>
              <a:t>, T. </a:t>
            </a:r>
            <a:r>
              <a:rPr lang="en-US" dirty="0" err="1"/>
              <a:t>s.a</a:t>
            </a:r>
            <a:r>
              <a:rPr lang="en-US" dirty="0"/>
              <a:t>. – Database Design. Know It All, MK, Amsterdam, 2009</a:t>
            </a:r>
          </a:p>
        </p:txBody>
      </p:sp>
    </p:spTree>
    <p:extLst>
      <p:ext uri="{BB962C8B-B14F-4D97-AF65-F5344CB8AC3E}">
        <p14:creationId xmlns:p14="http://schemas.microsoft.com/office/powerpoint/2010/main" val="3997293265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964A546-0BD9-304C-8611-A815990F5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13" y="1066800"/>
            <a:ext cx="6944174" cy="56681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083"/>
            <a:ext cx="6944174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teaches_1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E-R 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Diagram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in ODM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>
          <a:xfrm flipV="1">
            <a:off x="3733800" y="2743200"/>
            <a:ext cx="0" cy="10668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652351"/>
      </p:ext>
    </p:ext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teaches_1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Relational Diagram in ODM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4191000"/>
            <a:ext cx="8458200" cy="2590800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Avenir Medium"/>
                <a:cs typeface="Avenir Medium"/>
              </a:rPr>
              <a:t>Attribute type and length added</a:t>
            </a:r>
          </a:p>
          <a:p>
            <a:r>
              <a:rPr lang="en-US" sz="3000" dirty="0">
                <a:latin typeface="Avenir Medium"/>
                <a:cs typeface="Avenir Medium"/>
              </a:rPr>
              <a:t>Primary keys</a:t>
            </a:r>
          </a:p>
          <a:p>
            <a:r>
              <a:rPr lang="en-US" sz="3000" dirty="0">
                <a:latin typeface="Avenir Medium"/>
                <a:cs typeface="Avenir Medium"/>
              </a:rPr>
              <a:t>Foreign (keys) – in E-R diagrammes foreign keys are not represented (there is no concept of foreign key)</a:t>
            </a:r>
            <a:endParaRPr lang="ro-RO" sz="3000" dirty="0">
              <a:latin typeface="Avenir Medium"/>
              <a:cs typeface="Avenir Medium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9144000" cy="212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679848"/>
      </p:ext>
    </p:extLst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0" y="1955150"/>
            <a:ext cx="3619500" cy="40319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teaches_1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Relational Diagram in ODM using plurals (for table names)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1600"/>
            <a:ext cx="2453640" cy="1752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1334822"/>
            <a:ext cx="2571407" cy="17910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69" y="2819401"/>
            <a:ext cx="5411859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84795"/>
      </p:ext>
    </p:extLst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MARINF~1\AppData\Local\Temp\SNAGHTML49e20e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0306" y="2819400"/>
            <a:ext cx="6109694" cy="399338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906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Recursive Relationship (Chen notation)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610600" cy="3200400"/>
          </a:xfrm>
        </p:spPr>
        <p:txBody>
          <a:bodyPr>
            <a:normAutofit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Each employee has at least zero managers (the </a:t>
            </a:r>
            <a:r>
              <a:rPr lang="en-US" sz="3000" dirty="0">
                <a:latin typeface="Avenir Medium"/>
                <a:cs typeface="Avenir Medium"/>
              </a:rPr>
              <a:t>case of general manager/CEO) and at most</a:t>
            </a:r>
            <a:r>
              <a:rPr lang="ro-RO" sz="3000" dirty="0">
                <a:latin typeface="Avenir Medium"/>
                <a:cs typeface="Avenir Medium"/>
              </a:rPr>
              <a:t> one manager (reports to)</a:t>
            </a:r>
          </a:p>
          <a:p>
            <a:r>
              <a:rPr lang="ro-RO" sz="3000" dirty="0">
                <a:latin typeface="Avenir Medium"/>
                <a:cs typeface="Avenir Medium"/>
              </a:rPr>
              <a:t>A manager could have zero (</a:t>
            </a:r>
            <a:r>
              <a:rPr lang="ro-RO" sz="3000" dirty="0">
                <a:latin typeface="Avenir Medium"/>
                <a:cs typeface="Avenir Medium"/>
                <a:sym typeface="Wingdings"/>
              </a:rPr>
              <a:t>) or more subordinates</a:t>
            </a:r>
            <a:endParaRPr lang="en-US" sz="3000" dirty="0">
              <a:latin typeface="Avenir Medium"/>
              <a:cs typeface="Avenir Mediu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483539"/>
            <a:ext cx="8558692" cy="37446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buNone/>
              <a:defRPr sz="2000">
                <a:latin typeface="American Typewriter Condensed"/>
                <a:cs typeface="American Typewriter Condensed"/>
              </a:defRPr>
            </a:lvl1pPr>
          </a:lstStyle>
          <a:p>
            <a:r>
              <a:rPr lang="ro-RO" dirty="0"/>
              <a:t>Source</a:t>
            </a:r>
            <a:r>
              <a:rPr lang="en-US" dirty="0"/>
              <a:t>: </a:t>
            </a:r>
            <a:r>
              <a:rPr lang="en-US" dirty="0" err="1"/>
              <a:t>Teorey</a:t>
            </a:r>
            <a:r>
              <a:rPr lang="en-US" dirty="0"/>
              <a:t>, T. </a:t>
            </a:r>
            <a:r>
              <a:rPr lang="en-US" dirty="0" err="1"/>
              <a:t>s.a</a:t>
            </a:r>
            <a:r>
              <a:rPr lang="en-US" dirty="0"/>
              <a:t>. – Database Design. Know It All, MK, Amsterdam, 2009</a:t>
            </a:r>
          </a:p>
        </p:txBody>
      </p:sp>
    </p:spTree>
    <p:extLst>
      <p:ext uri="{BB962C8B-B14F-4D97-AF65-F5344CB8AC3E}">
        <p14:creationId xmlns:p14="http://schemas.microsoft.com/office/powerpoint/2010/main" val="2115229813"/>
      </p:ext>
    </p:extLst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0"/>
            <a:ext cx="751114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6799" y="427051"/>
            <a:ext cx="4714385" cy="2319457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Recursive 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Relationship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(</a:t>
            </a:r>
            <a:r>
              <a:rPr lang="ro-RO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manages_1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) </a:t>
            </a:r>
            <a:b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</a:b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in ODM) 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532848008"/>
      </p:ext>
    </p:extLst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1"/>
            <a:ext cx="7924800" cy="14478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Relational Schema for Recursive Relatioship (</a:t>
            </a:r>
            <a:r>
              <a:rPr lang="ro-RO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manages_1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) </a:t>
            </a:r>
            <a:b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</a:b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in ODM) 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981200"/>
            <a:ext cx="55626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279108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Notice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458200" cy="5638800"/>
          </a:xfrm>
        </p:spPr>
        <p:txBody>
          <a:bodyPr>
            <a:normAutofit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All the Oracle Data Modeler diagrams in this presentation are archived and can be downloaded at: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2"/>
              </a:rPr>
              <a:t>https://</a:t>
            </a:r>
            <a:r>
              <a:rPr lang="ro-RO" sz="3000" dirty="0" err="1">
                <a:latin typeface="Avenir Medium"/>
                <a:cs typeface="Avenir Medium"/>
                <a:hlinkClick r:id="rId2"/>
              </a:rPr>
              <a:t>github</a:t>
            </a:r>
            <a:r>
              <a:rPr lang="ro-RO" sz="3000" dirty="0" err="1">
                <a:latin typeface="Avenir Medium"/>
                <a:cs typeface="Avenir Medium"/>
                <a:hlinkClick r:id="rId2"/>
              </a:rPr>
              <a:t>.</a:t>
            </a:r>
            <a:r>
              <a:rPr lang="ro-RO" sz="3000" dirty="0" err="1">
                <a:latin typeface="Avenir Medium"/>
                <a:cs typeface="Avenir Medium"/>
                <a:hlinkClick r:id="rId2"/>
              </a:rPr>
              <a:t>com</a:t>
            </a:r>
            <a:r>
              <a:rPr lang="ro-RO" sz="3000" dirty="0">
                <a:latin typeface="Avenir Medium"/>
                <a:cs typeface="Avenir Medium"/>
                <a:hlinkClick r:id="rId2"/>
              </a:rPr>
              <a:t>/marinfotache/Database-Logic-in-Business-Applications/tree/master/04_DB%20Logical%20Design__Denormalization</a:t>
            </a:r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 err="1">
                <a:latin typeface="Avenir Medium"/>
                <a:cs typeface="Avenir Medium"/>
              </a:rPr>
              <a:t>Please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follow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the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instructions</a:t>
            </a:r>
            <a:r>
              <a:rPr lang="ro-RO" sz="3000" dirty="0">
                <a:latin typeface="Avenir Medium"/>
                <a:cs typeface="Avenir Medium"/>
              </a:rPr>
              <a:t> in `</a:t>
            </a:r>
            <a:r>
              <a:rPr lang="ro-RO" sz="3000" dirty="0" err="1">
                <a:latin typeface="Avenir Medium"/>
                <a:cs typeface="Avenir Medium"/>
              </a:rPr>
              <a:t>readme.txt</a:t>
            </a:r>
            <a:r>
              <a:rPr lang="ro-RO" sz="3000" dirty="0">
                <a:latin typeface="Avenir Medium"/>
                <a:cs typeface="Avenir Medium"/>
              </a:rPr>
              <a:t>` file</a:t>
            </a:r>
          </a:p>
        </p:txBody>
      </p:sp>
    </p:spTree>
    <p:extLst>
      <p:ext uri="{BB962C8B-B14F-4D97-AF65-F5344CB8AC3E}">
        <p14:creationId xmlns:p14="http://schemas.microsoft.com/office/powerpoint/2010/main" val="1260363625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MARINF~1\AppData\Local\Temp\SNAGHTML4c5353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523288"/>
            <a:ext cx="6705600" cy="2764591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839200" cy="4572000"/>
          </a:xfrm>
        </p:spPr>
        <p:txBody>
          <a:bodyPr>
            <a:normAutofit fontScale="92500" lnSpcReduction="2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Relationship attributes (implemented, but not recommended) – they will be included in one of the relationship entities</a:t>
            </a: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N-ary relationships, where N &gt; 2 (not implemented)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265238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E-R </a:t>
            </a:r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concepts not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recommended in ODM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27432" y="6483539"/>
            <a:ext cx="8558692" cy="37446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buNone/>
              <a:defRPr sz="2000">
                <a:latin typeface="American Typewriter Condensed"/>
                <a:cs typeface="American Typewriter Condensed"/>
              </a:defRPr>
            </a:lvl1pPr>
          </a:lstStyle>
          <a:p>
            <a:r>
              <a:rPr lang="ro-RO" dirty="0"/>
              <a:t>Source</a:t>
            </a:r>
            <a:r>
              <a:rPr lang="en-US" dirty="0"/>
              <a:t>: </a:t>
            </a:r>
            <a:r>
              <a:rPr lang="en-US" dirty="0" err="1"/>
              <a:t>Teorey</a:t>
            </a:r>
            <a:r>
              <a:rPr lang="en-US" dirty="0"/>
              <a:t>, T. </a:t>
            </a:r>
            <a:r>
              <a:rPr lang="en-US" dirty="0" err="1"/>
              <a:t>s.a</a:t>
            </a:r>
            <a:r>
              <a:rPr lang="en-US" dirty="0"/>
              <a:t>. – Database Design. Know It All, MK, Amsterdam, 2009</a:t>
            </a:r>
          </a:p>
        </p:txBody>
      </p:sp>
    </p:spTree>
    <p:extLst>
      <p:ext uri="{BB962C8B-B14F-4D97-AF65-F5344CB8AC3E}">
        <p14:creationId xmlns:p14="http://schemas.microsoft.com/office/powerpoint/2010/main" val="740026881"/>
      </p:ext>
    </p:extLst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067800" cy="16002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E-R </a:t>
            </a:r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concepts not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implemented in ODM (cont.)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920261"/>
            <a:ext cx="9106349" cy="2947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2400" y="1981200"/>
            <a:ext cx="8610600" cy="914400"/>
          </a:xfrm>
        </p:spPr>
        <p:txBody>
          <a:bodyPr>
            <a:normAutofit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Attribute cardinality</a:t>
            </a:r>
            <a:endParaRPr lang="en-US" sz="3000" dirty="0">
              <a:latin typeface="Avenir Medium"/>
              <a:cs typeface="Avenir Mediu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448050"/>
            <a:ext cx="8558692" cy="37446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buNone/>
              <a:defRPr sz="2000">
                <a:latin typeface="American Typewriter Condensed"/>
                <a:cs typeface="American Typewriter Condensed"/>
              </a:defRPr>
            </a:lvl1pPr>
          </a:lstStyle>
          <a:p>
            <a:r>
              <a:rPr lang="ro-RO" dirty="0"/>
              <a:t>Source</a:t>
            </a:r>
            <a:r>
              <a:rPr lang="en-US" dirty="0"/>
              <a:t>: </a:t>
            </a:r>
            <a:r>
              <a:rPr lang="en-US" dirty="0" err="1"/>
              <a:t>Teorey</a:t>
            </a:r>
            <a:r>
              <a:rPr lang="en-US" dirty="0"/>
              <a:t>, T. </a:t>
            </a:r>
            <a:r>
              <a:rPr lang="en-US" dirty="0" err="1"/>
              <a:t>s.a</a:t>
            </a:r>
            <a:r>
              <a:rPr lang="en-US" dirty="0"/>
              <a:t>. – Database Design. Know It All, MK, Amsterdam, 2009</a:t>
            </a:r>
          </a:p>
        </p:txBody>
      </p:sp>
    </p:spTree>
    <p:extLst>
      <p:ext uri="{BB962C8B-B14F-4D97-AF65-F5344CB8AC3E}">
        <p14:creationId xmlns:p14="http://schemas.microsoft.com/office/powerpoint/2010/main" val="4073593727"/>
      </p:ext>
    </p:extLst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9154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Weak Entities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90" y="2466974"/>
            <a:ext cx="9128610" cy="4391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8915400" cy="1600200"/>
          </a:xfrm>
        </p:spPr>
        <p:txBody>
          <a:bodyPr>
            <a:normAutofit fontScale="92500"/>
          </a:bodyPr>
          <a:lstStyle/>
          <a:p>
            <a:r>
              <a:rPr lang="en-US" sz="2800">
                <a:latin typeface="Avenir Medium"/>
                <a:cs typeface="Avenir Medium"/>
              </a:rPr>
              <a:t>A weak entity is an entity whose occurrences are dependent for their existence, through a relationship R, on the occurrence of another (strong) entity.</a:t>
            </a:r>
            <a:endParaRPr lang="en-US" sz="2800" dirty="0">
              <a:latin typeface="Avenir Medium"/>
              <a:cs typeface="Avenir Medium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629400" y="2514600"/>
            <a:ext cx="1143000" cy="19812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6461990"/>
            <a:ext cx="8558692" cy="37446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buNone/>
              <a:defRPr sz="2000">
                <a:latin typeface="American Typewriter Condensed"/>
                <a:cs typeface="American Typewriter Condensed"/>
              </a:defRPr>
            </a:lvl1pPr>
          </a:lstStyle>
          <a:p>
            <a:r>
              <a:rPr lang="ro-RO" dirty="0"/>
              <a:t>Source</a:t>
            </a:r>
            <a:r>
              <a:rPr lang="en-US" dirty="0"/>
              <a:t>: </a:t>
            </a:r>
            <a:r>
              <a:rPr lang="en-US" dirty="0" err="1"/>
              <a:t>Teorey</a:t>
            </a:r>
            <a:r>
              <a:rPr lang="en-US" dirty="0"/>
              <a:t>, T. </a:t>
            </a:r>
            <a:r>
              <a:rPr lang="en-US" dirty="0" err="1"/>
              <a:t>s.a</a:t>
            </a:r>
            <a:r>
              <a:rPr lang="en-US" dirty="0"/>
              <a:t>. – Database Design. Know It All, MK, Amsterdam, 2009</a:t>
            </a:r>
          </a:p>
        </p:txBody>
      </p:sp>
    </p:spTree>
    <p:extLst>
      <p:ext uri="{BB962C8B-B14F-4D97-AF65-F5344CB8AC3E}">
        <p14:creationId xmlns:p14="http://schemas.microsoft.com/office/powerpoint/2010/main" val="3862645229"/>
      </p:ext>
    </p:extLst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4" y="1371600"/>
            <a:ext cx="9144000" cy="50786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Weak Entity in </a:t>
            </a:r>
            <a:r>
              <a:rPr lang="ro-RO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orders_1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Diagram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172200" y="4495800"/>
            <a:ext cx="533400" cy="10668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881672"/>
      </p:ext>
    </p:extLst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0" y="0"/>
            <a:ext cx="626752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9144000" cy="1295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algn="ctr"/>
            <a:r>
              <a:rPr lang="ro-RO" sz="3600" dirty="0">
                <a:solidFill>
                  <a:schemeClr val="tx2">
                    <a:satMod val="130000"/>
                  </a:schemeClr>
                </a:solidFill>
                <a:latin typeface="American Typewriter"/>
                <a:ea typeface="Arial Unicode MS" panose="020B0604020202020204" pitchFamily="34" charset="-128"/>
                <a:cs typeface="American Typewriter"/>
              </a:rPr>
              <a:t>A Relationship Between Two Strong Entities in 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latin typeface="American Typewriter"/>
                <a:ea typeface="Arial Unicode MS" panose="020B0604020202020204" pitchFamily="34" charset="-128"/>
                <a:cs typeface="American Typewriter"/>
              </a:rPr>
              <a:t>orders_1</a:t>
            </a:r>
            <a:r>
              <a:rPr lang="ro-RO" sz="3600" dirty="0">
                <a:solidFill>
                  <a:schemeClr val="tx2">
                    <a:satMod val="130000"/>
                  </a:schemeClr>
                </a:solidFill>
                <a:latin typeface="American Typewriter"/>
                <a:ea typeface="Arial Unicode MS" panose="020B0604020202020204" pitchFamily="34" charset="-128"/>
                <a:cs typeface="American Typewriter"/>
              </a:rPr>
              <a:t> Diagram</a:t>
            </a:r>
            <a:endParaRPr lang="en-US" sz="3600" dirty="0">
              <a:solidFill>
                <a:schemeClr val="tx2">
                  <a:satMod val="130000"/>
                </a:schemeClr>
              </a:solidFill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505200" y="2971800"/>
            <a:ext cx="1524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434761"/>
      </p:ext>
    </p:extLst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0"/>
            <a:ext cx="754964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9144000" cy="1295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algn="ctr"/>
            <a:r>
              <a:rPr lang="ro-RO" sz="3600" dirty="0">
                <a:solidFill>
                  <a:schemeClr val="tx2">
                    <a:satMod val="130000"/>
                  </a:schemeClr>
                </a:solidFill>
                <a:latin typeface="American Typewriter"/>
                <a:ea typeface="Arial Unicode MS" panose="020B0604020202020204" pitchFamily="34" charset="-128"/>
                <a:cs typeface="American Typewriter"/>
              </a:rPr>
              <a:t>Relationship Between A Strong and A Weak Entity in 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latin typeface="American Typewriter"/>
                <a:ea typeface="Arial Unicode MS" panose="020B0604020202020204" pitchFamily="34" charset="-128"/>
                <a:cs typeface="American Typewriter"/>
              </a:rPr>
              <a:t>orders_1</a:t>
            </a:r>
            <a:r>
              <a:rPr lang="ro-RO" sz="3600" dirty="0">
                <a:solidFill>
                  <a:schemeClr val="tx2">
                    <a:satMod val="130000"/>
                  </a:schemeClr>
                </a:solidFill>
                <a:latin typeface="American Typewriter"/>
                <a:ea typeface="Arial Unicode MS" panose="020B0604020202020204" pitchFamily="34" charset="-128"/>
                <a:cs typeface="American Typewriter"/>
              </a:rPr>
              <a:t> Diagram</a:t>
            </a:r>
            <a:endParaRPr lang="en-US" sz="3600" dirty="0">
              <a:solidFill>
                <a:schemeClr val="tx2">
                  <a:satMod val="130000"/>
                </a:schemeClr>
              </a:solidFill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733800" y="2362200"/>
            <a:ext cx="381000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066800" y="6553200"/>
            <a:ext cx="2819400" cy="3048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endCxn id="7" idx="7"/>
          </p:cNvCxnSpPr>
          <p:nvPr/>
        </p:nvCxnSpPr>
        <p:spPr>
          <a:xfrm flipH="1">
            <a:off x="3473308" y="2438400"/>
            <a:ext cx="1022492" cy="41594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418424"/>
      </p:ext>
    </p:extLst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2812"/>
            <a:ext cx="7405795" cy="6765188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0" y="-28735"/>
            <a:ext cx="4343400" cy="2286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Generated Relational Schema for </a:t>
            </a:r>
            <a:r>
              <a:rPr lang="ro-RO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orders_1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Diagram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016872916"/>
      </p:ext>
    </p:extLst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28888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Hierarchy in E-R modeling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76400"/>
            <a:ext cx="9144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922" y="6483539"/>
            <a:ext cx="8558692" cy="37446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buNone/>
              <a:defRPr sz="2000">
                <a:latin typeface="American Typewriter Condensed"/>
                <a:cs typeface="American Typewriter Condensed"/>
              </a:defRPr>
            </a:lvl1pPr>
          </a:lstStyle>
          <a:p>
            <a:r>
              <a:rPr lang="ro-RO" dirty="0"/>
              <a:t>Source</a:t>
            </a:r>
            <a:r>
              <a:rPr lang="en-US" dirty="0"/>
              <a:t>: </a:t>
            </a:r>
            <a:r>
              <a:rPr lang="en-US" dirty="0" err="1"/>
              <a:t>Teorey</a:t>
            </a:r>
            <a:r>
              <a:rPr lang="en-US" dirty="0"/>
              <a:t>, T. </a:t>
            </a:r>
            <a:r>
              <a:rPr lang="en-US" dirty="0" err="1"/>
              <a:t>s.a</a:t>
            </a:r>
            <a:r>
              <a:rPr lang="en-US" dirty="0"/>
              <a:t>. – Database Design. Know It All, MK, Amsterdam, 2009</a:t>
            </a:r>
          </a:p>
        </p:txBody>
      </p:sp>
    </p:spTree>
    <p:extLst>
      <p:ext uri="{BB962C8B-B14F-4D97-AF65-F5344CB8AC3E}">
        <p14:creationId xmlns:p14="http://schemas.microsoft.com/office/powerpoint/2010/main" val="273381074"/>
      </p:ext>
    </p:extLst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hierarchy_1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Diagram in ODM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2600"/>
            <a:ext cx="9144000" cy="445088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7901714"/>
      </p:ext>
    </p:extLst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15" y="0"/>
            <a:ext cx="892548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6200"/>
            <a:ext cx="3517394" cy="21336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Declaring entities hierarchy </a:t>
            </a:r>
            <a:b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</a:b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in ODM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cxnSp>
        <p:nvCxnSpPr>
          <p:cNvPr id="6" name="Straight Arrow Connector 5"/>
          <p:cNvCxnSpPr>
            <a:endCxn id="16" idx="0"/>
          </p:cNvCxnSpPr>
          <p:nvPr/>
        </p:nvCxnSpPr>
        <p:spPr>
          <a:xfrm flipH="1">
            <a:off x="5143500" y="1524000"/>
            <a:ext cx="1257300" cy="487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23" idx="7"/>
          </p:cNvCxnSpPr>
          <p:nvPr/>
        </p:nvCxnSpPr>
        <p:spPr>
          <a:xfrm flipH="1">
            <a:off x="6238827" y="2895600"/>
            <a:ext cx="1076373" cy="14924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810000" y="6400800"/>
            <a:ext cx="2667000" cy="3048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962400" y="4343400"/>
            <a:ext cx="2667000" cy="3048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19089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Types of DataModels in Software Development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185523"/>
            <a:ext cx="7086600" cy="5246371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4242" y="6477000"/>
            <a:ext cx="6426333" cy="37446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buNone/>
              <a:defRPr sz="2000">
                <a:latin typeface="American Typewriter Condensed"/>
                <a:cs typeface="American Typewriter Condensed"/>
              </a:defRPr>
            </a:lvl1pPr>
          </a:lstStyle>
          <a:p>
            <a:r>
              <a:rPr lang="ro-RO" dirty="0"/>
              <a:t>Source</a:t>
            </a:r>
            <a:r>
              <a:rPr lang="en-US" dirty="0"/>
              <a:t>: </a:t>
            </a:r>
            <a:r>
              <a:rPr lang="en-US" dirty="0" err="1"/>
              <a:t>http://en.wikipedia.org/wiki/Data_model#Patterns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96153"/>
      </p:ext>
    </p:extLst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1126"/>
            <a:ext cx="8915400" cy="61306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0" y="31145"/>
            <a:ext cx="3517394" cy="21336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Declaring entities hierarchy </a:t>
            </a:r>
            <a:b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</a:b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in ODM (cont.)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524000" y="3429000"/>
            <a:ext cx="2667000" cy="3048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676400" y="4267200"/>
            <a:ext cx="2895600" cy="762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630558" y="914400"/>
            <a:ext cx="1447800" cy="1600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864333"/>
      </p:ext>
    </p:extLst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494347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0" y="31144"/>
            <a:ext cx="3517394" cy="3093055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Declaring entities hierarchy </a:t>
            </a:r>
            <a:b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</a:b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in ODM (cont.)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828800" y="3733800"/>
            <a:ext cx="2667000" cy="3048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905000" y="4495800"/>
            <a:ext cx="2895600" cy="762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895600" y="1752600"/>
            <a:ext cx="152400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907971"/>
      </p:ext>
    </p:extLst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3453"/>
            <a:ext cx="9144000" cy="58907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2192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Generated Relational Schema for </a:t>
            </a:r>
            <a:r>
              <a:rPr lang="ro-RO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hierarchy_1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Diagram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4031003095"/>
      </p:ext>
    </p:extLst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20762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An UML Class Diagram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3074" name="Picture 2" descr="E:\BD_III(avansate)_MasterSIA2010\classdiagramno3d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361" y="1905000"/>
            <a:ext cx="9151361" cy="457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33596370"/>
      </p:ext>
    </p:extLst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894" y="0"/>
            <a:ext cx="8915400" cy="13716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Useful Resources on Oracle Data Modeling 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8229600" cy="5410200"/>
          </a:xfrm>
        </p:spPr>
        <p:txBody>
          <a:bodyPr>
            <a:normAutofit fontScale="77500" lnSpcReduction="2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Oracle SQL Developer Data Modeler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3"/>
              </a:rPr>
              <a:t>http://www.oracle.com/technetwork/developer-tools/datamodeler/overview/index.html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SQL Developer ER diagram   sqlvids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4"/>
              </a:rPr>
              <a:t>https://www.youtube.com/watch?v=f80xWJYKJFQ&amp;spfreload=10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Re-engineering Your Database Using Oracle SQL Developer Data Modeler 4.0 (4.2)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5"/>
              </a:rPr>
              <a:t>http://www.oracle.com/webfolder/technetwork/tutorials/obe/db/sqldevdm/r40/mod1_dm_v4/mod1_dm_v4.html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Forward and Reverse Engineering Models and Working with Logical Model Diagrams, Displays and Subviews</a:t>
            </a:r>
          </a:p>
          <a:p>
            <a:r>
              <a:rPr lang="ro-RO" sz="3000" dirty="0">
                <a:latin typeface="Avenir Medium"/>
                <a:cs typeface="Avenir Medium"/>
                <a:hlinkClick r:id="rId6"/>
              </a:rPr>
              <a:t>https://apexapps.oracle.com/pls/apex/f?p=44785:24:0::NO:24:P24_CONTENT_ID,P24_PREV_PAGE:5231,29</a:t>
            </a:r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7783279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894" y="0"/>
            <a:ext cx="8915400" cy="13716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Useful Resources on Oracle Data Modeling (cont.)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8305800" cy="5410200"/>
          </a:xfrm>
        </p:spPr>
        <p:txBody>
          <a:bodyPr>
            <a:normAutofit fontScale="77500" lnSpcReduction="2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Reverse Engineering your Oracle Database to a Relational Data Model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3"/>
              </a:rPr>
              <a:t>https://www.youtube.com/watch?v=hDwJN3KLXWY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Introduction to SQL Developer Data Modeler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4"/>
              </a:rPr>
              <a:t>https://www.youtube.com/watch?v=wsVh1zLmQb0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Using the Database Synchronization Feature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5"/>
              </a:rPr>
              <a:t>https://apexapps.oracle.com/pls/apex/f?p=44785:24:3125138319327:::24:P24_CONTENT_ID,P24_PROD_SECTION_GRP_ID,P24_PREV_PAGE:5951,,24#prettyPhoto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Working with Glossaries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6"/>
              </a:rPr>
              <a:t>http://download.oracle.com/otn_hosted_doc/sqldev/Glossaries/glossaries_viewlet_swf.html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3 Oracle SQL Developer Data Modeler Features to Save Time and Make Fewer Mistakes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7"/>
              </a:rPr>
              <a:t>https://www.youtube.com/watch?v=s5oTpdLfRnU</a:t>
            </a:r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09543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4478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Two Resources on UML Class Diagrams (not so important for our course)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90600" y="2057400"/>
            <a:ext cx="7696200" cy="4267199"/>
          </a:xfrm>
        </p:spPr>
        <p:txBody>
          <a:bodyPr>
            <a:normAutofit lnSpcReduction="10000"/>
          </a:bodyPr>
          <a:lstStyle/>
          <a:p>
            <a:r>
              <a:rPr lang="en-US" sz="3000">
                <a:latin typeface="Avenir Medium"/>
                <a:cs typeface="Avenir Medium"/>
              </a:rPr>
              <a:t>Database design with UML and SQL, 3rd edition</a:t>
            </a:r>
          </a:p>
          <a:p>
            <a:pPr marL="82296" indent="0">
              <a:buNone/>
            </a:pPr>
            <a:r>
              <a:rPr lang="en-US" sz="3000">
                <a:latin typeface="Avenir Medium"/>
                <a:cs typeface="Avenir Medium"/>
                <a:hlinkClick r:id="rId2"/>
              </a:rPr>
              <a:t>http://www.tomjewett.com/dbdesign/dbdesign.php?page=intro.html</a:t>
            </a:r>
            <a:endParaRPr lang="en-US" sz="300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3000">
              <a:latin typeface="Avenir Medium"/>
              <a:cs typeface="Avenir Medium"/>
            </a:endParaRPr>
          </a:p>
          <a:p>
            <a:endParaRPr lang="en-US" sz="3000">
              <a:latin typeface="Avenir Medium"/>
              <a:cs typeface="Avenir Medium"/>
            </a:endParaRPr>
          </a:p>
          <a:p>
            <a:r>
              <a:rPr lang="en-US" sz="3000">
                <a:latin typeface="Avenir Medium"/>
                <a:cs typeface="Avenir Medium"/>
              </a:rPr>
              <a:t>Data Modeling With the UML</a:t>
            </a:r>
          </a:p>
          <a:p>
            <a:pPr marL="82296" indent="0">
              <a:buNone/>
            </a:pPr>
            <a:r>
              <a:rPr lang="en-US" sz="3000">
                <a:latin typeface="Avenir Medium"/>
                <a:cs typeface="Avenir Medium"/>
                <a:hlinkClick r:id="rId3"/>
              </a:rPr>
              <a:t>https://www.youtube.com/watch?v=gaAYttaEbx0&amp;spfreload=10</a:t>
            </a:r>
            <a:endParaRPr lang="en-US" sz="3000">
              <a:latin typeface="Avenir Medium"/>
              <a:cs typeface="Avenir Medium"/>
            </a:endParaRPr>
          </a:p>
          <a:p>
            <a:endParaRPr lang="en-US" sz="300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79674408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Data Models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458200" cy="5638800"/>
          </a:xfrm>
        </p:spPr>
        <p:txBody>
          <a:bodyPr>
            <a:normAutofit fontScale="92500" lnSpcReduction="2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A model is a vehicle for describing reality</a:t>
            </a:r>
          </a:p>
          <a:p>
            <a:r>
              <a:rPr lang="ro-RO" sz="3000" dirty="0">
                <a:latin typeface="Avenir Medium"/>
                <a:cs typeface="Avenir Medium"/>
              </a:rPr>
              <a:t>Data models describe the structure of persistent (stored) information within an organization area</a:t>
            </a:r>
          </a:p>
          <a:p>
            <a:r>
              <a:rPr lang="en-US" sz="3000" dirty="0" err="1">
                <a:latin typeface="Avenir Medium"/>
                <a:cs typeface="Avenir Medium"/>
              </a:rPr>
              <a:t>Models assume abstracting, simplification/reduction, and generality</a:t>
            </a:r>
          </a:p>
          <a:p>
            <a:r>
              <a:rPr lang="en-US" sz="3000" dirty="0" err="1">
                <a:latin typeface="Avenir Medium"/>
                <a:cs typeface="Avenir Medium"/>
              </a:rPr>
              <a:t>Do not confound the model with the reality!</a:t>
            </a:r>
          </a:p>
          <a:p>
            <a:r>
              <a:rPr lang="ro-RO" sz="3000" dirty="0">
                <a:latin typeface="Avenir Medium"/>
                <a:cs typeface="Avenir Medium"/>
              </a:rPr>
              <a:t>Basic modeling tools</a:t>
            </a:r>
            <a:r>
              <a:rPr lang="en-US" sz="3000" dirty="0">
                <a:latin typeface="Avenir Medium"/>
                <a:cs typeface="Avenir Medium"/>
              </a:rPr>
              <a:t>:</a:t>
            </a:r>
          </a:p>
          <a:p>
            <a:pPr lvl="1"/>
            <a:r>
              <a:rPr lang="en-US" sz="2600" dirty="0" err="1">
                <a:latin typeface="Avenir Medium"/>
                <a:cs typeface="Avenir Medium"/>
              </a:rPr>
              <a:t>Classification</a:t>
            </a:r>
            <a:endParaRPr lang="en-US" sz="2600" dirty="0">
              <a:latin typeface="Avenir Medium"/>
              <a:cs typeface="Avenir Medium"/>
            </a:endParaRPr>
          </a:p>
          <a:p>
            <a:pPr lvl="1"/>
            <a:r>
              <a:rPr lang="en-US" sz="2600" dirty="0" err="1">
                <a:latin typeface="Avenir Medium"/>
                <a:cs typeface="Avenir Medium"/>
              </a:rPr>
              <a:t>Aggregation</a:t>
            </a:r>
            <a:endParaRPr lang="en-US" sz="2600" dirty="0">
              <a:latin typeface="Avenir Medium"/>
              <a:cs typeface="Avenir Medium"/>
            </a:endParaRPr>
          </a:p>
          <a:p>
            <a:pPr lvl="1"/>
            <a:r>
              <a:rPr lang="en-US" sz="2600" dirty="0" err="1">
                <a:latin typeface="Avenir Medium"/>
                <a:cs typeface="Avenir Medium"/>
              </a:rPr>
              <a:t>Generalization</a:t>
            </a:r>
            <a:endParaRPr lang="en-US" sz="2600" dirty="0">
              <a:latin typeface="Avenir Medium"/>
              <a:cs typeface="Avenir Medium"/>
            </a:endParaRPr>
          </a:p>
          <a:p>
            <a:r>
              <a:rPr lang="en-US" sz="3000" dirty="0">
                <a:latin typeface="Avenir Medium"/>
                <a:cs typeface="Avenir Medium"/>
              </a:rPr>
              <a:t>A typical confusion in data modeling between:</a:t>
            </a:r>
          </a:p>
          <a:p>
            <a:pPr lvl="1"/>
            <a:r>
              <a:rPr lang="en-US" sz="2600" dirty="0">
                <a:latin typeface="Avenir Medium"/>
                <a:cs typeface="Avenir Medium"/>
              </a:rPr>
              <a:t>Modeling method (normalization, E-R, Rational Unified Process, ...) and</a:t>
            </a:r>
          </a:p>
          <a:p>
            <a:pPr lvl="1"/>
            <a:r>
              <a:rPr lang="en-US" sz="2600" dirty="0">
                <a:latin typeface="Avenir Medium"/>
                <a:cs typeface="Avenir Medium"/>
              </a:rPr>
              <a:t>Modeling language (usually UML)</a:t>
            </a:r>
          </a:p>
        </p:txBody>
      </p:sp>
    </p:spTree>
    <p:extLst>
      <p:ext uri="{BB962C8B-B14F-4D97-AF65-F5344CB8AC3E}">
        <p14:creationId xmlns:p14="http://schemas.microsoft.com/office/powerpoint/2010/main" val="3242289972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A Few Data Modeling Areas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990600"/>
            <a:ext cx="7620000" cy="5549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-93464" y="6473081"/>
            <a:ext cx="7256263" cy="37446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buNone/>
              <a:defRPr sz="2000">
                <a:latin typeface="American Typewriter Condensed"/>
                <a:cs typeface="American Typewriter Condensed"/>
              </a:defRPr>
            </a:lvl1pPr>
          </a:lstStyle>
          <a:p>
            <a:r>
              <a:rPr lang="ro-RO" dirty="0"/>
              <a:t>Source</a:t>
            </a:r>
            <a:r>
              <a:rPr lang="en-US" dirty="0"/>
              <a:t>: </a:t>
            </a:r>
            <a:r>
              <a:rPr lang="en-US" dirty="0" err="1"/>
              <a:t>http://www.matthew-west.org.uk/documents/princ03.pdf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922632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763000" cy="9144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Typical Data Modeling Issues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45292"/>
            <a:ext cx="8915400" cy="5415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09800" y="6488668"/>
            <a:ext cx="7041873" cy="37446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buNone/>
              <a:defRPr sz="2000">
                <a:latin typeface="American Typewriter Condensed"/>
                <a:cs typeface="American Typewriter Condensed"/>
              </a:defRPr>
            </a:lvl1pPr>
          </a:lstStyle>
          <a:p>
            <a:r>
              <a:rPr lang="ro-RO" dirty="0"/>
              <a:t>Source</a:t>
            </a:r>
            <a:r>
              <a:rPr lang="en-US" dirty="0"/>
              <a:t>: </a:t>
            </a:r>
            <a:r>
              <a:rPr lang="en-US" dirty="0" err="1"/>
              <a:t>http://www.matthew-west.org.uk/documents/princ03.pdf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56697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Data Model Representation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305800" cy="563880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>
                <a:latin typeface="Avenir Medium"/>
                <a:cs typeface="Avenir Medium"/>
              </a:rPr>
              <a:t>Lax</a:t>
            </a:r>
            <a:endParaRPr lang="ro-RO" sz="3000" dirty="0">
              <a:latin typeface="Avenir Medium"/>
              <a:cs typeface="Avenir Medium"/>
            </a:endParaRP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Text (Word, Notepad, Notepad++, ...)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PowerPoint drawings (diagrams)</a:t>
            </a:r>
            <a:endParaRPr lang="en-US" sz="26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Rigurous (by diagrams)</a:t>
            </a:r>
            <a:r>
              <a:rPr lang="en-US" sz="3000" dirty="0">
                <a:latin typeface="Avenir Medium"/>
                <a:cs typeface="Avenir Medium"/>
              </a:rPr>
              <a:t>: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Entity-Relationship</a:t>
            </a:r>
            <a:r>
              <a:rPr lang="en-US" sz="2600" dirty="0">
                <a:latin typeface="Avenir Medium"/>
                <a:cs typeface="Avenir Medium"/>
              </a:rPr>
              <a:t>, using notations such as:</a:t>
            </a:r>
          </a:p>
          <a:p>
            <a:pPr lvl="2"/>
            <a:r>
              <a:rPr lang="en-US" dirty="0">
                <a:latin typeface="Calibri"/>
                <a:cs typeface="Calibri"/>
              </a:rPr>
              <a:t>Chen (original)</a:t>
            </a:r>
          </a:p>
          <a:p>
            <a:pPr lvl="2"/>
            <a:r>
              <a:rPr lang="en-US" dirty="0" err="1">
                <a:latin typeface="Calibri"/>
                <a:cs typeface="Calibri"/>
              </a:rPr>
              <a:t>EER</a:t>
            </a:r>
            <a:r>
              <a:rPr lang="en-US" dirty="0">
                <a:latin typeface="Calibri"/>
                <a:cs typeface="Calibri"/>
              </a:rPr>
              <a:t> (Enhanced Entity-Relationship)</a:t>
            </a:r>
          </a:p>
          <a:p>
            <a:pPr lvl="2"/>
            <a:r>
              <a:rPr lang="en-US" dirty="0">
                <a:latin typeface="Calibri"/>
                <a:cs typeface="Calibri"/>
              </a:rPr>
              <a:t>Barker (Oracle Case)</a:t>
            </a:r>
          </a:p>
          <a:p>
            <a:pPr lvl="2"/>
            <a:r>
              <a:rPr lang="en-US" dirty="0" err="1">
                <a:latin typeface="Calibri"/>
                <a:cs typeface="Calibri"/>
              </a:rPr>
              <a:t>IDEF1X</a:t>
            </a:r>
            <a:endParaRPr lang="en-US" dirty="0">
              <a:latin typeface="Calibri"/>
              <a:cs typeface="Calibri"/>
            </a:endParaRPr>
          </a:p>
          <a:p>
            <a:pPr lvl="2"/>
            <a:r>
              <a:rPr lang="en-US" dirty="0">
                <a:latin typeface="Calibri"/>
                <a:cs typeface="Calibri"/>
              </a:rPr>
              <a:t>IE (Information Engineering)</a:t>
            </a:r>
            <a:r>
              <a:rPr lang="ro-RO" dirty="0">
                <a:latin typeface="Calibri"/>
                <a:cs typeface="Calibri"/>
              </a:rPr>
              <a:t> ....</a:t>
            </a:r>
            <a:r>
              <a:rPr lang="en-US">
                <a:latin typeface="Calibri"/>
                <a:cs typeface="Calibri"/>
              </a:rPr>
              <a:t> </a:t>
            </a:r>
            <a:endParaRPr lang="en-US" dirty="0">
              <a:latin typeface="Calibri"/>
              <a:cs typeface="Calibri"/>
            </a:endParaRPr>
          </a:p>
          <a:p>
            <a:pPr lvl="1"/>
            <a:r>
              <a:rPr lang="en-US" sz="2600" dirty="0" err="1">
                <a:latin typeface="Avenir Medium"/>
                <a:cs typeface="Avenir Medium"/>
              </a:rPr>
              <a:t>UML</a:t>
            </a:r>
            <a:endParaRPr lang="en-US" sz="2600" dirty="0">
              <a:latin typeface="Avenir Medium"/>
              <a:cs typeface="Avenir Medium"/>
            </a:endParaRPr>
          </a:p>
          <a:p>
            <a:pPr lvl="2"/>
            <a:r>
              <a:rPr lang="en-US" dirty="0" err="1">
                <a:latin typeface="Calibri"/>
                <a:cs typeface="Calibri"/>
              </a:rPr>
              <a:t>Stardardized</a:t>
            </a:r>
            <a:r>
              <a:rPr lang="en-US" dirty="0">
                <a:latin typeface="Calibri"/>
                <a:cs typeface="Calibri"/>
              </a:rPr>
              <a:t> (</a:t>
            </a:r>
            <a:r>
              <a:rPr lang="en-US" dirty="0" err="1">
                <a:latin typeface="Calibri"/>
                <a:cs typeface="Calibri"/>
              </a:rPr>
              <a:t>UML</a:t>
            </a:r>
            <a:r>
              <a:rPr lang="en-US" dirty="0">
                <a:latin typeface="Calibri"/>
                <a:cs typeface="Calibri"/>
              </a:rPr>
              <a:t> 1.0, 1.1…)</a:t>
            </a:r>
          </a:p>
          <a:p>
            <a:pPr lvl="2"/>
            <a:r>
              <a:rPr lang="en-US" dirty="0" err="1">
                <a:latin typeface="Calibri"/>
                <a:cs typeface="Calibri"/>
              </a:rPr>
              <a:t>Implemented in current modeling applications </a:t>
            </a:r>
            <a:r>
              <a:rPr lang="ro-RO" dirty="0">
                <a:latin typeface="Calibri"/>
                <a:cs typeface="Calibri"/>
              </a:rPr>
              <a:t>(Visual Paradigm, ArgoUML, Software Ideas Modeler, ...)</a:t>
            </a:r>
            <a:endParaRPr lang="en-US" dirty="0">
              <a:latin typeface="Calibri"/>
              <a:cs typeface="Calibri"/>
            </a:endParaRPr>
          </a:p>
          <a:p>
            <a:endParaRPr lang="en-US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44900685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Modeling Approach in This Course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534400" cy="5638800"/>
          </a:xfrm>
        </p:spPr>
        <p:txBody>
          <a:bodyPr>
            <a:normAutofit fontScale="77500" lnSpcReduction="20000"/>
          </a:bodyPr>
          <a:lstStyle/>
          <a:p>
            <a:r>
              <a:rPr lang="en-US" sz="3000" dirty="0">
                <a:latin typeface="Avenir Medium"/>
                <a:cs typeface="Avenir Medium"/>
              </a:rPr>
              <a:t>Entity-Relationship. For recap of E-R models, methodology, diagrams, see:</a:t>
            </a:r>
          </a:p>
          <a:p>
            <a:pPr lvl="1"/>
            <a:r>
              <a:rPr lang="en-US" sz="2600" dirty="0">
                <a:latin typeface="Avenir Medium"/>
                <a:cs typeface="Avenir Medium"/>
              </a:rPr>
              <a:t>Entity-Relationship Diagrams: </a:t>
            </a:r>
            <a:r>
              <a:rPr lang="en-US" sz="2600" dirty="0">
                <a:latin typeface="Avenir Medium"/>
                <a:cs typeface="Avenir Medium"/>
                <a:hlinkClick r:id="rId2"/>
              </a:rPr>
              <a:t>https://www.youtube.com/watch?v=c0_9Y8QAstg&amp;spfreload=10</a:t>
            </a:r>
            <a:endParaRPr lang="en-US" sz="2600" dirty="0">
              <a:latin typeface="Avenir Medium"/>
              <a:cs typeface="Avenir Medium"/>
            </a:endParaRPr>
          </a:p>
          <a:p>
            <a:pPr lvl="1"/>
            <a:r>
              <a:rPr lang="en-US" sz="2600" dirty="0">
                <a:latin typeface="Avenir Medium"/>
                <a:cs typeface="Avenir Medium"/>
              </a:rPr>
              <a:t>ER Diagram in DBMS - SKU Database Management System: </a:t>
            </a:r>
            <a:r>
              <a:rPr lang="en-US" sz="2600" dirty="0">
                <a:latin typeface="Avenir Medium"/>
                <a:cs typeface="Avenir Medium"/>
                <a:hlinkClick r:id="rId3"/>
              </a:rPr>
              <a:t>https://www.youtube.com/watch?v=xAr5BLFMcgo&amp;spfreload=10</a:t>
            </a:r>
            <a:endParaRPr lang="en-US" sz="2600" dirty="0">
              <a:latin typeface="Avenir Medium"/>
              <a:cs typeface="Avenir Medium"/>
            </a:endParaRPr>
          </a:p>
          <a:p>
            <a:pPr lvl="1"/>
            <a:r>
              <a:rPr lang="en-US" sz="2600" b="1" dirty="0">
                <a:latin typeface="Avenir Medium"/>
                <a:cs typeface="Avenir Medium"/>
              </a:rPr>
              <a:t>Database Lesson #4 of 8 - Data Modeling and the ER Model: </a:t>
            </a:r>
            <a:r>
              <a:rPr lang="en-US" sz="2600" b="1" dirty="0">
                <a:latin typeface="Avenir Medium"/>
                <a:cs typeface="Avenir Medium"/>
                <a:hlinkClick r:id="rId4"/>
              </a:rPr>
              <a:t>https://www.youtube.com/watch?v=IfaqkiHpIjo&amp;spfreload=10</a:t>
            </a:r>
            <a:endParaRPr lang="en-US" sz="2600" b="1" dirty="0">
              <a:latin typeface="Avenir Medium"/>
              <a:cs typeface="Avenir Medium"/>
            </a:endParaRPr>
          </a:p>
          <a:p>
            <a:pPr lvl="1"/>
            <a:r>
              <a:rPr lang="en-US" sz="2600" b="1" dirty="0">
                <a:latin typeface="Avenir Medium"/>
                <a:cs typeface="Avenir Medium"/>
              </a:rPr>
              <a:t>Conceptual Data Modeling with Entity Relationship Diagrams </a:t>
            </a:r>
          </a:p>
          <a:p>
            <a:pPr marL="402336" lvl="1" indent="0">
              <a:buNone/>
            </a:pPr>
            <a:r>
              <a:rPr lang="en-US" sz="2600" b="1" dirty="0">
                <a:latin typeface="Avenir Medium"/>
                <a:cs typeface="Avenir Medium"/>
                <a:hlinkClick r:id="rId5"/>
              </a:rPr>
              <a:t>   https://www.youtube.com/watch?v=wo-Wyul8CDQ</a:t>
            </a:r>
            <a:endParaRPr lang="en-US" sz="2600" b="1" dirty="0">
              <a:latin typeface="Avenir Medium"/>
              <a:cs typeface="Avenir Medium"/>
            </a:endParaRPr>
          </a:p>
          <a:p>
            <a:r>
              <a:rPr lang="en-US" sz="3000" dirty="0">
                <a:latin typeface="Avenir Medium"/>
                <a:cs typeface="Avenir Medium"/>
              </a:rPr>
              <a:t>Barker (Oracle Case / Oracle Data Modeler) Notation: Database schema will be designed in ODM and the DDL script or sub-schema will be automatically generated</a:t>
            </a:r>
          </a:p>
        </p:txBody>
      </p:sp>
    </p:spTree>
    <p:extLst>
      <p:ext uri="{BB962C8B-B14F-4D97-AF65-F5344CB8AC3E}">
        <p14:creationId xmlns:p14="http://schemas.microsoft.com/office/powerpoint/2010/main" val="680549953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Basic Concepts of E-R (1)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7607904"/>
              </p:ext>
            </p:extLst>
          </p:nvPr>
        </p:nvGraphicFramePr>
        <p:xfrm>
          <a:off x="76200" y="1492008"/>
          <a:ext cx="8991600" cy="5365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1611">
                <a:tc>
                  <a:txBody>
                    <a:bodyPr/>
                    <a:lstStyle/>
                    <a:p>
                      <a:pPr algn="ctr"/>
                      <a:r>
                        <a:rPr lang="ro-RO" sz="18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</a:t>
                      </a:r>
                      <a:r>
                        <a:rPr lang="ro-RO" sz="18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amples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1129"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Collection of real or abstract objects sharing a series of properties. Different from relational terminology that uses the plural (Students, Books)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Student, book, customer, employee,</a:t>
                      </a:r>
                      <a:r>
                        <a:rPr lang="ro-RO" baseline="0" dirty="0"/>
                        <a:t> invoice, product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6372"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item that describes a property of an entity or of a relationship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Student_Code, ISBN, </a:t>
                      </a:r>
                      <a:r>
                        <a:rPr lang="ro-RO" baseline="0" dirty="0"/>
                        <a:t>Invoice_Date, Price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8775">
                <a:tc>
                  <a:txBody>
                    <a:bodyPr/>
                    <a:lstStyle/>
                    <a:p>
                      <a:endParaRPr lang="ro-RO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Identifier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single attribute or a set of attributes that takes on unique values for each entity instance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Student_Code, ISBN,</a:t>
                      </a:r>
                      <a:r>
                        <a:rPr lang="ro-RO" baseline="0" dirty="0"/>
                        <a:t> Transaction_Id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1129"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Descriptor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non-identifier attribute describing an entity or a relationship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Invoice_Date, Genre,</a:t>
                      </a:r>
                      <a:r>
                        <a:rPr lang="ro-RO" baseline="0" dirty="0"/>
                        <a:t> Year_of_Study, Master_Programme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8790"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Composite</a:t>
                      </a:r>
                    </a:p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Group of single (simple) attributes describing a property of an entity or of a relationship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Student_Address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88187"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Multi-valued</a:t>
                      </a:r>
                    </a:p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Entity or relatioship attribute that can</a:t>
                      </a:r>
                    </a:p>
                    <a:p>
                      <a:r>
                        <a:rPr lang="ro-RO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take on multiple values for a single entity or relationship instance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Article_Tags,</a:t>
                      </a:r>
                    </a:p>
                    <a:p>
                      <a:r>
                        <a:rPr lang="ro-RO" dirty="0"/>
                        <a:t>Student_Hobbies,</a:t>
                      </a:r>
                    </a:p>
                    <a:p>
                      <a:r>
                        <a:rPr lang="ro-RO" dirty="0"/>
                        <a:t>Customer_Phones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908" y="914400"/>
            <a:ext cx="8558692" cy="37446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buNone/>
              <a:defRPr sz="2000">
                <a:latin typeface="American Typewriter Condensed"/>
                <a:cs typeface="American Typewriter Condensed"/>
              </a:defRPr>
            </a:lvl1pPr>
          </a:lstStyle>
          <a:p>
            <a:r>
              <a:rPr lang="ro-RO" dirty="0"/>
              <a:t>Source</a:t>
            </a:r>
            <a:r>
              <a:rPr lang="en-US" dirty="0"/>
              <a:t>: </a:t>
            </a:r>
            <a:r>
              <a:rPr lang="en-US" dirty="0" err="1"/>
              <a:t>Teorey</a:t>
            </a:r>
            <a:r>
              <a:rPr lang="en-US" dirty="0"/>
              <a:t>, T. </a:t>
            </a:r>
            <a:r>
              <a:rPr lang="en-US" dirty="0" err="1"/>
              <a:t>s.a</a:t>
            </a:r>
            <a:r>
              <a:rPr lang="en-US" dirty="0"/>
              <a:t>. – Database Design. Know It All, MK, Amsterdam, 2009</a:t>
            </a:r>
          </a:p>
        </p:txBody>
      </p:sp>
    </p:spTree>
    <p:extLst>
      <p:ext uri="{BB962C8B-B14F-4D97-AF65-F5344CB8AC3E}">
        <p14:creationId xmlns:p14="http://schemas.microsoft.com/office/powerpoint/2010/main" val="889863990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2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3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2479</TotalTime>
  <Words>1728</Words>
  <Application>Microsoft Macintosh PowerPoint</Application>
  <PresentationFormat>On-screen Show (4:3)</PresentationFormat>
  <Paragraphs>179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52" baseType="lpstr">
      <vt:lpstr>Arial Unicode MS</vt:lpstr>
      <vt:lpstr>Batang</vt:lpstr>
      <vt:lpstr>American Typewriter</vt:lpstr>
      <vt:lpstr>American Typewriter Condensed</vt:lpstr>
      <vt:lpstr>Avenir Medium</vt:lpstr>
      <vt:lpstr>Calibri</vt:lpstr>
      <vt:lpstr>Calisto MT</vt:lpstr>
      <vt:lpstr>Gabriola</vt:lpstr>
      <vt:lpstr>Gill Sans MT</vt:lpstr>
      <vt:lpstr>Segoe UI Semibold</vt:lpstr>
      <vt:lpstr>Times New Roman</vt:lpstr>
      <vt:lpstr>Vani</vt:lpstr>
      <vt:lpstr>Verdana</vt:lpstr>
      <vt:lpstr>Wingdings</vt:lpstr>
      <vt:lpstr>Wingdings 2</vt:lpstr>
      <vt:lpstr>Solstice</vt:lpstr>
      <vt:lpstr>DataBase Logic in Business Applications</vt:lpstr>
      <vt:lpstr>Notice</vt:lpstr>
      <vt:lpstr>Types of DataModels in Software Development</vt:lpstr>
      <vt:lpstr>Data Models</vt:lpstr>
      <vt:lpstr>A Few Data Modeling Areas</vt:lpstr>
      <vt:lpstr>Typical Data Modeling Issues</vt:lpstr>
      <vt:lpstr>Data Model Representation</vt:lpstr>
      <vt:lpstr>Modeling Approach in This Course</vt:lpstr>
      <vt:lpstr>Basic Concepts of E-R (1)</vt:lpstr>
      <vt:lpstr>Basic Concepts of E-R (2)</vt:lpstr>
      <vt:lpstr>Mapping Real World Objects to E-R Concepts </vt:lpstr>
      <vt:lpstr>Cardinality of entities E and F within relationship R</vt:lpstr>
      <vt:lpstr>E-R Diagrams – Chen notation</vt:lpstr>
      <vt:lpstr>teaches_1 E-R Diagram in ODM</vt:lpstr>
      <vt:lpstr>teaches_1 Relational Diagram in ODM</vt:lpstr>
      <vt:lpstr>teaches_1 Relational Diagram in ODM using plurals (for table names)</vt:lpstr>
      <vt:lpstr>Recursive Relationship (Chen notation)</vt:lpstr>
      <vt:lpstr>Recursive Relationship (manages_1)  in ODM) </vt:lpstr>
      <vt:lpstr>Relational Schema for Recursive Relatioship (manages_1)  in ODM) </vt:lpstr>
      <vt:lpstr>E-R concepts not recommended in ODM</vt:lpstr>
      <vt:lpstr>E-R concepts not implemented in ODM (cont.)</vt:lpstr>
      <vt:lpstr>Weak Entities</vt:lpstr>
      <vt:lpstr>Weak Entity in orders_1 Diagram</vt:lpstr>
      <vt:lpstr>A Relationship Between Two Strong Entities in orders_1 Diagram</vt:lpstr>
      <vt:lpstr>Relationship Between A Strong and A Weak Entity in orders_1 Diagram</vt:lpstr>
      <vt:lpstr>PowerPoint Presentation</vt:lpstr>
      <vt:lpstr>Hierarchy in E-R modeling</vt:lpstr>
      <vt:lpstr>hierarchy_1 Diagram in ODM</vt:lpstr>
      <vt:lpstr>Declaring entities hierarchy  in ODM</vt:lpstr>
      <vt:lpstr>Declaring entities hierarchy  in ODM (cont.)</vt:lpstr>
      <vt:lpstr>Declaring entities hierarchy  in ODM (cont.)</vt:lpstr>
      <vt:lpstr>Generated Relational Schema for hierarchy_1 Diagram</vt:lpstr>
      <vt:lpstr>An UML Class Diagram</vt:lpstr>
      <vt:lpstr>Useful Resources on Oracle Data Modeling </vt:lpstr>
      <vt:lpstr>Useful Resources on Oracle Data Modeling (cont.)</vt:lpstr>
      <vt:lpstr>Two Resources on UML Class Diagrams (not so important for our course)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429</cp:revision>
  <dcterms:created xsi:type="dcterms:W3CDTF">2002-10-11T06:23:42Z</dcterms:created>
  <dcterms:modified xsi:type="dcterms:W3CDTF">2018-10-25T15:39:38Z</dcterms:modified>
</cp:coreProperties>
</file>