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5" r:id="rId1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 autoAdjust="0"/>
    <p:restoredTop sz="99728" autoAdjust="0"/>
  </p:normalViewPr>
  <p:slideViewPr>
    <p:cSldViewPr>
      <p:cViewPr varScale="1">
        <p:scale>
          <a:sx n="129" d="100"/>
          <a:sy n="129" d="100"/>
        </p:scale>
        <p:origin x="1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y2tutorial.com/plsql/plsql_triggers.php" TargetMode="External"/><Relationship Id="rId2" Type="http://schemas.openxmlformats.org/officeDocument/2006/relationships/hyperlink" Target="http://www.rebellionrider.com/pl-sql-tutorials/triggers-in-oracle-database/introduction-of-triggers-in-oracle-database.htm#.Wg3Ufa2B1E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iggers-pl-sql.html" TargetMode="External"/><Relationship Id="rId5" Type="http://schemas.openxmlformats.org/officeDocument/2006/relationships/hyperlink" Target="http://www.java2s.com/Tutorial/Oracle/0560__Trigger/Triggers.htm" TargetMode="External"/><Relationship Id="rId4" Type="http://schemas.openxmlformats.org/officeDocument/2006/relationships/hyperlink" Target="https://oracle-base.com/articles/misc/database-triggers-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Introduction. Triggers &amp;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Level Events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startup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STARTUP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Database stop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SHUTDOWN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User session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LOGON</a:t>
            </a:r>
            <a:r>
              <a:rPr lang="ro-RO" dirty="0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LOGOFF</a:t>
            </a:r>
          </a:p>
          <a:p>
            <a:r>
              <a:rPr lang="ro-RO" sz="3000" dirty="0">
                <a:latin typeface="Avenir Medium"/>
                <a:cs typeface="Avenir Medium"/>
              </a:rPr>
              <a:t>DDL statement execution (launch)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CREATE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DROP</a:t>
            </a:r>
          </a:p>
          <a:p>
            <a:pPr lvl="1"/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ALTER</a:t>
            </a:r>
          </a:p>
          <a:p>
            <a:r>
              <a:rPr lang="ro-RO" sz="3000" dirty="0">
                <a:latin typeface="Avenir Medium"/>
                <a:cs typeface="Avenir Medium"/>
              </a:rPr>
              <a:t>Occurence of a database server error (</a:t>
            </a:r>
            <a:r>
              <a:rPr lang="en-US" sz="3000" dirty="0" err="1">
                <a:solidFill>
                  <a:srgbClr val="0070C0"/>
                </a:solidFill>
                <a:latin typeface="Avenir Medium"/>
                <a:cs typeface="Avenir Medium"/>
              </a:rPr>
              <a:t>SERVERERROR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203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Events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5181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Table events: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View events –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INSTEAD OF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 one or more records into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INSERT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Update one or more records in a table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UPDATE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Delete one or more records  in a view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INSTEAD OF DELETE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38655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 `Moment` (Timing)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5257800"/>
          </a:xfrm>
        </p:spPr>
        <p:txBody>
          <a:bodyPr>
            <a:normAutofit fontScale="92500" lnSpcReduction="10000"/>
          </a:bodyPr>
          <a:lstStyle/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(lauched) </a:t>
            </a:r>
            <a:r>
              <a:rPr lang="en-US" b="1" i="1" dirty="0" err="1">
                <a:latin typeface="Avenir Medium"/>
                <a:cs typeface="Avenir Medium"/>
              </a:rPr>
              <a:t>before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 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</a:t>
            </a:r>
            <a:r>
              <a:rPr lang="ro-RO" b="1" i="1" dirty="0">
                <a:latin typeface="Avenir Medium"/>
                <a:cs typeface="Avenir Medium"/>
              </a:rPr>
              <a:t>cannot</a:t>
            </a:r>
            <a:r>
              <a:rPr lang="ro-RO" dirty="0">
                <a:latin typeface="Avenir Medium"/>
                <a:cs typeface="Avenir Medium"/>
              </a:rPr>
              <a:t> be seen/read in the BEFORE triggers</a:t>
            </a:r>
            <a:endParaRPr lang="en-US" dirty="0">
              <a:latin typeface="Avenir Medium"/>
              <a:cs typeface="Avenir Medium"/>
            </a:endParaRPr>
          </a:p>
          <a:p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en-US" dirty="0" err="1">
                <a:latin typeface="Avenir Medium"/>
                <a:cs typeface="Avenir Medium"/>
              </a:rPr>
              <a:t>Executed </a:t>
            </a:r>
            <a:r>
              <a:rPr lang="en-US" b="1" i="1" dirty="0" err="1">
                <a:latin typeface="Avenir Medium"/>
                <a:cs typeface="Avenir Medium"/>
              </a:rPr>
              <a:t>after</a:t>
            </a:r>
            <a:r>
              <a:rPr lang="en-US" dirty="0" err="1">
                <a:latin typeface="Avenir Medium"/>
                <a:cs typeface="Avenir Medium"/>
              </a:rPr>
              <a:t> checking the table constrains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PRIMARY</a:t>
            </a:r>
            <a:r>
              <a:rPr lang="ro-RO" dirty="0">
                <a:latin typeface="Avenir Medium"/>
                <a:cs typeface="Avenir Medium"/>
              </a:rPr>
              <a:t>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KEY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UNIQUE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CHECK</a:t>
            </a:r>
            <a:r>
              <a:rPr lang="ro-RO" dirty="0">
                <a:latin typeface="Avenir Medium"/>
                <a:cs typeface="Avenir Medium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FOREIGN KEY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Operation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results can be seen/read in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036207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(DML) Triggel Levels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334000"/>
          </a:xfrm>
        </p:spPr>
        <p:txBody>
          <a:bodyPr>
            <a:normAutofit fontScale="775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Statement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Default (no clause required)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Trigger statement is executed just once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 a DML statement (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) is performed, no matter how many record will be affected by the DML statement (e.g. how many records will be deleted by the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DELETE</a:t>
            </a:r>
            <a:r>
              <a:rPr lang="ro-RO" dirty="0">
                <a:latin typeface="Avenir Medium"/>
                <a:cs typeface="Avenir Medium"/>
              </a:rPr>
              <a:t> statement)</a:t>
            </a:r>
          </a:p>
          <a:p>
            <a:r>
              <a:rPr lang="ro-RO" dirty="0">
                <a:latin typeface="Avenir Medium"/>
                <a:cs typeface="Avenir Medium"/>
              </a:rPr>
              <a:t>Row level triggers: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Require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ro-RO" dirty="0">
                <a:latin typeface="Avenir Medium"/>
                <a:cs typeface="Avenir Medium"/>
              </a:rPr>
              <a:t>clause in the syntax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Are executed for </a:t>
            </a:r>
            <a:r>
              <a:rPr lang="ro-RO" b="1" i="1" dirty="0">
                <a:latin typeface="Avenir Medium"/>
                <a:cs typeface="Avenir Medium"/>
              </a:rPr>
              <a:t>each row affected </a:t>
            </a:r>
            <a:r>
              <a:rPr lang="ro-RO" dirty="0">
                <a:latin typeface="Avenir Medium"/>
                <a:cs typeface="Avenir Medium"/>
              </a:rPr>
              <a:t>by the DML command (each inserted, updated or deleted record/row)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Could also be defined as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or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AFTER</a:t>
            </a:r>
            <a:r>
              <a:rPr lang="ro-RO" dirty="0">
                <a:latin typeface="Avenir Medium"/>
                <a:cs typeface="Avenir Medium"/>
              </a:rPr>
              <a:t> triggers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acces the attribute values before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(:OLD</a:t>
            </a:r>
            <a:r>
              <a:rPr lang="ro-RO" dirty="0">
                <a:latin typeface="Avenir Medium"/>
                <a:cs typeface="Avenir Medium"/>
              </a:rPr>
              <a:t>) and also the attribute values after the statement execution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(:NEW</a:t>
            </a:r>
            <a:r>
              <a:rPr lang="ro-RO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We can alter (overwrite) an attribute value resulted from a DML statement using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-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ROW</a:t>
            </a: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018371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More Recent Trigger Features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70000" lnSpcReduction="20000"/>
          </a:bodyPr>
          <a:lstStyle/>
          <a:p>
            <a:r>
              <a:rPr lang="ro-RO" dirty="0">
                <a:latin typeface="Avenir Medium"/>
                <a:cs typeface="Avenir Medium"/>
              </a:rPr>
              <a:t>Before Oracle 11g, for a certain event we could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define</a:t>
            </a:r>
            <a:r>
              <a:rPr lang="ro-RO" dirty="0">
                <a:latin typeface="Avenir Medium"/>
                <a:cs typeface="Avenir Medium"/>
              </a:rPr>
              <a:t> two or more triggers (e.g. two triggers of type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ro-RO" dirty="0">
                <a:latin typeface="Avenir Medium"/>
                <a:cs typeface="Avenir Medium"/>
              </a:rPr>
              <a:t> – INSERT – ROW for the same table), but we were not able to control the order of the triggers execution</a:t>
            </a:r>
          </a:p>
          <a:p>
            <a:r>
              <a:rPr lang="ro-RO" dirty="0">
                <a:latin typeface="Avenir Medium"/>
                <a:cs typeface="Avenir Medium"/>
              </a:rPr>
              <a:t>After Oracle 11g version, the triggers can be executed in a specific order using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FOLLOWS</a:t>
            </a:r>
            <a:r>
              <a:rPr lang="ro-RO" dirty="0">
                <a:latin typeface="Avenir Medium"/>
                <a:cs typeface="Avenir Medium"/>
              </a:rPr>
              <a:t>/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PRECEDES</a:t>
            </a:r>
            <a:r>
              <a:rPr lang="ro-RO" dirty="0">
                <a:latin typeface="Avenir Medium"/>
                <a:cs typeface="Avenir Medium"/>
              </a:rPr>
              <a:t> clause</a:t>
            </a:r>
          </a:p>
          <a:p>
            <a:r>
              <a:rPr lang="ro-RO" dirty="0">
                <a:latin typeface="Avenir Medium"/>
                <a:cs typeface="Avenir Medium"/>
              </a:rPr>
              <a:t>This feature is necesary when our application is pre-configured with a set of triggers we are not allowed to alter, and, in order to implement additional business rules, it is necessary to add new triggers to the existing ones</a:t>
            </a:r>
          </a:p>
          <a:p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Also starting with Oracle 11g </a:t>
            </a:r>
            <a:r>
              <a:rPr lang="ro-RO" dirty="0">
                <a:solidFill>
                  <a:srgbClr val="0070C0"/>
                </a:solidFill>
                <a:latin typeface="Avenir Medium"/>
                <a:cs typeface="Avenir Medium"/>
              </a:rPr>
              <a:t>COMPOUND</a:t>
            </a:r>
            <a:r>
              <a:rPr lang="ro-RO" dirty="0">
                <a:latin typeface="Avenir Medium"/>
                <a:cs typeface="Avenir Medium"/>
              </a:rPr>
              <a:t> triggers are available</a:t>
            </a:r>
          </a:p>
          <a:p>
            <a:r>
              <a:rPr lang="ro-RO" dirty="0">
                <a:latin typeface="Avenir Medium"/>
                <a:cs typeface="Avenir Medium"/>
              </a:rPr>
              <a:t>That could improve code lisibility and reduce the number of lines of code required by the triggers</a:t>
            </a:r>
          </a:p>
        </p:txBody>
      </p:sp>
    </p:spTree>
    <p:extLst>
      <p:ext uri="{BB962C8B-B14F-4D97-AF65-F5344CB8AC3E}">
        <p14:creationId xmlns:p14="http://schemas.microsoft.com/office/powerpoint/2010/main" val="291838459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4864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See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section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b="1" dirty="0">
                <a:latin typeface="Avenir Medium"/>
                <a:cs typeface="Avenir Medium"/>
              </a:rPr>
              <a:t>06_Triggers/ </a:t>
            </a:r>
            <a:r>
              <a:rPr lang="ro-RO" sz="3000" dirty="0">
                <a:latin typeface="Avenir Medium"/>
                <a:cs typeface="Avenir Medium"/>
              </a:rPr>
              <a:t>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course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Prerequisites</a:t>
            </a:r>
            <a:r>
              <a:rPr lang="ro-RO" sz="3000" dirty="0">
                <a:latin typeface="Avenir Medium"/>
                <a:cs typeface="Avenir Medium"/>
              </a:rPr>
              <a:t> (for </a:t>
            </a:r>
            <a:r>
              <a:rPr lang="ro-RO" sz="3000" dirty="0" err="1">
                <a:latin typeface="Avenir Medium"/>
                <a:cs typeface="Avenir Medium"/>
              </a:rPr>
              <a:t>setting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up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06-00-3_add_constraints_sales_2015.sql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Scripts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related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presentation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06-01c_en_cascade_updates.sql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Tutorials on PL/SQL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Triggers in PL/SQL (Manish Sharma)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http://www.rebellionrider.com/pl-sql-tutorials/triggers-in-oracle-database/introduction-of-triggers-in-oracle-database.htm#.Wg3Ufa2B1E4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Triggers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http://www.way2tutorial.com/plsql/plsql_triggers.php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Database Triggers Overview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https://oracle-base.com/articles/misc/database-triggers-overview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: Trigger « Trigger « Oracle PL/SQL Tutorial </a:t>
            </a:r>
            <a:r>
              <a:rPr lang="ro-RO" sz="3000" dirty="0">
                <a:latin typeface="Avenir Medium"/>
                <a:cs typeface="Avenir Medium"/>
                <a:hlinkClick r:id="rId5"/>
              </a:rPr>
              <a:t>http://www.java2s.com/Tutorial/Oracle/0560__Trigger/Triggers.htm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Triggers in PL/SQL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https://www.guru99.com/triggers-pl-sql.html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97879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Sequences – brief description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Sequence creation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3000" dirty="0">
                <a:latin typeface="Avenir Medium"/>
                <a:cs typeface="Avenir Medium"/>
              </a:rPr>
              <a:t>), altering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), calling (</a:t>
            </a:r>
            <a:r>
              <a:rPr lang="ro-RO" sz="3000" dirty="0" err="1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taxonomy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DML trigger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DDL and system trigger types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applications of triggers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BEFORE INSERT </a:t>
            </a:r>
            <a:r>
              <a:rPr lang="ro-RO" sz="3000" dirty="0">
                <a:latin typeface="Avenir Medium"/>
                <a:cs typeface="Avenir Medium"/>
              </a:rPr>
              <a:t>...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 FOR EACH ROW </a:t>
            </a:r>
            <a:r>
              <a:rPr lang="ro-RO" sz="3000" dirty="0">
                <a:latin typeface="Avenir Medium"/>
                <a:cs typeface="Avenir Medium"/>
              </a:rPr>
              <a:t>triggers (getting a surrogate key values from a sequence)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for foreign key management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UPDATE</a:t>
            </a:r>
            <a:r>
              <a:rPr lang="ro-RO" sz="3000" dirty="0">
                <a:latin typeface="Avenir Medium"/>
                <a:cs typeface="Avenir Medium"/>
              </a:rPr>
              <a:t>...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CASCADE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853400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 objects that generate unique values based on some basic parameters (start value, end value, increment, order, cache)</a:t>
            </a:r>
          </a:p>
          <a:p>
            <a:r>
              <a:rPr lang="ro-RO" sz="3000" dirty="0">
                <a:latin typeface="Avenir Medium"/>
                <a:cs typeface="Avenir Medium"/>
              </a:rPr>
              <a:t>Public (as the tables are)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Generated value cannot be "rollbacked" (not subject of transactions)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Ideal for surrogate keys</a:t>
            </a:r>
          </a:p>
          <a:p>
            <a:r>
              <a:rPr lang="ro-RO" sz="3000" dirty="0">
                <a:latin typeface="Avenir Medium"/>
                <a:cs typeface="Avenir Medium"/>
              </a:rPr>
              <a:t>Work best with (insert triggers)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example:</a:t>
            </a:r>
          </a:p>
          <a:p>
            <a:pPr marL="82296" indent="0">
              <a:buNone/>
            </a:pPr>
            <a:r>
              <a:rPr lang="ro-RO" sz="3000" dirty="0">
                <a:solidFill>
                  <a:srgbClr val="0070C0"/>
                </a:solidFill>
                <a:latin typeface="Consolas"/>
                <a:cs typeface="Consolas"/>
              </a:rPr>
              <a:t>CREATE SEQUENCE a_sequence START WITH 1001 MINVALUE 1 MAXVALUE 9999999 INCREMENT BY 1 NOCACHE NOCYCLE</a:t>
            </a:r>
          </a:p>
        </p:txBody>
      </p:sp>
    </p:spTree>
    <p:extLst>
      <p:ext uri="{BB962C8B-B14F-4D97-AF65-F5344CB8AC3E}">
        <p14:creationId xmlns:p14="http://schemas.microsoft.com/office/powerpoint/2010/main" val="106729807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987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Main Parameters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 (the smallest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START WITH </a:t>
            </a:r>
            <a:r>
              <a:rPr lang="ro-RO" sz="3000" dirty="0">
                <a:latin typeface="Avenir Medium"/>
                <a:cs typeface="Avenir Medium"/>
              </a:rPr>
              <a:t>value (first value generated by the sequence) - could be identical to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but not necessarily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  <a:r>
              <a:rPr lang="ro-RO" sz="3000" dirty="0">
                <a:latin typeface="Avenir Medium"/>
                <a:cs typeface="Avenir Medium"/>
              </a:rPr>
              <a:t> (the largest value a sequence may generate)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INCREMENT BY </a:t>
            </a:r>
            <a:r>
              <a:rPr lang="ro-RO" sz="3000" dirty="0">
                <a:latin typeface="Avenir Medium"/>
                <a:cs typeface="Avenir Medium"/>
              </a:rPr>
              <a:t>(step, i.e. the increment amount)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  <a:r>
              <a:rPr lang="ro-RO" sz="3000" dirty="0">
                <a:latin typeface="Avenir Medium"/>
                <a:cs typeface="Avenir Medium"/>
              </a:rPr>
              <a:t>: declares if, after the max value is reached, at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next</a:t>
            </a:r>
            <a:r>
              <a:rPr lang="ro-RO" sz="3000" dirty="0">
                <a:latin typeface="Avenir Medium"/>
                <a:cs typeface="Avenir Medium"/>
              </a:rPr>
              <a:t> sequence call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NextValue</a:t>
            </a:r>
            <a:r>
              <a:rPr lang="ro-RO" sz="3000" dirty="0">
                <a:latin typeface="Avenir Medium"/>
                <a:cs typeface="Avenir Medium"/>
              </a:rPr>
              <a:t>) an error will be generated (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NOCYCLE</a:t>
            </a:r>
            <a:r>
              <a:rPr lang="ro-RO" sz="3000" dirty="0">
                <a:latin typeface="Avenir Medium"/>
                <a:cs typeface="Avenir Medium"/>
              </a:rPr>
              <a:t>) or the </a:t>
            </a:r>
            <a:r>
              <a:rPr lang="ro-RO" sz="3000" dirty="0" err="1">
                <a:latin typeface="Avenir Medium"/>
                <a:cs typeface="Avenir Medium"/>
              </a:rPr>
              <a:t>sequence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restarts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ORDER</a:t>
            </a:r>
            <a:r>
              <a:rPr lang="ro-RO" sz="3000" dirty="0">
                <a:latin typeface="Avenir Medium"/>
                <a:cs typeface="Avenir Medium"/>
              </a:rPr>
              <a:t> – generated values will be ordered or not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3000" dirty="0">
                <a:latin typeface="Avenir Medium"/>
                <a:cs typeface="Avenir Medium"/>
              </a:rPr>
              <a:t> – </a:t>
            </a:r>
            <a:r>
              <a:rPr lang="ro-RO" sz="3000" dirty="0" err="1">
                <a:latin typeface="Avenir Medium"/>
                <a:cs typeface="Avenir Medium"/>
              </a:rPr>
              <a:t>we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mostly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NOCACHE</a:t>
            </a:r>
            <a:r>
              <a:rPr lang="ro-RO" sz="3000" dirty="0">
                <a:latin typeface="Avenir Medium"/>
                <a:cs typeface="Avenir Medium"/>
              </a:rPr>
              <a:t> (we need this for controlling the sequence values within triggers)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771942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Altering the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257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Once created, some sequence parameters may be modified `on-the-fly` using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ALTER SEQUENCE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step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INCREMENT BY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MAXVALUE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CYCLE</a:t>
            </a:r>
          </a:p>
          <a:p>
            <a:r>
              <a:rPr lang="ro-RO" sz="3000" dirty="0">
                <a:latin typeface="Avenir Medium"/>
                <a:cs typeface="Avenir Medium"/>
              </a:rPr>
              <a:t>... But, if we want to "jump" the sequence current value (.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</a:t>
            </a:r>
            <a:r>
              <a:rPr lang="ro-RO" sz="3000" dirty="0">
                <a:latin typeface="Avenir Medium"/>
                <a:cs typeface="Avenir Medium"/>
              </a:rPr>
              <a:t>l) to the </a:t>
            </a:r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MINVALUE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First, one must delete the sequence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DROP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... And then re-create it (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CREATE SEQUENCE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98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Sequence Calling (Invoking)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When calling a sequence (from a PL/SQL block), we may use two main properties (called pseudo-columns): 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</a:p>
          <a:p>
            <a:pPr lvl="1"/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endParaRPr lang="en-US" sz="2600" dirty="0">
              <a:solidFill>
                <a:srgbClr val="0070C0"/>
              </a:solidFill>
              <a:latin typeface="Avenir Medium"/>
              <a:cs typeface="Avenir Medium"/>
            </a:endParaRPr>
          </a:p>
          <a:p>
            <a:r>
              <a:rPr lang="en-US" sz="30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3000" dirty="0">
                <a:latin typeface="Avenir Medium"/>
                <a:cs typeface="Avenir Medium"/>
              </a:rPr>
              <a:t>: 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Extracts the next value generated by the sequence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Usually with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we set the value of a surrogate key in a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BEFORE</a:t>
            </a:r>
            <a:r>
              <a:rPr lang="en-US" sz="2600" dirty="0">
                <a:latin typeface="Avenir Medium"/>
                <a:cs typeface="Avenir Medium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INSERT</a:t>
            </a:r>
            <a:r>
              <a:rPr lang="en-US" sz="2600" dirty="0">
                <a:latin typeface="Avenir Medium"/>
                <a:cs typeface="Avenir Medium"/>
              </a:rPr>
              <a:t> ...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FOR EACH ROW </a:t>
            </a:r>
            <a:r>
              <a:rPr lang="en-US" sz="2600" dirty="0">
                <a:latin typeface="Avenir Medium"/>
                <a:cs typeface="Avenir Medium"/>
              </a:rPr>
              <a:t>trigger of the table the surrogate key belongs to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Cannot be ROLLED BACK!!!! (if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en-US" sz="2600" dirty="0">
                <a:latin typeface="Avenir Medium"/>
                <a:cs typeface="Avenir Medium"/>
              </a:rPr>
              <a:t> appears in a transaction that is cancelled (through </a:t>
            </a:r>
            <a:r>
              <a:rPr lang="en-US" sz="2600" dirty="0">
                <a:solidFill>
                  <a:srgbClr val="0070C0"/>
                </a:solidFill>
                <a:latin typeface="Avenir Medium"/>
                <a:cs typeface="Avenir Medium"/>
              </a:rPr>
              <a:t>ROLLBACK</a:t>
            </a:r>
            <a:r>
              <a:rPr lang="en-US" sz="2600" dirty="0">
                <a:latin typeface="Avenir Medium"/>
                <a:cs typeface="Avenir Medium"/>
              </a:rPr>
              <a:t>), the sequence value is `lost`</a:t>
            </a:r>
          </a:p>
          <a:p>
            <a:r>
              <a:rPr lang="ro-RO" sz="30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Returns (provides) the most recent (last) value generated by the sequence (trough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each session, before initial call of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CURRVAL</a:t>
            </a:r>
            <a:r>
              <a:rPr lang="ro-RO" sz="2600" dirty="0">
                <a:latin typeface="Avenir Medium"/>
                <a:cs typeface="Avenir Medium"/>
              </a:rPr>
              <a:t>, the sequence must be initiated with a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NEXTVAL</a:t>
            </a:r>
            <a:r>
              <a:rPr lang="ro-RO" sz="2600" dirty="0">
                <a:latin typeface="Avenir Medium"/>
                <a:cs typeface="Avenir Medium"/>
              </a:rPr>
              <a:t> clause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If we need to know the last generated sequence value without `spending` a value we cal use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USER_TRANSACTIONS </a:t>
            </a:r>
            <a:r>
              <a:rPr lang="ro-RO" sz="2600" dirty="0">
                <a:latin typeface="Avenir Medium"/>
                <a:cs typeface="Avenir Medium"/>
              </a:rPr>
              <a:t>view in the data dictionary (pay attention to </a:t>
            </a:r>
            <a:r>
              <a:rPr lang="ro-RO" sz="2600" dirty="0">
                <a:solidFill>
                  <a:srgbClr val="0070C0"/>
                </a:solidFill>
                <a:latin typeface="Avenir Medium"/>
                <a:cs typeface="Avenir Medium"/>
              </a:rPr>
              <a:t>CACHE</a:t>
            </a:r>
            <a:r>
              <a:rPr lang="ro-RO" sz="2600" dirty="0">
                <a:latin typeface="Avenir Medium"/>
                <a:cs typeface="Avenir Medium"/>
              </a:rPr>
              <a:t> parameter!)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861521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257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Represents the core of a database logic layer within a business application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Triggers are PL/SQL modules that are launched automatically at a specific pre-</a:t>
            </a:r>
            <a:r>
              <a:rPr lang="ro-RO" sz="3000" dirty="0" err="1">
                <a:latin typeface="Avenir Medium"/>
                <a:cs typeface="Avenir Medium"/>
              </a:rPr>
              <a:t>defined</a:t>
            </a:r>
            <a:r>
              <a:rPr lang="ro-RO" sz="3000" dirty="0">
                <a:latin typeface="Avenir Medium"/>
                <a:cs typeface="Avenir Medium"/>
              </a:rPr>
              <a:t> event</a:t>
            </a:r>
          </a:p>
          <a:p>
            <a:r>
              <a:rPr lang="ro-RO" sz="3000" dirty="0">
                <a:latin typeface="Avenir Medium"/>
                <a:cs typeface="Avenir Medium"/>
              </a:rPr>
              <a:t>Type of events that can be associated with a trigger: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Starting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Shutting down the database</a:t>
            </a:r>
          </a:p>
          <a:p>
            <a:pPr lvl="1"/>
            <a:r>
              <a:rPr lang="en-US" dirty="0" err="1">
                <a:latin typeface="Avenir Book"/>
                <a:cs typeface="Avenir Book"/>
              </a:rPr>
              <a:t>Login to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 err="1">
                <a:latin typeface="Avenir Book"/>
                <a:cs typeface="Avenir Book"/>
              </a:rPr>
              <a:t>Logout from the database server</a:t>
            </a:r>
            <a:endParaRPr lang="en-US" dirty="0">
              <a:latin typeface="Avenir Book"/>
              <a:cs typeface="Avenir Book"/>
            </a:endParaRPr>
          </a:p>
          <a:p>
            <a:pPr lvl="1"/>
            <a:r>
              <a:rPr lang="en-US" dirty="0">
                <a:latin typeface="Avenir Book"/>
                <a:cs typeface="Avenir Book"/>
              </a:rPr>
              <a:t>A</a:t>
            </a:r>
            <a:r>
              <a:rPr lang="ro-RO" dirty="0">
                <a:latin typeface="Avenir Book"/>
                <a:cs typeface="Avenir Book"/>
              </a:rPr>
              <a:t> DDL statement (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CREATE TABLE</a:t>
            </a:r>
            <a:r>
              <a:rPr lang="ro-RO" dirty="0">
                <a:latin typeface="Avenir Book"/>
                <a:cs typeface="Avenir Book"/>
              </a:rPr>
              <a:t>, </a:t>
            </a:r>
            <a:r>
              <a:rPr lang="ro-RO" dirty="0">
                <a:solidFill>
                  <a:srgbClr val="0070C0"/>
                </a:solidFill>
                <a:latin typeface="Avenir Book"/>
                <a:cs typeface="Avenir Book"/>
              </a:rPr>
              <a:t>DROP VIEW</a:t>
            </a:r>
            <a:r>
              <a:rPr lang="ro-RO" dirty="0">
                <a:latin typeface="Avenir Book"/>
                <a:cs typeface="Avenir Book"/>
              </a:rPr>
              <a:t>, ...)</a:t>
            </a:r>
          </a:p>
          <a:p>
            <a:pPr lvl="1"/>
            <a:r>
              <a:rPr lang="ro-RO" b="1" dirty="0">
                <a:latin typeface="Avenir Book"/>
                <a:cs typeface="Avenir Book"/>
              </a:rPr>
              <a:t>A DML statement (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INSERT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UPDATE</a:t>
            </a:r>
            <a:r>
              <a:rPr lang="ro-RO" b="1" dirty="0">
                <a:latin typeface="Avenir Book"/>
                <a:cs typeface="Avenir Book"/>
              </a:rPr>
              <a:t>/</a:t>
            </a:r>
            <a:r>
              <a:rPr lang="ro-RO" b="1" dirty="0">
                <a:solidFill>
                  <a:srgbClr val="0070C0"/>
                </a:solidFill>
                <a:latin typeface="Avenir Book"/>
                <a:cs typeface="Avenir Book"/>
              </a:rPr>
              <a:t>DELETE</a:t>
            </a:r>
            <a:r>
              <a:rPr lang="ro-RO" b="1" dirty="0">
                <a:latin typeface="Avenir Book"/>
                <a:cs typeface="Avenir Book"/>
              </a:rPr>
              <a:t>)</a:t>
            </a:r>
          </a:p>
          <a:p>
            <a:pPr lvl="1"/>
            <a:r>
              <a:rPr lang="ro-RO" dirty="0">
                <a:latin typeface="Avenir Book"/>
                <a:cs typeface="Avenir Book"/>
              </a:rPr>
              <a:t>Occurence of an error within a database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01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Some Trigger Applications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Surrogate key handling</a:t>
            </a:r>
          </a:p>
          <a:p>
            <a:r>
              <a:rPr lang="ro-RO" sz="3000" dirty="0">
                <a:latin typeface="Avenir Medium"/>
                <a:cs typeface="Avenir Medium"/>
              </a:rPr>
              <a:t>CASCADE </a:t>
            </a:r>
            <a:r>
              <a:rPr lang="ro-RO" sz="3000" dirty="0" err="1">
                <a:latin typeface="Avenir Medium"/>
                <a:cs typeface="Avenir Medium"/>
              </a:rPr>
              <a:t>UPDATEs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when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one</a:t>
            </a:r>
            <a:r>
              <a:rPr lang="ro-RO" sz="3000" dirty="0">
                <a:latin typeface="Avenir Medium"/>
                <a:cs typeface="Avenir Medium"/>
              </a:rPr>
              <a:t> or more </a:t>
            </a:r>
            <a:r>
              <a:rPr lang="ro-RO" sz="3000" dirty="0" err="1">
                <a:latin typeface="Avenir Medium"/>
                <a:cs typeface="Avenir Medium"/>
              </a:rPr>
              <a:t>values</a:t>
            </a:r>
            <a:r>
              <a:rPr lang="ro-RO" sz="3000" dirty="0">
                <a:latin typeface="Avenir Medium"/>
                <a:cs typeface="Avenir Medium"/>
              </a:rPr>
              <a:t> of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primary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key</a:t>
            </a:r>
            <a:r>
              <a:rPr lang="ro-RO" sz="3000" dirty="0">
                <a:latin typeface="Avenir Medium"/>
                <a:cs typeface="Avenir Medium"/>
              </a:rPr>
              <a:t> are </a:t>
            </a:r>
            <a:r>
              <a:rPr lang="ro-RO" sz="3000" dirty="0" err="1">
                <a:latin typeface="Avenir Medium"/>
                <a:cs typeface="Avenir Medium"/>
              </a:rPr>
              <a:t>updated</a:t>
            </a:r>
            <a:r>
              <a:rPr lang="ro-RO" sz="3000" dirty="0">
                <a:latin typeface="Avenir Medium"/>
                <a:cs typeface="Avenir Medium"/>
              </a:rPr>
              <a:t> (in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parent</a:t>
            </a:r>
            <a:r>
              <a:rPr lang="ro-RO" sz="3000" dirty="0">
                <a:latin typeface="Avenir Medium"/>
                <a:cs typeface="Avenir Medium"/>
              </a:rPr>
              <a:t> table) </a:t>
            </a:r>
            <a:r>
              <a:rPr lang="ro-RO" sz="3000" dirty="0" err="1">
                <a:latin typeface="Avenir Medium"/>
                <a:cs typeface="Avenir Medium"/>
              </a:rPr>
              <a:t>they</a:t>
            </a:r>
            <a:r>
              <a:rPr lang="ro-RO" sz="3000" dirty="0">
                <a:latin typeface="Avenir Medium"/>
                <a:cs typeface="Avenir Medium"/>
              </a:rPr>
              <a:t> must be propagated into all the </a:t>
            </a:r>
            <a:r>
              <a:rPr lang="ro-RO" sz="3000" dirty="0" err="1">
                <a:latin typeface="Avenir Medium"/>
                <a:cs typeface="Avenir Medium"/>
              </a:rPr>
              <a:t>children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tables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</a:p>
          <a:p>
            <a:r>
              <a:rPr lang="ro-RO" sz="3000" dirty="0">
                <a:latin typeface="Avenir Medium"/>
                <a:cs typeface="Avenir Medium"/>
              </a:rPr>
              <a:t>Computed (derived, redundant) attributes management, </a:t>
            </a:r>
            <a:r>
              <a:rPr lang="ro-RO" sz="3000" dirty="0" err="1">
                <a:latin typeface="Avenir Medium"/>
                <a:cs typeface="Avenir Medium"/>
              </a:rPr>
              <a:t>through</a:t>
            </a:r>
            <a:r>
              <a:rPr lang="ro-RO" sz="3000" dirty="0">
                <a:latin typeface="Avenir Medium"/>
                <a:cs typeface="Avenir Medium"/>
              </a:rPr>
              <a:t> automatic updates (see Invoice_Amount, Account_Current_Balance, etc.)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constraints</a:t>
            </a:r>
          </a:p>
          <a:p>
            <a:r>
              <a:rPr lang="ro-RO" sz="3000" dirty="0">
                <a:latin typeface="Avenir Medium"/>
                <a:cs typeface="Avenir Medium"/>
              </a:rPr>
              <a:t>Preventing unauthorized access and updates to the computed attributes and/or any other sensitive information</a:t>
            </a:r>
          </a:p>
          <a:p>
            <a:r>
              <a:rPr lang="ro-RO" sz="3000" dirty="0">
                <a:latin typeface="Avenir Medium"/>
                <a:cs typeface="Avenir Medium"/>
              </a:rPr>
              <a:t>Declaring/implementing complex business rules</a:t>
            </a:r>
          </a:p>
          <a:p>
            <a:r>
              <a:rPr lang="ro-RO" sz="3000" dirty="0">
                <a:latin typeface="Avenir Medium"/>
                <a:cs typeface="Avenir Medium"/>
              </a:rPr>
              <a:t>Logging of sensitive transactions</a:t>
            </a: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5595335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13873</TotalTime>
  <Words>1420</Words>
  <Application>Microsoft Macintosh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 Unicode MS</vt:lpstr>
      <vt:lpstr>Batang</vt:lpstr>
      <vt:lpstr>American Typewriter</vt:lpstr>
      <vt:lpstr>Avenir Book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Tutorials on PL/SQL Triggers</vt:lpstr>
      <vt:lpstr>Agenda</vt:lpstr>
      <vt:lpstr>Sequences</vt:lpstr>
      <vt:lpstr>Sequence Main Parameters</vt:lpstr>
      <vt:lpstr>Altering the Sequence</vt:lpstr>
      <vt:lpstr>Sequence Calling (Invoking)</vt:lpstr>
      <vt:lpstr>Triggers</vt:lpstr>
      <vt:lpstr>Some Trigger Applications</vt:lpstr>
      <vt:lpstr>Trigger Events (1)</vt:lpstr>
      <vt:lpstr>Trigger Events (2)</vt:lpstr>
      <vt:lpstr>Trigger `Moment` (Timing)</vt:lpstr>
      <vt:lpstr>(DML) Triggel Levels</vt:lpstr>
      <vt:lpstr>More Recent Trigger Features</vt:lpstr>
      <vt:lpstr>Scripts on GitHub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753</cp:revision>
  <dcterms:created xsi:type="dcterms:W3CDTF">2002-10-11T06:23:42Z</dcterms:created>
  <dcterms:modified xsi:type="dcterms:W3CDTF">2018-11-10T08:24:45Z</dcterms:modified>
</cp:coreProperties>
</file>