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43" r:id="rId3"/>
    <p:sldId id="344" r:id="rId4"/>
    <p:sldId id="345" r:id="rId5"/>
    <p:sldId id="350" r:id="rId6"/>
    <p:sldId id="357" r:id="rId7"/>
    <p:sldId id="364" r:id="rId8"/>
    <p:sldId id="358" r:id="rId9"/>
    <p:sldId id="359" r:id="rId10"/>
    <p:sldId id="363" r:id="rId11"/>
    <p:sldId id="366" r:id="rId12"/>
    <p:sldId id="360" r:id="rId13"/>
    <p:sldId id="361" r:id="rId14"/>
    <p:sldId id="362" r:id="rId15"/>
    <p:sldId id="365" r:id="rId16"/>
    <p:sldId id="347" r:id="rId17"/>
    <p:sldId id="351" r:id="rId18"/>
    <p:sldId id="356" r:id="rId19"/>
    <p:sldId id="352" r:id="rId20"/>
    <p:sldId id="354" r:id="rId21"/>
    <p:sldId id="385" r:id="rId22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2" autoAdjust="0"/>
    <p:restoredTop sz="90945"/>
  </p:normalViewPr>
  <p:slideViewPr>
    <p:cSldViewPr>
      <p:cViewPr varScale="1">
        <p:scale>
          <a:sx n="116" d="100"/>
          <a:sy n="116" d="100"/>
        </p:scale>
        <p:origin x="19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lsql/plsql_collections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hyperlink" Target="https://docs.oracle.com/cd/B28359_01/appdev.111/b28370/collections.htm" TargetMode="External"/><Relationship Id="rId5" Type="http://schemas.openxmlformats.org/officeDocument/2006/relationships/hyperlink" Target="http://www.oracle.com/technetwork/issue-archive/2012/12-sep/o52plsql-1709862.html" TargetMode="External"/><Relationship Id="rId4" Type="http://schemas.openxmlformats.org/officeDocument/2006/relationships/hyperlink" Target="http://www.oracle.com/technetwork/issue-archive/2012/12-jul/o42plsql-1653077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164705/Oracle-PL-SQL-collection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hyperlink" Target="http://stackoverflow.com/questions/14934514/purpose-of-using-different-types-of-pl-sql-collections-in-oracl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_LGVrl-a3w&amp;index=113&amp;list=PLmeVq-LGlaQ0_-X63joXw22VDDAafekGZ" TargetMode="External"/><Relationship Id="rId2" Type="http://schemas.openxmlformats.org/officeDocument/2006/relationships/hyperlink" Target="https://www.youtube.com/watch?v=Zdpw9z05LWQ&amp;index=87&amp;list=PLmeVq-LGlaQ0_-X63joXw22VDDAafekGZ&amp;spfreload=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EUINI-GYU4&amp;index=29&amp;list=PLmeVq-LGlaQ0_-X63joXw22VDDAafekG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FOEniVWU_Q&amp;spfreload=10" TargetMode="External"/><Relationship Id="rId2" Type="http://schemas.openxmlformats.org/officeDocument/2006/relationships/hyperlink" Target="https://www.youtube.com/playlist?list=PL3245012E0631F7AE&amp;spfreload=1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Database-Logic-in-Business-Applications/blob/master/Oracle%209i2.%20Ghidul%20dezvoltarii%20aplicatiilor%202003/Cap09_PL_SQL2/Oracle_Cap09_PL_SQL2.pdf" TargetMode="External"/><Relationship Id="rId2" Type="http://schemas.openxmlformats.org/officeDocument/2006/relationships/hyperlink" Target="https://github.com/marinfotache/Database-Logic-in-Business-Applications/blob/master/Oracle%209i2.%20Ghidul%20dezvoltarii%20aplicatiilor%202003/Cap08_PL_SQL1/Oracle_Cap08_PL_SQL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648200"/>
            <a:ext cx="6604000" cy="1066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PL/SQL Collections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6483539"/>
            <a:ext cx="28956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https://oracle-base.com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714295" y="732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Nested Table (3)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38" y="412701"/>
            <a:ext cx="4644562" cy="643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6198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4800"/>
            <a:ext cx="5516592" cy="65851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3600" y="5334000"/>
            <a:ext cx="2895600" cy="120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https://oracle-base.com/articles/10g/plsql-enhancements-10g#nested_table_enhancements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147594" y="6828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Nested Table (4)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835828103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0" y="6483539"/>
            <a:ext cx="38100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http://www.tutorialspoint.com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7775110" cy="42671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714295" y="732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Varray (1)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191000"/>
            <a:ext cx="5414502" cy="22606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369067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0" y="6483539"/>
            <a:ext cx="38100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http://www.tutorialspoint.com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" y="185896"/>
            <a:ext cx="8937864" cy="392890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714295" y="732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Varray (2)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114800"/>
            <a:ext cx="5003615" cy="21971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816318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966"/>
            <a:ext cx="6400800" cy="67130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48400" y="6483539"/>
            <a:ext cx="30480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http://www.dbstar.com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714295" y="732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Varray (3)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010497399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6483539"/>
            <a:ext cx="28956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https://oracle-base.com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714295" y="732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Varray (4)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4404"/>
            <a:ext cx="4960776" cy="66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21200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Main Collection Methods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" y="1447800"/>
            <a:ext cx="908986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1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 on Oracle Collections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PL/SQL Tutorial (TutorialsPoint)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http://www.tutorialspoint.com/plsql/plsql_collections.htm</a:t>
            </a:r>
            <a:endParaRPr lang="ro-RO" sz="30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Medium"/>
                <a:cs typeface="Avenir Medium"/>
              </a:rPr>
              <a:t>Steven Feuerstein - Working with Collections, Oracle Magazine, July/August 2012, </a:t>
            </a:r>
            <a:r>
              <a:rPr lang="ro-RO" sz="3000" dirty="0">
                <a:latin typeface="Avenir Medium"/>
                <a:cs typeface="Avenir Medium"/>
                <a:hlinkClick r:id="rId4"/>
              </a:rPr>
              <a:t>http://www.oracle.com/technetwork/issue-archive/2012/12-jul/o42plsql-1653077.html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Steven Feuerstein - Bulk Processing with BULK COLLECT and FORALL, September/October 2012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http://www.oracle.com/technetwork/issue-archive/2012/12-sep/o52plsql-1709862.html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Using PL/SQL Collections and Records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https://docs.oracle.com/cd/B28359_01/appdev.111/b28370/collections.htm</a:t>
            </a: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832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 on Oracle Collections (cont.)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229600" cy="5638800"/>
          </a:xfrm>
        </p:spPr>
        <p:txBody>
          <a:bodyPr>
            <a:normAutofit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sandip_bhadane</a:t>
            </a:r>
            <a:r>
              <a:rPr lang="ro-RO" sz="3000" dirty="0">
                <a:latin typeface="Avenir Medium"/>
                <a:cs typeface="Avenir Medium"/>
              </a:rPr>
              <a:t> - Oracle PL/SQL collections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http://www.codeproject.com/Articles/164705/Oracle-PL-SQL-collections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Purpose of using different types of PL/SQL collections in Oracle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http://stackoverflow.com/questions/14934514/purpose-of-using-different-types-of-pl-sql-collections-in-oracle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2360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on Oracle Collections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458200" cy="57150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Steven Feuerstein Oracle PL/SQL Best Practices: Bulk Processing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https://www.youtube.com/watch?v=Zdpw9z05LWQ&amp;index=87&amp;list=PLmeVq-LGlaQ0_-X63joXw22VDDAafekGZ&amp;spfreload=10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BULK COLLECT and FORALL-A PL/SQL Performance Booster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https://www.youtube.com/watch?v=o_LGVrl-a3w&amp;index=113&amp;list=PLmeVq-LGlaQ0_-X63joXw22VDDAafekGZ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Oracle BULK COLLECT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https://www.youtube.com/watch?v=oEUINI-GYU4&amp;index=29&amp;list=PLmeVq-LGlaQ0_-X63joXw22VDDAafekGZ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566704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Collections in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410200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Collections are a fundamental programming ingredient</a:t>
            </a:r>
          </a:p>
          <a:p>
            <a:r>
              <a:rPr lang="ro-RO" sz="3000" dirty="0">
                <a:latin typeface="Avenir Medium"/>
                <a:cs typeface="Avenir Medium"/>
              </a:rPr>
              <a:t>In Oracle, there are three types of collections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Associative arrays (index-by tables)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Nested tables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Variable-length arrays (varrays)</a:t>
            </a:r>
          </a:p>
          <a:p>
            <a:r>
              <a:rPr lang="ro-RO" sz="3000" dirty="0">
                <a:latin typeface="Avenir Medium"/>
                <a:cs typeface="Avenir Medium"/>
              </a:rPr>
              <a:t>All of them can be used in PL/SQL blocks</a:t>
            </a:r>
          </a:p>
          <a:p>
            <a:r>
              <a:rPr lang="ro-RO" sz="3000" dirty="0">
                <a:latin typeface="Avenir Medium"/>
                <a:cs typeface="Avenir Medium"/>
              </a:rPr>
              <a:t>Only the last two can be used for defining persistent types that can be used in object and or table definition (see next slide)</a:t>
            </a:r>
          </a:p>
          <a:p>
            <a:r>
              <a:rPr lang="ro-RO" sz="3000" dirty="0">
                <a:latin typeface="Avenir Medium"/>
                <a:cs typeface="Avenir Medium"/>
              </a:rPr>
              <a:t>Can be used also for loading multiple records from tables (bulk processing)</a:t>
            </a:r>
          </a:p>
        </p:txBody>
      </p:sp>
    </p:spTree>
    <p:extLst>
      <p:ext uri="{BB962C8B-B14F-4D97-AF65-F5344CB8AC3E}">
        <p14:creationId xmlns:p14="http://schemas.microsoft.com/office/powerpoint/2010/main" val="42751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on Oracle Collections (cont.)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05800" cy="5257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</a:rPr>
              <a:t>See also video-tutorials from the playlist: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https://www.youtube.com/playlist?list=PL3245012E0631F7AE&amp;spfreload=10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PLS-16: PL/SQL Index By Table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PLS 15 PL SQL Nested Table (not in the playlist) </a:t>
            </a:r>
            <a:r>
              <a:rPr lang="ro-RO" sz="2600" dirty="0">
                <a:latin typeface="Avenir Medium"/>
                <a:cs typeface="Avenir Medium"/>
                <a:hlinkClick r:id="rId3"/>
              </a:rPr>
              <a:t>https://www.youtube.com/watch?v=RFOEniVWU_Q&amp;spfreload=10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PLS-14: Pl/SQL VARRAY Composite Data Type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PLS-12: PL/SQL Bulk Collect and Bulk Bind</a:t>
            </a: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05308003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Text (in Romanian)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Autofit/>
          </a:bodyPr>
          <a:lstStyle/>
          <a:p>
            <a:r>
              <a:rPr lang="ro-RO" sz="2000" dirty="0">
                <a:latin typeface="Avenir Medium"/>
                <a:cs typeface="Avenir Medium"/>
                <a:hlinkClick r:id="rId2"/>
              </a:rPr>
              <a:t>https://github.com/marinfotache/Database-Logic-in-Business-Applications/blob/master/Oracle%209i2.%20Ghidul%20dezvoltarii%20aplicatiilor%202003/Cap08_PL_SQL1/Oracle_Cap08_PL_SQL1.pdf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</a:t>
            </a:r>
            <a:r>
              <a:rPr lang="ro-RO" sz="2000" dirty="0">
                <a:latin typeface="Avenir Medium"/>
                <a:cs typeface="Avenir Medium"/>
              </a:rPr>
              <a:t> 8.6)</a:t>
            </a:r>
          </a:p>
          <a:p>
            <a:r>
              <a:rPr lang="ro-RO" sz="2000" dirty="0">
                <a:latin typeface="Avenir Medium"/>
                <a:cs typeface="Avenir Medium"/>
                <a:hlinkClick r:id="rId3"/>
              </a:rPr>
              <a:t>https://github.com/marinfotache/Database-Logic-in-Business-Applications/blob/master/Oracle%209i2.%20Ghidul%20dezvoltarii%20aplicatiilor%202003/Cap09_PL_SQL2/Oracle_Cap09_PL_SQL2.pdf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sections</a:t>
            </a:r>
            <a:r>
              <a:rPr lang="ro-RO" sz="2000" dirty="0">
                <a:latin typeface="Avenir Medium"/>
                <a:cs typeface="Avenir Medium"/>
              </a:rPr>
              <a:t> 9.3-9.5)</a:t>
            </a: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endParaRPr lang="ro-RO" sz="2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6869453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28600"/>
            <a:ext cx="86288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Types of Oracle Collections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10520"/>
              </p:ext>
            </p:extLst>
          </p:nvPr>
        </p:nvGraphicFramePr>
        <p:xfrm>
          <a:off x="152400" y="1524000"/>
          <a:ext cx="8839200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endParaRPr lang="en-US">
                        <a:latin typeface="Avenir Medium"/>
                        <a:cs typeface="Avenir Medium"/>
                      </a:endParaRPr>
                    </a:p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Collection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venir Medium"/>
                        <a:cs typeface="Avenir Medium"/>
                      </a:endParaRPr>
                    </a:p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Number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venir Medium"/>
                        <a:cs typeface="Avenir Medium"/>
                      </a:endParaRPr>
                    </a:p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Subscript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venir Medium"/>
                        <a:cs typeface="Avenir Medium"/>
                      </a:endParaRPr>
                    </a:p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Dense or Sparse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venir Medium"/>
                        <a:cs typeface="Avenir Medium"/>
                      </a:endParaRPr>
                    </a:p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Where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Can Be Object Type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b="1">
                          <a:latin typeface="Avenir Medium"/>
                          <a:cs typeface="Avenir Medium"/>
                        </a:rPr>
                        <a:t>Associative array (or index-by 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Unbounded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String or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Either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Only in PL/SQL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b="1">
                          <a:latin typeface="Avenir Medium"/>
                          <a:cs typeface="Avenir Medium"/>
                        </a:rPr>
                        <a:t>Nested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venir Medium"/>
                          <a:cs typeface="Avenir Medium"/>
                        </a:rPr>
                        <a:t>Unbounded</a:t>
                      </a:r>
                    </a:p>
                    <a:p>
                      <a:endParaRPr lang="en-US">
                        <a:latin typeface="Avenir Medium"/>
                        <a:cs typeface="Avenir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venir Medium"/>
                          <a:cs typeface="Avenir Medium"/>
                        </a:rPr>
                        <a:t>Integer</a:t>
                      </a:r>
                    </a:p>
                    <a:p>
                      <a:endParaRPr lang="en-US">
                        <a:latin typeface="Avenir Medium"/>
                        <a:cs typeface="Avenir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Starts dense, can become sparse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Either in PL/SQL block or at schema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b="1">
                          <a:latin typeface="Avenir Medium"/>
                          <a:cs typeface="Avenir Medium"/>
                        </a:rPr>
                        <a:t>Variable-size array (varray)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venir Medium"/>
                          <a:cs typeface="Avenir Medium"/>
                        </a:rPr>
                        <a:t>Bounded</a:t>
                      </a:r>
                    </a:p>
                    <a:p>
                      <a:endParaRPr lang="en-US" b="1">
                        <a:latin typeface="Avenir Medium"/>
                        <a:cs typeface="Avenir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venir Medium"/>
                          <a:cs typeface="Avenir Medium"/>
                        </a:rPr>
                        <a:t>Integer</a:t>
                      </a:r>
                    </a:p>
                    <a:p>
                      <a:endParaRPr lang="en-US">
                        <a:latin typeface="Avenir Medium"/>
                        <a:cs typeface="Avenir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Always dense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venir Medium"/>
                          <a:cs typeface="Avenir Medium"/>
                        </a:rPr>
                        <a:t>Either in PL/SQL block or at schema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00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Collection storage (in memory)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24" y="2057400"/>
            <a:ext cx="7769876" cy="250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348" y="4876800"/>
            <a:ext cx="766045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06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54746"/>
            <a:ext cx="5925500" cy="6603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714295" y="13686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Associative Arrays (1)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48768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04800"/>
            <a:ext cx="4356100" cy="25146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048289"/>
            <a:ext cx="7543801" cy="336191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191987">
            <a:off x="464901" y="-140353"/>
            <a:ext cx="3158910" cy="2268365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Associative Arrays (2)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040" y="4876800"/>
            <a:ext cx="4028860" cy="18288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1661" y="5982343"/>
            <a:ext cx="4572000" cy="3744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http://www.tutorialspoint.com</a:t>
            </a:r>
          </a:p>
        </p:txBody>
      </p:sp>
    </p:spTree>
    <p:extLst>
      <p:ext uri="{BB962C8B-B14F-4D97-AF65-F5344CB8AC3E}">
        <p14:creationId xmlns:p14="http://schemas.microsoft.com/office/powerpoint/2010/main" val="1737649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6483539"/>
            <a:ext cx="28956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https://oracle-base.com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5644"/>
            <a:ext cx="5259844" cy="6572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680995" y="427154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Associative Arrays (3)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8983322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0" y="6483539"/>
            <a:ext cx="38100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http://www.tutorialspoint.com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898"/>
            <a:ext cx="7758117" cy="409780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714295" y="732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Nested Table (1)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191000"/>
            <a:ext cx="5005839" cy="2286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0389285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0" y="6483539"/>
            <a:ext cx="38100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http://www.tutorialspoint.com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866"/>
            <a:ext cx="8745043" cy="411253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714295" y="732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Nested Table (2)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38600"/>
            <a:ext cx="5307106" cy="2438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290425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4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5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6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7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8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9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2469</TotalTime>
  <Words>799</Words>
  <Application>Microsoft Macintosh PowerPoint</Application>
  <PresentationFormat>On-screen Show (4:3)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 Unicode MS</vt:lpstr>
      <vt:lpstr>Batang</vt:lpstr>
      <vt:lpstr>American Typewriter</vt:lpstr>
      <vt:lpstr>American Typewriter Condensed</vt:lpstr>
      <vt:lpstr>Avenir Medium</vt:lpstr>
      <vt:lpstr>Calisto MT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Collections in Oracle</vt:lpstr>
      <vt:lpstr>Types of Oracle Collections</vt:lpstr>
      <vt:lpstr>Collection storage (in memory)</vt:lpstr>
      <vt:lpstr>Associative Arrays (1)</vt:lpstr>
      <vt:lpstr>Associative Arrays (2)</vt:lpstr>
      <vt:lpstr>Associative Arrays (3)</vt:lpstr>
      <vt:lpstr>Nested Table (1)</vt:lpstr>
      <vt:lpstr>Nested Table (2)</vt:lpstr>
      <vt:lpstr>Nested Table (3)</vt:lpstr>
      <vt:lpstr>Nested Table (4)</vt:lpstr>
      <vt:lpstr>Varray (1)</vt:lpstr>
      <vt:lpstr>Varray (2)</vt:lpstr>
      <vt:lpstr>Varray (3)</vt:lpstr>
      <vt:lpstr>Varray (4)</vt:lpstr>
      <vt:lpstr>Main Collection Methods</vt:lpstr>
      <vt:lpstr>Useful Resources on Oracle Collections </vt:lpstr>
      <vt:lpstr>Useful Resources on Oracle Collections (cont.) </vt:lpstr>
      <vt:lpstr>Video-tutorials on Oracle Collections</vt:lpstr>
      <vt:lpstr>Video-tutorials on Oracle Collections (cont.) </vt:lpstr>
      <vt:lpstr>Text (in Romanian)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320</cp:revision>
  <dcterms:created xsi:type="dcterms:W3CDTF">2002-10-11T06:23:42Z</dcterms:created>
  <dcterms:modified xsi:type="dcterms:W3CDTF">2018-09-24T18:44:11Z</dcterms:modified>
</cp:coreProperties>
</file>