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43" r:id="rId3"/>
    <p:sldId id="344" r:id="rId4"/>
    <p:sldId id="345" r:id="rId5"/>
    <p:sldId id="350" r:id="rId6"/>
    <p:sldId id="357" r:id="rId7"/>
    <p:sldId id="364" r:id="rId8"/>
    <p:sldId id="358" r:id="rId9"/>
    <p:sldId id="359" r:id="rId10"/>
    <p:sldId id="363" r:id="rId11"/>
    <p:sldId id="366" r:id="rId12"/>
    <p:sldId id="360" r:id="rId13"/>
    <p:sldId id="361" r:id="rId14"/>
    <p:sldId id="362" r:id="rId15"/>
    <p:sldId id="365" r:id="rId16"/>
    <p:sldId id="347" r:id="rId17"/>
    <p:sldId id="351" r:id="rId18"/>
    <p:sldId id="356" r:id="rId19"/>
    <p:sldId id="352" r:id="rId20"/>
    <p:sldId id="354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 autoAdjust="0"/>
    <p:restoredTop sz="90945"/>
  </p:normalViewPr>
  <p:slideViewPr>
    <p:cSldViewPr>
      <p:cViewPr varScale="1">
        <p:scale>
          <a:sx n="116" d="100"/>
          <a:sy n="116" d="100"/>
        </p:scale>
        <p:origin x="1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lsql/plsql_collection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hyperlink" Target="https://docs.oracle.com/cd/B28359_01/appdev.111/b28370/collections.htm" TargetMode="External"/><Relationship Id="rId5" Type="http://schemas.openxmlformats.org/officeDocument/2006/relationships/hyperlink" Target="http://www.oracle.com/technetwork/issue-archive/2012/12-sep/o52plsql-1709862.html" TargetMode="External"/><Relationship Id="rId4" Type="http://schemas.openxmlformats.org/officeDocument/2006/relationships/hyperlink" Target="http://www.oracle.com/technetwork/issue-archive/2012/12-jul/o42plsql-1653077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64705/Oracle-PL-SQL-collec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hyperlink" Target="http://stackoverflow.com/questions/14934514/purpose-of-using-different-types-of-pl-sql-collections-in-oracl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_LGVrl-a3w&amp;index=113&amp;list=PLmeVq-LGlaQ0_-X63joXw22VDDAafekGZ" TargetMode="External"/><Relationship Id="rId2" Type="http://schemas.openxmlformats.org/officeDocument/2006/relationships/hyperlink" Target="https://www.youtube.com/watch?v=Zdpw9z05LWQ&amp;index=87&amp;list=PLmeVq-LGlaQ0_-X63joXw22VDDAafekGZ&amp;spfreload=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EUINI-GYU4&amp;index=29&amp;list=PLmeVq-LGlaQ0_-X63joXw22VDDAafek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FOEniVWU_Q&amp;spfreload=10" TargetMode="External"/><Relationship Id="rId2" Type="http://schemas.openxmlformats.org/officeDocument/2006/relationships/hyperlink" Target="https://www.youtube.com/playlist?list=PL3245012E0631F7AE&amp;spfreload=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648200"/>
            <a:ext cx="6604000" cy="1066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PL/SQL and Persistent Collections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8" y="412701"/>
            <a:ext cx="4644562" cy="64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198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"/>
            <a:ext cx="5516592" cy="65851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43600" y="5334000"/>
            <a:ext cx="2895600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https://oracle-base.com/articles/10g/plsql-enhancements-10g#nested_table_enhancements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147594" y="6828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(4)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83582810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7775110" cy="42671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91000"/>
            <a:ext cx="5414502" cy="2260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369067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" y="185896"/>
            <a:ext cx="8937864" cy="39289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114800"/>
            <a:ext cx="5003615" cy="21971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816318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966"/>
            <a:ext cx="6400800" cy="6713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48400" y="6483539"/>
            <a:ext cx="3048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http://www.dbstar.com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01049739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Varray (4)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4404"/>
            <a:ext cx="4960776" cy="6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120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Collection Methods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" y="1447800"/>
            <a:ext cx="908986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1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Collections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PL/SQL Tutorial (TutorialsPoint)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http://www.tutorialspoint.com/plsql/plsql_collections.htm</a:t>
            </a:r>
            <a:endParaRPr lang="ro-RO" sz="30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Medium"/>
                <a:cs typeface="Avenir Medium"/>
              </a:rPr>
              <a:t>Steven Feuerstein - Working with Collections, Oracle Magazine, July/August 2012, </a:t>
            </a:r>
            <a:r>
              <a:rPr lang="ro-RO" sz="3000" dirty="0">
                <a:latin typeface="Avenir Medium"/>
                <a:cs typeface="Avenir Medium"/>
                <a:hlinkClick r:id="rId4"/>
              </a:rPr>
              <a:t>http://www.oracle.com/technetwork/issue-archive/2012/12-jul/o42plsql-1653077.html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Steven Feuerstein - Bulk Processing with BULK COLLECT and FORALL, September/October 2012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http://www.oracle.com/technetwork/issue-archive/2012/12-sep/o52plsql-1709862.html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Using PL/SQL Collections and Records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https://docs.oracle.com/cd/B28359_01/appdev.111/b28370/collections.htm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Collections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Fotache et. 2003, Fotache 2009 (in Romanian) - uploaded on FEAA portal)</a:t>
            </a:r>
          </a:p>
          <a:p>
            <a:r>
              <a:rPr lang="ro-RO" sz="3000" dirty="0">
                <a:latin typeface="Avenir Medium"/>
                <a:cs typeface="Avenir Medium"/>
              </a:rPr>
              <a:t>sandip_bhadane - Oracle PL/SQL collections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http://www.codeproject.com/Articles/164705/Oracle-PL-SQL-collections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Purpose of using different types of PL/SQL collections in Oracle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http://stackoverflow.com/questions/14934514/purpose-of-using-different-types-of-pl-sql-collections-in-oracle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Oracle Collections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Steven Feuerstein Oracle PL/SQL Best Practices: Bulk Processing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https://www.youtube.com/watch?v=Zdpw9z05LWQ&amp;index=87&amp;list=PLmeVq-LGlaQ0_-X63joXw22VDDAafekGZ&amp;spfreload=10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BULK COLLECT and FORALL-A PL/SQL Performance Booster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https://www.youtube.com/watch?v=o_LGVrl-a3w&amp;index=113&amp;list=PLmeVq-LGlaQ0_-X63joXw22VDDAafekGZ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PL/SQL Oracle BULK COLLECT tutorial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https://www.youtube.com/watch?v=oEUINI-GYU4&amp;index=29&amp;list=PLmeVq-LGlaQ0_-X63joXw22VDDAafekGZ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56670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Collections in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Collections are a fundamental programming ingredient</a:t>
            </a:r>
          </a:p>
          <a:p>
            <a:r>
              <a:rPr lang="ro-RO" sz="3000" dirty="0">
                <a:latin typeface="Avenir Medium"/>
                <a:cs typeface="Avenir Medium"/>
              </a:rPr>
              <a:t>In Oracle, there are three types of collections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Associative arrays (index-by tables)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Nested tables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Variable-length arrays (varrays)</a:t>
            </a:r>
          </a:p>
          <a:p>
            <a:r>
              <a:rPr lang="ro-RO" sz="3000" dirty="0">
                <a:latin typeface="Avenir Medium"/>
                <a:cs typeface="Avenir Medium"/>
              </a:rPr>
              <a:t>All of them can be used in PL/SQL blocks</a:t>
            </a:r>
          </a:p>
          <a:p>
            <a:r>
              <a:rPr lang="ro-RO" sz="3000" dirty="0">
                <a:latin typeface="Avenir Medium"/>
                <a:cs typeface="Avenir Medium"/>
              </a:rPr>
              <a:t>Only the last two can be used for defining persistent types that can be used in object and or table definition (see next slide)</a:t>
            </a:r>
          </a:p>
          <a:p>
            <a:r>
              <a:rPr lang="ro-RO" sz="3000" dirty="0">
                <a:latin typeface="Avenir Medium"/>
                <a:cs typeface="Avenir Medium"/>
              </a:rPr>
              <a:t>Can be used also for loading multiple records from tables (bulk processing)</a:t>
            </a:r>
          </a:p>
        </p:txBody>
      </p:sp>
    </p:spTree>
    <p:extLst>
      <p:ext uri="{BB962C8B-B14F-4D97-AF65-F5344CB8AC3E}">
        <p14:creationId xmlns:p14="http://schemas.microsoft.com/office/powerpoint/2010/main" val="42751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Video-tutorials on Oracle Collections (cont.)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52578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See also video-tutorials from the playlist: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https://www.youtube.com/playlist?list=PL3245012E0631F7AE&amp;spfreload=10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PLS-16: PL/SQL Index By Table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 15 PL SQL Nested Table (not in the playlist) </a:t>
            </a:r>
            <a:r>
              <a:rPr lang="ro-RO" sz="2600" dirty="0">
                <a:latin typeface="Avenir Medium"/>
                <a:cs typeface="Avenir Medium"/>
                <a:hlinkClick r:id="rId3"/>
              </a:rPr>
              <a:t>https://www.youtube.com/watch?v=RFOEniVWU_Q&amp;spfreload=10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PLS-14: Pl/SQL VARRAY Composite Data Type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PLS-12: PL/SQL Bulk Collect and Bulk Bind</a:t>
            </a:r>
          </a:p>
          <a:p>
            <a:pPr lvl="1"/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530800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28600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Types of Oracle Collections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0520"/>
              </p:ext>
            </p:extLst>
          </p:nvPr>
        </p:nvGraphicFramePr>
        <p:xfrm>
          <a:off x="152400" y="1524000"/>
          <a:ext cx="88392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Collection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Number of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Subscript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Dense or Sparse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venir Medium"/>
                        <a:cs typeface="Avenir Medium"/>
                      </a:endParaRPr>
                    </a:p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Where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Can Be Object Type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Associative array (or index-by 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String or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Only in PL/SQL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Nested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Unbounded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Integer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Starts dense, can become sparse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Either in PL/SQL block or at schema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b="1">
                          <a:latin typeface="Avenir Medium"/>
                          <a:cs typeface="Avenir Medium"/>
                        </a:rPr>
                        <a:t>Variable-size array (varray)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Bounded</a:t>
                      </a:r>
                    </a:p>
                    <a:p>
                      <a:endParaRPr lang="en-US" b="1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Integer</a:t>
                      </a:r>
                    </a:p>
                    <a:p>
                      <a:endParaRPr lang="en-US">
                        <a:latin typeface="Avenir Medium"/>
                        <a:cs typeface="Avenir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Always dense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Medium"/>
                          <a:cs typeface="Avenir Medium"/>
                        </a:rPr>
                        <a:t>Either in PL/SQL block or at schema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venir Medium"/>
                          <a:cs typeface="Avenir Medium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0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Collection storage (in memory)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24" y="2057400"/>
            <a:ext cx="7769876" cy="250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48" y="4876800"/>
            <a:ext cx="766045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4746"/>
            <a:ext cx="5925500" cy="6603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13686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14876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00"/>
            <a:ext cx="4356100" cy="2514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48289"/>
            <a:ext cx="7543801" cy="33619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191987">
            <a:off x="464901" y="-140353"/>
            <a:ext cx="3158910" cy="226836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040" y="4876800"/>
            <a:ext cx="4028860" cy="1828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1661" y="5982343"/>
            <a:ext cx="45720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173764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6483539"/>
            <a:ext cx="28956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https://oracle-base.com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5644"/>
            <a:ext cx="5259844" cy="6572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680995" y="427154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Associative Arrays (3)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98332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98"/>
            <a:ext cx="7758117" cy="409780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91000"/>
            <a:ext cx="5005839" cy="2286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38928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00" y="6483539"/>
            <a:ext cx="3810000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>
                <a:latin typeface="American Typewriter Condensed"/>
                <a:cs typeface="American Typewriter Condensed"/>
              </a:rPr>
              <a:t>http://www.tutorialspoint.com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66"/>
            <a:ext cx="8745043" cy="411253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2335">
            <a:off x="5714295" y="73263"/>
            <a:ext cx="3158910" cy="2471383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Nested Table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5307106" cy="24384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290425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8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9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</TotalTime>
  <Words>723</Words>
  <Application>Microsoft Macintosh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 Unicode MS</vt:lpstr>
      <vt:lpstr>Batang</vt:lpstr>
      <vt:lpstr>American Typewriter</vt:lpstr>
      <vt:lpstr>American Typewriter Condensed</vt:lpstr>
      <vt:lpstr>Avenir Medium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Collections in Oracle</vt:lpstr>
      <vt:lpstr>Types of Oracle Collections</vt:lpstr>
      <vt:lpstr>Collection storage (in memory)</vt:lpstr>
      <vt:lpstr>Associative Arrays (1)</vt:lpstr>
      <vt:lpstr>Associative Arrays (2)</vt:lpstr>
      <vt:lpstr>Associative Arrays (3)</vt:lpstr>
      <vt:lpstr>Nested Table (1)</vt:lpstr>
      <vt:lpstr>Nested Table (2)</vt:lpstr>
      <vt:lpstr>Nested Table (3)</vt:lpstr>
      <vt:lpstr>Nested Table (4)</vt:lpstr>
      <vt:lpstr>Varray (1)</vt:lpstr>
      <vt:lpstr>Varray (2)</vt:lpstr>
      <vt:lpstr>Varray (3)</vt:lpstr>
      <vt:lpstr>Varray (4)</vt:lpstr>
      <vt:lpstr>Main Collection Methods</vt:lpstr>
      <vt:lpstr>Useful Resources on Oracle Collections </vt:lpstr>
      <vt:lpstr>Useful Resources on Oracle Collections (cont.) </vt:lpstr>
      <vt:lpstr>Video-tutorials on Oracle Collections</vt:lpstr>
      <vt:lpstr>Video-tutorials on Oracle Collections (cont.)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317</cp:revision>
  <dcterms:created xsi:type="dcterms:W3CDTF">2002-10-11T06:23:42Z</dcterms:created>
  <dcterms:modified xsi:type="dcterms:W3CDTF">2018-09-24T09:37:46Z</dcterms:modified>
</cp:coreProperties>
</file>