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5" r:id="rId3"/>
    <p:sldId id="356" r:id="rId4"/>
    <p:sldId id="359" r:id="rId5"/>
    <p:sldId id="358" r:id="rId6"/>
    <p:sldId id="357" r:id="rId7"/>
    <p:sldId id="360" r:id="rId8"/>
    <p:sldId id="369" r:id="rId9"/>
    <p:sldId id="371" r:id="rId10"/>
    <p:sldId id="370" r:id="rId11"/>
    <p:sldId id="368" r:id="rId12"/>
    <p:sldId id="376" r:id="rId13"/>
    <p:sldId id="361" r:id="rId14"/>
    <p:sldId id="362" r:id="rId15"/>
    <p:sldId id="363" r:id="rId16"/>
    <p:sldId id="364" r:id="rId17"/>
    <p:sldId id="365" r:id="rId18"/>
    <p:sldId id="366" r:id="rId19"/>
    <p:sldId id="351" r:id="rId20"/>
    <p:sldId id="374" r:id="rId21"/>
    <p:sldId id="375" r:id="rId22"/>
    <p:sldId id="377" r:id="rId23"/>
    <p:sldId id="378" r:id="rId2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8" autoAdjust="0"/>
    <p:restoredTop sz="90915"/>
  </p:normalViewPr>
  <p:slideViewPr>
    <p:cSldViewPr>
      <p:cViewPr varScale="1">
        <p:scale>
          <a:sx n="112" d="100"/>
          <a:sy n="112" d="100"/>
        </p:scale>
        <p:origin x="2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infotache/Baze-de-date-I/blob/master/SQL.%20Dialecte%20DB2-%20Oracle-%20PostgreSQL%20si%20SQL%20Server/SQL2009_Cap16_Functii_si_proceduri_stocate.pdf" TargetMode="External"/><Relationship Id="rId3" Type="http://schemas.openxmlformats.org/officeDocument/2006/relationships/hyperlink" Target="http://www.way2tutorial.com/plsql/tutorial.php" TargetMode="External"/><Relationship Id="rId7" Type="http://schemas.openxmlformats.org/officeDocument/2006/relationships/hyperlink" Target="https://github.com/marinfotache/Database-Logic-in-Business-Applications/tree/master/Oracle%209i2.%20Ghidul%20dezvoltarii%20aplicatiilor%20200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://www.plsqltutorial.com" TargetMode="External"/><Relationship Id="rId5" Type="http://schemas.openxmlformats.org/officeDocument/2006/relationships/hyperlink" Target="http://plsql-tutorial.com" TargetMode="External"/><Relationship Id="rId4" Type="http://schemas.openxmlformats.org/officeDocument/2006/relationships/hyperlink" Target="http://www.tutorialspoint.com/plsql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v/s!AgPvmBEDzTOSwlwA6IclMmi63jz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Oracle%209i2.%20Ghidul%20dezvoltarii%20aplicatiilor%202003/Cap09_PL_SQL2/Oracle_Cap09_PL_SQL2.pdf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16_Functii_si_proceduri_stocate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tree/master/02_Basics%20of%20PL%20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83820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PL/SQL.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Procedures, Functions, Queries, Exceptions, Cursors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-76200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User-Defined Exception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(http://www.tutorialspoint.com)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33917"/>
            <a:ext cx="5791200" cy="57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183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Recursivity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CREATE OR REPLACE FUNCTION f_n_th_from_fibonacci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(n IN INTEGER) RETURN INTEGER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IS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BEGIN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IF n = 1 THEN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    RETURN 0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END IF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IF n = 2 THEN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    RETURN 1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END IF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RETURN f_n_th_from_fibonacci (n - 2) +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 f_n_th_from_fibonacci ( n - 1 )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END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394176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Cursors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Vital ingredient in database application development</a:t>
            </a:r>
          </a:p>
          <a:p>
            <a:r>
              <a:rPr lang="ro-RO" sz="3000" dirty="0">
                <a:latin typeface="Avenir Medium"/>
                <a:cs typeface="Avenir Medium"/>
              </a:rPr>
              <a:t>Common to all major database programming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Stardardized in SQL (since SQL:1999)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Implicit cursors provide information about the result of the most recent launched query</a:t>
            </a:r>
          </a:p>
          <a:p>
            <a:r>
              <a:rPr lang="ro-RO" sz="3000" dirty="0">
                <a:latin typeface="Avenir Medium"/>
                <a:cs typeface="Avenir Medium"/>
              </a:rPr>
              <a:t>Explicit cursor are the main tool for tables records sequential processing</a:t>
            </a:r>
          </a:p>
          <a:p>
            <a:r>
              <a:rPr lang="ro-RO" sz="3000" dirty="0">
                <a:latin typeface="Avenir Medium"/>
                <a:cs typeface="Avenir Medium"/>
              </a:rPr>
              <a:t>Used extensively by the database programmers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61172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486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>
                <a:latin typeface="Avenir Medium"/>
                <a:cs typeface="Avenir Medium"/>
              </a:rPr>
              <a:t>Automatically created by execution of a DML SQL statemeNt (INSERT...SELECT, UPDATE, DELETE)</a:t>
            </a: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  <a:cs typeface="Avenir Medium"/>
              </a:rPr>
              <a:t>Keep information about the most recent statement execution</a:t>
            </a:r>
            <a:endParaRPr lang="en-US" dirty="0">
              <a:latin typeface="Avenir Medium"/>
              <a:cs typeface="Avenir Medium"/>
            </a:endParaRPr>
          </a:p>
          <a:p>
            <a:pPr>
              <a:buFontTx/>
              <a:buChar char="-"/>
            </a:pPr>
            <a:endParaRPr lang="en-US" sz="2100" dirty="0"/>
          </a:p>
          <a:p>
            <a:pPr>
              <a:buFont typeface="Arial" charset="0"/>
              <a:buNone/>
            </a:pPr>
            <a:r>
              <a:rPr lang="ro-RO" dirty="0">
                <a:latin typeface="Consolas"/>
                <a:cs typeface="Consolas"/>
              </a:rPr>
              <a:t>BEGIN</a:t>
            </a:r>
          </a:p>
          <a:p>
            <a:pPr>
              <a:buFont typeface="Arial" charset="0"/>
              <a:buNone/>
            </a:pPr>
            <a:r>
              <a:rPr lang="ro-RO" dirty="0">
                <a:latin typeface="Consolas"/>
                <a:cs typeface="Consolas"/>
              </a:rPr>
              <a:t>	UPDATE liniifact SET Linie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Linie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 + </a:t>
            </a:r>
            <a:r>
              <a:rPr lang="en-US" dirty="0">
                <a:latin typeface="Consolas"/>
                <a:cs typeface="Consolas"/>
              </a:rPr>
              <a:t>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=1111 AND </a:t>
            </a:r>
            <a:r>
              <a:rPr lang="en-US" dirty="0" err="1">
                <a:latin typeface="Consolas"/>
                <a:cs typeface="Consolas"/>
              </a:rPr>
              <a:t>Linie</a:t>
            </a:r>
            <a:r>
              <a:rPr lang="en-US" dirty="0">
                <a:latin typeface="Consolas"/>
                <a:cs typeface="Consolas"/>
              </a:rPr>
              <a:t> &gt; 1 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DBMS_OUPUT.PUT_LINE (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	'Au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modificate</a:t>
            </a:r>
            <a:r>
              <a:rPr lang="en-US" dirty="0">
                <a:latin typeface="Consolas"/>
                <a:cs typeface="Consolas"/>
              </a:rPr>
              <a:t>' ||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		SQL%ROWCOUNT || ' </a:t>
            </a:r>
            <a:r>
              <a:rPr lang="en-US" dirty="0" err="1">
                <a:latin typeface="Consolas"/>
                <a:cs typeface="Consolas"/>
              </a:rPr>
              <a:t>linii</a:t>
            </a:r>
            <a:r>
              <a:rPr lang="en-US" dirty="0">
                <a:latin typeface="Consolas"/>
                <a:cs typeface="Consolas"/>
              </a:rPr>
              <a:t> ') 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END ;</a:t>
            </a: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Implicit cursors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08775710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02076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Implicit Cursor Attributes (Properties)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" y="1857375"/>
            <a:ext cx="8961438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103439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Explicit Cursors – Syntax 1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38"/>
            <a:ext cx="8786813" cy="622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810281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28625" y="-71438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Explicit Cursors – Syntax 2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000125"/>
            <a:ext cx="8809037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5218895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696200" cy="458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214313" y="71438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Parameterized Cursors</a:t>
            </a:r>
          </a:p>
        </p:txBody>
      </p:sp>
    </p:spTree>
    <p:extLst>
      <p:ext uri="{BB962C8B-B14F-4D97-AF65-F5344CB8AC3E}">
        <p14:creationId xmlns:p14="http://schemas.microsoft.com/office/powerpoint/2010/main" val="326877801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28625" y="-71438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WHERE CURRENT OF Clause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4438"/>
            <a:ext cx="8332787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0092825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8674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Getting started PL/SQL tutorial</a:t>
            </a:r>
          </a:p>
          <a:p>
            <a:pPr marL="82296" indent="0">
              <a:buNone/>
            </a:pPr>
            <a:r>
              <a:rPr lang="ro-RO" sz="2000" dirty="0">
                <a:latin typeface="Avenir Medium"/>
                <a:cs typeface="Avenir Medium"/>
                <a:hlinkClick r:id="rId3"/>
              </a:rPr>
              <a:t>http://www.way2tutorial.com/plsql/tutorial.php</a:t>
            </a:r>
            <a:endParaRPr lang="ro-RO" sz="2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2000" dirty="0">
                <a:latin typeface="Avenir Medium"/>
                <a:cs typeface="Avenir Medium"/>
                <a:hlinkClick r:id="rId4"/>
              </a:rPr>
              <a:t>http://www.tutorialspoint.com/plsql/index.htm</a:t>
            </a:r>
            <a:endParaRPr lang="ro-RO" sz="2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</a:t>
            </a:r>
            <a:r>
              <a:rPr lang="ro-RO" sz="3000" dirty="0">
                <a:latin typeface="Avenir Medium"/>
                <a:cs typeface="Avenir Medium"/>
              </a:rPr>
              <a:t>/sql tutorial</a:t>
            </a:r>
          </a:p>
          <a:p>
            <a:pPr marL="82296" indent="0">
              <a:buNone/>
            </a:pPr>
            <a:r>
              <a:rPr lang="ro-RO" sz="2000" dirty="0">
                <a:latin typeface="Avenir Medium"/>
                <a:cs typeface="Avenir Medium"/>
                <a:hlinkClick r:id="rId5"/>
              </a:rPr>
              <a:t>http://plsql-tutorial.com</a:t>
            </a:r>
            <a:endParaRPr lang="ro-RO" sz="2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2000" dirty="0">
                <a:latin typeface="Avenir Medium"/>
                <a:cs typeface="Avenir Medium"/>
                <a:hlinkClick r:id="rId6"/>
              </a:rPr>
              <a:t>http://www.plsqltutorial.com</a:t>
            </a:r>
            <a:endParaRPr lang="ro-RO" sz="2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Fotache et. 2003, Fotache 2009 (in Romanian) - uploaded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r>
              <a:rPr lang="ro-RO" sz="1900" dirty="0">
                <a:latin typeface="Avenir Medium"/>
                <a:cs typeface="Avenir Medium"/>
                <a:hlinkClick r:id="rId7"/>
              </a:rPr>
              <a:t>https://github.com/marinfotache/Database-Logic-in-Business-Applications/tree/master/Oracle%209i2.%20Ghidul%20dezvoltarii%20aplicatiilor%202003</a:t>
            </a:r>
            <a:endParaRPr lang="ro-RO" sz="19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1900" dirty="0">
                <a:latin typeface="Avenir Medium"/>
                <a:cs typeface="Avenir Medium"/>
                <a:hlinkClick r:id="rId8"/>
              </a:rPr>
              <a:t>https://github.com/marinfotache/Baze-de-date-I/blob/master/SQL.%20Dialecte%20DB2-%20Oracle-%20PostgreSQL%20si%20SQL%20Server/SQL2009_Cap16_Functii_si_proceduri_stocate.pdf</a:t>
            </a:r>
            <a:endParaRPr lang="ro-RO" sz="19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block general format (recap.)</a:t>
            </a:r>
          </a:p>
          <a:p>
            <a:r>
              <a:rPr lang="ro-RO" sz="3000" dirty="0">
                <a:latin typeface="Avenir Medium"/>
                <a:cs typeface="Avenir Medium"/>
              </a:rPr>
              <a:t>General syntax and rules for procedures and functions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Recursivity (1)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Indirect variable declaration (%TYPE, %ROWTYPE)</a:t>
            </a:r>
          </a:p>
          <a:p>
            <a:r>
              <a:rPr lang="ro-RO" sz="3000" dirty="0">
                <a:latin typeface="Avenir Medium"/>
                <a:cs typeface="Avenir Medium"/>
              </a:rPr>
              <a:t>Using queries (SELECT) in PL/SQL blocks</a:t>
            </a:r>
          </a:p>
          <a:p>
            <a:r>
              <a:rPr lang="ro-RO" sz="3000" dirty="0">
                <a:latin typeface="Avenir Medium"/>
                <a:cs typeface="Avenir Medium"/>
              </a:rPr>
              <a:t>Error treatment (exceptions)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Implicit cursor</a:t>
            </a:r>
          </a:p>
          <a:p>
            <a:r>
              <a:rPr lang="ro-RO" sz="3000" dirty="0">
                <a:latin typeface="Avenir Medium"/>
                <a:cs typeface="Avenir Medium"/>
              </a:rPr>
              <a:t>Explicit cursors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370966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An older video-tutorial (in Romanian):  </a:t>
            </a:r>
            <a:r>
              <a:rPr lang="ro-RO" sz="3000" i="1" dirty="0">
                <a:latin typeface="Avenir Medium"/>
                <a:cs typeface="Avenir Medium"/>
              </a:rPr>
              <a:t>04_Proceduri functii SELECT exceptii cursoare.mp4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https://1drv.ms/v/s!AgPvmBEDzTOSwlwA6IclMmi63jzq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247245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See also the following video-tutorials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3100" dirty="0">
                <a:latin typeface="Calibri"/>
                <a:cs typeface="Calibri"/>
              </a:rPr>
              <a:t>PLS-21: PL/SQL Stored Procedure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PLS-22: Using Parameters in PL/SQL Procedure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PLS-23: PL/SQL Stored Functions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PLS-17: Predefined Exceptions in Oracle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PLS-18: Non Predefined Exceptions in PL/SQL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PLS-19: User Defined Exceptions in PL/SQL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PLS-9: Oracle PL/SQL Cursor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PLS-10: Oracle Pl/SQL Cursors With Parameters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PLS-11: Oracle PL/SQL Reference Cursor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PLS-13: PL/SQL Records Data Type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99051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Autofit/>
          </a:bodyPr>
          <a:lstStyle/>
          <a:p>
            <a:r>
              <a:rPr lang="ro-RO" sz="2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8.1-8.5)</a:t>
            </a:r>
          </a:p>
          <a:p>
            <a:r>
              <a:rPr lang="ro-RO" sz="20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https://github.com/marinfotache/Database-Logic-in-Business-Applications/blob/master/Oracle%209i2.%20Ghidul%20dezvoltarii%20aplicatiilor%202003/Cap09_PL_SQL2/Oracle_Cap09_PL_SQL2.pdf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9.1, 9.2)</a:t>
            </a:r>
          </a:p>
          <a:p>
            <a:r>
              <a:rPr lang="ro-RO" sz="2000" dirty="0">
                <a:latin typeface="Avenir Medium"/>
                <a:cs typeface="Avenir Medium"/>
                <a:hlinkClick r:id="rId4"/>
              </a:rPr>
              <a:t>https://github.com/marinfotache/Baze-de-date-I/blob/master/SQL.%20Dialecte%20DB2-%20Oracle-%20PostgreSQL%20si%20SQL%20Server/SQL2009_Cap16_Functii_si_proceduri_stocate.pdf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16.1 (16.1.2), 16.2 (16.2.2), 16.3 (16.3.2</a:t>
            </a:r>
            <a:r>
              <a:rPr lang="ro-RO" sz="2000">
                <a:latin typeface="Avenir Medium"/>
                <a:cs typeface="Avenir Medium"/>
              </a:rPr>
              <a:t>), 16.5.2)</a:t>
            </a:r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5823525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Hub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Associated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with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this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Presentation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https://github.com/marinfotache/Database-Logic-in-Business-Applications/tree/master/02_Basics%20of%20PL%20SQL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02_02a...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02_02b...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02_02c...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02_02d...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02_02e...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02_02f...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02_02g...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02_02h...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281131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Blocks Format</a:t>
            </a:r>
            <a:endParaRPr lang="ro-RO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714500"/>
            <a:ext cx="81343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25360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32556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General Format of Anonymous Blocks, Procedures, and Functions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44000" cy="416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87123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Procedures and Functions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Procedures DO some actions, processing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Functions return values or set of values</a:t>
            </a:r>
          </a:p>
          <a:p>
            <a:r>
              <a:rPr lang="ro-RO" sz="3000" dirty="0">
                <a:latin typeface="Avenir Medium"/>
                <a:cs typeface="Avenir Medium"/>
              </a:rPr>
              <a:t>Both procedures and functions can be called (invoked) from: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Anonymous PL/SQL blocks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ro-RO" dirty="0">
                <a:latin typeface="Calibri"/>
                <a:cs typeface="Calibri"/>
              </a:rPr>
              <a:t>Other stand-alone procedures and functions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Procedures and functions within a package body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Triggers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External modules written in .NET, Java, PHP,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Additionally, some functions can be used in SELECT queries.  Cautions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Their returned values must conform to the query result structure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Purity levels (some functions must not update the tables they query)</a:t>
            </a:r>
            <a:endParaRPr lang="ro-RO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78012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Queries within PL/SQL blocks. Indirect variable declaration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743075"/>
            <a:ext cx="8472487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581400" y="2057400"/>
            <a:ext cx="5410200" cy="533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2514600"/>
            <a:ext cx="5410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4089" y="5913487"/>
            <a:ext cx="4586111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Indirect variable declaration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248400" y="4114800"/>
            <a:ext cx="3048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6743700" y="4229100"/>
            <a:ext cx="3505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315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Exceptions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495800" cy="57150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name of the errors in PL/SQL</a:t>
            </a:r>
          </a:p>
          <a:p>
            <a:r>
              <a:rPr lang="ro-RO" sz="3000" dirty="0">
                <a:latin typeface="Avenir Medium"/>
                <a:cs typeface="Avenir Medium"/>
              </a:rPr>
              <a:t>When error occurs, block execution jumps to the EXCEPTION section and then the block terminates</a:t>
            </a:r>
          </a:p>
          <a:p>
            <a:r>
              <a:rPr lang="ro-RO" sz="3000" dirty="0">
                <a:latin typeface="Avenir Medium"/>
                <a:cs typeface="Avenir Medium"/>
              </a:rPr>
              <a:t>In order to treat the errors and resume the execution, blocks must be nested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" y="1689279"/>
            <a:ext cx="4572000" cy="39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937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Exception Example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(http://www.tutorialspoint.com)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18684"/>
            <a:ext cx="6781800" cy="54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517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Examples of Predefined Exceptions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458200" cy="5562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NO_DATA_FOUND</a:t>
            </a:r>
          </a:p>
          <a:p>
            <a:r>
              <a:rPr lang="ro-RO" sz="3000" dirty="0">
                <a:latin typeface="Avenir Medium"/>
                <a:cs typeface="Avenir Medium"/>
              </a:rPr>
              <a:t>TOO_MANY_ROWS</a:t>
            </a:r>
          </a:p>
          <a:p>
            <a:r>
              <a:rPr lang="ro-RO" sz="3000" dirty="0">
                <a:latin typeface="Avenir Medium"/>
                <a:cs typeface="Avenir Medium"/>
              </a:rPr>
              <a:t>DUP_VAL_ON_INDEX</a:t>
            </a:r>
          </a:p>
          <a:p>
            <a:r>
              <a:rPr lang="ro-RO" sz="3000" dirty="0">
                <a:latin typeface="Avenir Medium"/>
                <a:cs typeface="Avenir Medium"/>
              </a:rPr>
              <a:t>ROWTYPE_MISMATCH</a:t>
            </a:r>
          </a:p>
          <a:p>
            <a:r>
              <a:rPr lang="ro-RO" sz="3000" dirty="0">
                <a:latin typeface="Avenir Medium"/>
                <a:cs typeface="Avenir Medium"/>
              </a:rPr>
              <a:t>PROGRAM_ERROR</a:t>
            </a:r>
          </a:p>
          <a:p>
            <a:r>
              <a:rPr lang="ro-RO" sz="3000" dirty="0">
                <a:latin typeface="Avenir Medium"/>
                <a:cs typeface="Avenir Medium"/>
              </a:rPr>
              <a:t>CASE_NOT_FOUND</a:t>
            </a:r>
          </a:p>
          <a:p>
            <a:r>
              <a:rPr lang="ro-RO" sz="3000" dirty="0">
                <a:latin typeface="Avenir Medium"/>
                <a:cs typeface="Avenir Medium"/>
              </a:rPr>
              <a:t>VALUE_ERROR</a:t>
            </a:r>
          </a:p>
          <a:p>
            <a:r>
              <a:rPr lang="ro-RO" sz="3000" dirty="0">
                <a:latin typeface="Avenir Medium"/>
                <a:cs typeface="Avenir Medium"/>
              </a:rPr>
              <a:t>ZERO_DIVIDE</a:t>
            </a:r>
          </a:p>
          <a:p>
            <a:r>
              <a:rPr lang="ro-RO" sz="3000" dirty="0">
                <a:latin typeface="Avenir Medium"/>
                <a:cs typeface="Avenir Medium"/>
              </a:rPr>
              <a:t>LOGIN_DENIED</a:t>
            </a:r>
          </a:p>
          <a:p>
            <a:r>
              <a:rPr lang="ro-RO" sz="3000" dirty="0">
                <a:latin typeface="Avenir Medium"/>
                <a:cs typeface="Avenir Medium"/>
              </a:rPr>
              <a:t>NOT_LOGGED_ON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381426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1069</Words>
  <Application>Microsoft Macintosh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American Typewriter</vt:lpstr>
      <vt:lpstr>Arial</vt:lpstr>
      <vt:lpstr>Avenir Medium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Agenda</vt:lpstr>
      <vt:lpstr>PL/SQL Blocks Format</vt:lpstr>
      <vt:lpstr>General Format of Anonymous Blocks, Procedures, and Functions</vt:lpstr>
      <vt:lpstr>PL/SQL Procedures and Functions</vt:lpstr>
      <vt:lpstr>Queries within PL/SQL blocks. Indirect variable declaration</vt:lpstr>
      <vt:lpstr>Exceptions</vt:lpstr>
      <vt:lpstr>Exception Example  (http://www.tutorialspoint.com)</vt:lpstr>
      <vt:lpstr>Examples of Predefined Exceptions</vt:lpstr>
      <vt:lpstr>User-Defined Exception  (http://www.tutorialspoint.com)</vt:lpstr>
      <vt:lpstr>Recursivity (1)</vt:lpstr>
      <vt:lpstr>Cursors</vt:lpstr>
      <vt:lpstr>Implicit cursors</vt:lpstr>
      <vt:lpstr>Implicit Cursor Attributes (Properties)</vt:lpstr>
      <vt:lpstr>Explicit Cursors – Syntax 1</vt:lpstr>
      <vt:lpstr>Explicit Cursors – Syntax 2</vt:lpstr>
      <vt:lpstr>Parameterized Cursors</vt:lpstr>
      <vt:lpstr>WHERE CURRENT OF Clause</vt:lpstr>
      <vt:lpstr>Useful Resources</vt:lpstr>
      <vt:lpstr>Video-tutorials</vt:lpstr>
      <vt:lpstr>Video-tutorials (cont.) </vt:lpstr>
      <vt:lpstr>Text (in Romanian)</vt:lpstr>
      <vt:lpstr>Git Hub Scripts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318</cp:revision>
  <dcterms:created xsi:type="dcterms:W3CDTF">2002-10-11T06:23:42Z</dcterms:created>
  <dcterms:modified xsi:type="dcterms:W3CDTF">2021-10-12T09:21:55Z</dcterms:modified>
</cp:coreProperties>
</file>