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552" r:id="rId3"/>
    <p:sldId id="545" r:id="rId4"/>
    <p:sldId id="553" r:id="rId5"/>
    <p:sldId id="554" r:id="rId6"/>
    <p:sldId id="555" r:id="rId7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99728" autoAdjust="0"/>
  </p:normalViewPr>
  <p:slideViewPr>
    <p:cSldViewPr snapToGrid="0">
      <p:cViewPr varScale="1">
        <p:scale>
          <a:sx n="127" d="100"/>
          <a:sy n="127" d="100"/>
        </p:scale>
        <p:origin x="17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base-Logic-in-Business-Applications/tree/master/07_Business%20Rules%20with%20PL%20SQ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050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5400" b="1" dirty="0" err="1">
                <a:latin typeface="Calisto MT" pitchFamily="18" charset="0"/>
                <a:ea typeface="Batang" pitchFamily="18" charset="-127"/>
              </a:rPr>
              <a:t>DataBase</a:t>
            </a:r>
            <a:r>
              <a:rPr lang="en-US" sz="5400" b="1" dirty="0">
                <a:latin typeface="Calisto MT" pitchFamily="18" charset="0"/>
                <a:ea typeface="Batang" pitchFamily="18" charset="-127"/>
              </a:rPr>
              <a:t> Logic in Business Applications</a:t>
            </a:r>
            <a:endParaRPr sz="5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4592096"/>
            <a:ext cx="8229600" cy="15298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4400" dirty="0">
                <a:latin typeface="American Typewriter"/>
                <a:cs typeface="American Typewriter"/>
              </a:rPr>
              <a:t>Business Rules in PL/SQL (2)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6213" y="304800"/>
            <a:ext cx="5413277" cy="125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Al.I. Cuza </a:t>
            </a:r>
            <a:r>
              <a:rPr lang="en-US" sz="1800" b="1" dirty="0">
                <a:latin typeface="Segoe UI Semibold" pitchFamily="34" charset="0"/>
              </a:rPr>
              <a:t>University of </a:t>
            </a:r>
            <a:r>
              <a:rPr lang="ro-RO" sz="1800" b="1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Facult</a:t>
            </a:r>
            <a:r>
              <a:rPr lang="en-US" sz="1800" b="1" dirty="0">
                <a:latin typeface="Segoe UI Semibold" pitchFamily="34" charset="0"/>
              </a:rPr>
              <a:t>y of Economics</a:t>
            </a:r>
            <a:r>
              <a:rPr lang="ro-RO" sz="1800" b="1" dirty="0">
                <a:latin typeface="Segoe UI Semibold" pitchFamily="34" charset="0"/>
              </a:rPr>
              <a:t> </a:t>
            </a:r>
            <a:r>
              <a:rPr lang="en-US" sz="1800" b="1" dirty="0">
                <a:latin typeface="Segoe UI Semibold" pitchFamily="34" charset="0"/>
              </a:rPr>
              <a:t>and Business</a:t>
            </a:r>
            <a:r>
              <a:rPr lang="ro-RO" sz="1800" b="1" dirty="0">
                <a:latin typeface="Segoe UI Semibold" pitchFamily="34" charset="0"/>
              </a:rPr>
              <a:t> Administra</a:t>
            </a:r>
            <a:r>
              <a:rPr lang="en-US" sz="1800" b="1" dirty="0" err="1">
                <a:latin typeface="Segoe UI Semibold" pitchFamily="34" charset="0"/>
              </a:rPr>
              <a:t>tion</a:t>
            </a:r>
            <a:endParaRPr lang="ro-RO" sz="1800" b="1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Department of Accounting, Information Systems </a:t>
            </a: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  and Statistics 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8560" y="375801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6172200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b" anchorCtr="0" compatLnSpc="1">
            <a:prstTxWarp prst="textNoShape">
              <a:avLst/>
            </a:prstTxWarp>
            <a:normAutofit fontScale="70000" lnSpcReduction="2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By Marin Fotache &amp; Co.</a:t>
            </a:r>
            <a:endParaRPr lang="ro-RO" sz="4400" b="1" dirty="0">
              <a:latin typeface="Gabriola" pitchFamily="82" charset="0"/>
              <a:cs typeface="Vani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	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09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DB Schema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45716E-36A6-A24D-B145-CDA32862C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1" y="913993"/>
            <a:ext cx="9144000" cy="594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81814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Scripts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on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GitHub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305800" cy="5715000"/>
          </a:xfrm>
        </p:spPr>
        <p:txBody>
          <a:bodyPr>
            <a:normAutofit fontScale="85000" lnSpcReduction="20000"/>
          </a:bodyPr>
          <a:lstStyle/>
          <a:p>
            <a:r>
              <a:rPr lang="ro-RO" sz="2400" dirty="0" err="1">
                <a:latin typeface="Avenir Medium"/>
                <a:cs typeface="Avenir Medium"/>
              </a:rPr>
              <a:t>See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section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en" sz="2400" b="1" dirty="0">
                <a:latin typeface="Avenir Medium"/>
                <a:cs typeface="Avenir Medium"/>
              </a:rPr>
              <a:t>07_Business Rules with PL SQL</a:t>
            </a:r>
            <a:r>
              <a:rPr lang="ro-RO" sz="2400" b="1" dirty="0">
                <a:latin typeface="Avenir Medium"/>
                <a:cs typeface="Avenir Medium"/>
              </a:rPr>
              <a:t> </a:t>
            </a:r>
            <a:r>
              <a:rPr lang="ro-RO" sz="2400" dirty="0">
                <a:latin typeface="Avenir Medium"/>
                <a:cs typeface="Avenir Medium"/>
              </a:rPr>
              <a:t>of </a:t>
            </a:r>
            <a:r>
              <a:rPr lang="ro-RO" sz="2400" dirty="0" err="1">
                <a:latin typeface="Avenir Medium"/>
                <a:cs typeface="Avenir Medium"/>
              </a:rPr>
              <a:t>the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course</a:t>
            </a:r>
            <a:r>
              <a:rPr lang="ro-RO" sz="2400" dirty="0">
                <a:latin typeface="Avenir Medium"/>
                <a:cs typeface="Avenir Medium"/>
              </a:rPr>
              <a:t>:</a:t>
            </a:r>
          </a:p>
          <a:p>
            <a:pPr marL="82296" indent="0">
              <a:buNone/>
            </a:pPr>
            <a:r>
              <a:rPr lang="ro-RO" sz="2400" dirty="0">
                <a:latin typeface="Avenir Medium"/>
                <a:cs typeface="Avenir Medium"/>
                <a:hlinkClick r:id="rId2"/>
              </a:rPr>
              <a:t>https://github.com/marinfotache/Database-Logic-in-Business-Applications/tree/master/07_Business%20Rules%20with%20PL%20SQL</a:t>
            </a:r>
            <a:endParaRPr lang="ro-RO" sz="2400" dirty="0">
              <a:latin typeface="Avenir Medium"/>
              <a:cs typeface="Avenir Medium"/>
            </a:endParaRPr>
          </a:p>
          <a:p>
            <a:r>
              <a:rPr lang="ro-RO" sz="2400" dirty="0" err="1">
                <a:latin typeface="Avenir Medium"/>
                <a:cs typeface="Avenir Medium"/>
              </a:rPr>
              <a:t>Prerequisites</a:t>
            </a:r>
            <a:r>
              <a:rPr lang="ro-RO" sz="2400" dirty="0">
                <a:latin typeface="Avenir Medium"/>
                <a:cs typeface="Avenir Medium"/>
              </a:rPr>
              <a:t> (for </a:t>
            </a:r>
            <a:r>
              <a:rPr lang="ro-RO" sz="2400" dirty="0" err="1">
                <a:latin typeface="Avenir Medium"/>
                <a:cs typeface="Avenir Medium"/>
              </a:rPr>
              <a:t>setting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up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the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database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to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this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point</a:t>
            </a:r>
            <a:r>
              <a:rPr lang="ro-RO" sz="2400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06-00-2_fixed_DDL_script_sales_2015.sql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06-00-3_add_constraints_sales_2015.sql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06-01a_en_sequences.sql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06-01b_en_data_cleaning__surrogate_keys.sql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06-01c_en_cascade_updates.sql</a:t>
            </a:r>
          </a:p>
          <a:p>
            <a:pPr lvl="1"/>
            <a:r>
              <a:rPr lang="ro-RO" sz="2000" dirty="0">
                <a:latin typeface="Avenir Medium"/>
              </a:rPr>
              <a:t>06-02a_en_triggers_invoices.sql</a:t>
            </a:r>
          </a:p>
          <a:p>
            <a:pPr lvl="1"/>
            <a:r>
              <a:rPr lang="ro-RO" sz="2000" dirty="0">
                <a:latin typeface="Avenir Medium"/>
              </a:rPr>
              <a:t>06-02b_en_triggers__invoice_details.sql</a:t>
            </a:r>
          </a:p>
          <a:p>
            <a:pPr lvl="1"/>
            <a:r>
              <a:rPr lang="ro-RO" sz="2000" dirty="0">
                <a:latin typeface="Avenir Medium"/>
              </a:rPr>
              <a:t>06-02c_en_triggers__receipts__receipts_details.sql</a:t>
            </a:r>
          </a:p>
          <a:p>
            <a:pPr lvl="1"/>
            <a:r>
              <a:rPr lang="ro-RO" sz="2000" dirty="0">
                <a:latin typeface="Avenir Medium"/>
              </a:rPr>
              <a:t>06-02d_en_proc_auto_ins__receipts.sql</a:t>
            </a:r>
          </a:p>
          <a:p>
            <a:pPr lvl="1"/>
            <a:r>
              <a:rPr lang="en" sz="2000" dirty="0">
                <a:latin typeface="Avenir Medium"/>
              </a:rPr>
              <a:t>06-03a_en_logs_and_triggers.sql</a:t>
            </a:r>
          </a:p>
          <a:p>
            <a:pPr lvl="1"/>
            <a:r>
              <a:rPr lang="ro-RO" sz="2000" dirty="0">
                <a:latin typeface="Avenir Medium"/>
              </a:rPr>
              <a:t>06-03b_en_general_log.sql</a:t>
            </a:r>
          </a:p>
          <a:p>
            <a:pPr lvl="1"/>
            <a:r>
              <a:rPr lang="en" sz="2000" dirty="0">
                <a:latin typeface="Avenir Medium"/>
              </a:rPr>
              <a:t>06-03c_en_protecting_denormalized_attributes.sql</a:t>
            </a:r>
          </a:p>
          <a:p>
            <a:pPr lvl="1"/>
            <a:r>
              <a:rPr lang="en" sz="2000" dirty="0">
                <a:latin typeface="Avenir Medium"/>
              </a:rPr>
              <a:t>07-01a_BusinessRules1__basic_BR.sql</a:t>
            </a:r>
          </a:p>
          <a:p>
            <a:pPr lvl="1"/>
            <a:r>
              <a:rPr lang="en" sz="2000" dirty="0">
                <a:latin typeface="Avenir Medium"/>
              </a:rPr>
              <a:t>07-01b_BusinessRules2__invoice_locking.sql</a:t>
            </a:r>
          </a:p>
          <a:p>
            <a:pPr lvl="1"/>
            <a:r>
              <a:rPr lang="en" sz="2000" dirty="0">
                <a:latin typeface="Avenir Medium"/>
              </a:rPr>
              <a:t>07-01c_BusinessRules3__inv_rows_numbers.sql</a:t>
            </a:r>
          </a:p>
          <a:p>
            <a:pPr lvl="1"/>
            <a:endParaRPr lang="ro-RO" sz="2400" dirty="0">
              <a:latin typeface="Avenir Medium"/>
              <a:cs typeface="Avenir Medium"/>
            </a:endParaRPr>
          </a:p>
          <a:p>
            <a:endParaRPr lang="ro-RO" sz="2400" dirty="0">
              <a:latin typeface="Avenir Medium"/>
              <a:cs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3"/>
            <a:endParaRPr lang="ro-RO" sz="1800" dirty="0">
              <a:latin typeface="Avenir Medium"/>
              <a:cs typeface="Avenir Medium"/>
            </a:endParaRPr>
          </a:p>
          <a:p>
            <a:pPr lvl="4"/>
            <a:endParaRPr lang="ro-RO" sz="18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10746748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07-02a_BusinessRules4__closed_months.sql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305800" cy="5715000"/>
          </a:xfrm>
        </p:spPr>
        <p:txBody>
          <a:bodyPr>
            <a:normAutofit fontScale="85000" lnSpcReduction="20000"/>
          </a:bodyPr>
          <a:lstStyle/>
          <a:p>
            <a:pPr marL="82296" indent="0">
              <a:buNone/>
            </a:pPr>
            <a:endParaRPr lang="ro-RO" sz="2400" dirty="0">
              <a:latin typeface="Avenir Medium"/>
              <a:cs typeface="Avenir Medium"/>
            </a:endParaRPr>
          </a:p>
          <a:p>
            <a:r>
              <a:rPr lang="en" sz="2400" dirty="0">
                <a:latin typeface="Avenir Medium"/>
                <a:cs typeface="Avenir Medium"/>
              </a:rPr>
              <a:t>Date/timestamp attribute synchronization for attributes in the same table</a:t>
            </a:r>
          </a:p>
          <a:p>
            <a:pPr lvl="1"/>
            <a:r>
              <a:rPr lang="en" sz="2000" dirty="0">
                <a:latin typeface="Avenir Medium"/>
                <a:cs typeface="Avenir Medium"/>
              </a:rPr>
              <a:t>"</a:t>
            </a:r>
            <a:r>
              <a:rPr lang="en" sz="2000" dirty="0" err="1">
                <a:latin typeface="Avenir Medium"/>
                <a:cs typeface="Avenir Medium"/>
              </a:rPr>
              <a:t>former_contacts.from</a:t>
            </a:r>
            <a:r>
              <a:rPr lang="en" sz="2000" dirty="0">
                <a:latin typeface="Avenir Medium"/>
                <a:cs typeface="Avenir Medium"/>
              </a:rPr>
              <a:t>_" must precede "</a:t>
            </a:r>
            <a:r>
              <a:rPr lang="en" sz="2000" dirty="0" err="1">
                <a:latin typeface="Avenir Medium"/>
                <a:cs typeface="Avenir Medium"/>
              </a:rPr>
              <a:t>former_contacts.to</a:t>
            </a:r>
            <a:r>
              <a:rPr lang="en" sz="2000" dirty="0">
                <a:latin typeface="Avenir Medium"/>
                <a:cs typeface="Avenir Medium"/>
              </a:rPr>
              <a:t>_"</a:t>
            </a:r>
          </a:p>
          <a:p>
            <a:pPr lvl="1"/>
            <a:r>
              <a:rPr lang="en" sz="2000" dirty="0">
                <a:latin typeface="Avenir Medium"/>
                <a:cs typeface="Avenir Medium"/>
              </a:rPr>
              <a:t>"</a:t>
            </a:r>
            <a:r>
              <a:rPr lang="en" sz="2000" dirty="0" err="1">
                <a:latin typeface="Avenir Medium"/>
                <a:cs typeface="Avenir Medium"/>
              </a:rPr>
              <a:t>former_vat_percents.date_start</a:t>
            </a:r>
            <a:r>
              <a:rPr lang="en" sz="2000" dirty="0">
                <a:latin typeface="Avenir Medium"/>
                <a:cs typeface="Avenir Medium"/>
              </a:rPr>
              <a:t>" must precede "</a:t>
            </a:r>
            <a:r>
              <a:rPr lang="en" sz="2000" dirty="0" err="1">
                <a:latin typeface="Avenir Medium"/>
                <a:cs typeface="Avenir Medium"/>
              </a:rPr>
              <a:t>former_vat_percents.date_until</a:t>
            </a:r>
            <a:r>
              <a:rPr lang="en" sz="2000" dirty="0">
                <a:latin typeface="Avenir Medium"/>
                <a:cs typeface="Avenir Medium"/>
              </a:rPr>
              <a:t>"</a:t>
            </a:r>
          </a:p>
          <a:p>
            <a:pPr lvl="1"/>
            <a:r>
              <a:rPr lang="en" sz="2000" dirty="0">
                <a:latin typeface="Avenir Medium"/>
                <a:cs typeface="Avenir Medium"/>
              </a:rPr>
              <a:t>"</a:t>
            </a:r>
            <a:r>
              <a:rPr lang="en" sz="2000" dirty="0" err="1">
                <a:latin typeface="Avenir Medium"/>
                <a:cs typeface="Avenir Medium"/>
              </a:rPr>
              <a:t>receipts.receipt_docum_date</a:t>
            </a:r>
            <a:r>
              <a:rPr lang="en" sz="2000" dirty="0">
                <a:latin typeface="Avenir Medium"/>
                <a:cs typeface="Avenir Medium"/>
              </a:rPr>
              <a:t>" must precede "</a:t>
            </a:r>
            <a:r>
              <a:rPr lang="en" sz="2000" dirty="0" err="1">
                <a:latin typeface="Avenir Medium"/>
                <a:cs typeface="Avenir Medium"/>
              </a:rPr>
              <a:t>receipts.receipt_date</a:t>
            </a:r>
            <a:r>
              <a:rPr lang="en" sz="2000" dirty="0">
                <a:latin typeface="Avenir Medium"/>
                <a:cs typeface="Avenir Medium"/>
              </a:rPr>
              <a:t>"</a:t>
            </a:r>
            <a:endParaRPr lang="en" sz="2400" dirty="0">
              <a:latin typeface="Avenir Medium"/>
              <a:cs typeface="Avenir Medium"/>
            </a:endParaRPr>
          </a:p>
          <a:p>
            <a:r>
              <a:rPr lang="en" sz="2400" dirty="0">
                <a:latin typeface="Avenir Medium"/>
                <a:cs typeface="Avenir Medium"/>
              </a:rPr>
              <a:t>Date/timestamp attribute synchronization for attributes in different tables </a:t>
            </a:r>
          </a:p>
          <a:p>
            <a:pPr lvl="1"/>
            <a:r>
              <a:rPr lang="en" sz="2000" dirty="0">
                <a:latin typeface="Avenir Medium"/>
                <a:cs typeface="Avenir Medium"/>
              </a:rPr>
              <a:t>"</a:t>
            </a:r>
            <a:r>
              <a:rPr lang="en" sz="2000" dirty="0" err="1">
                <a:latin typeface="Avenir Medium"/>
                <a:cs typeface="Avenir Medium"/>
              </a:rPr>
              <a:t>cancelled_invoices.cancellation_dt</a:t>
            </a:r>
            <a:r>
              <a:rPr lang="en" sz="2000" dirty="0">
                <a:latin typeface="Avenir Medium"/>
                <a:cs typeface="Avenir Medium"/>
              </a:rPr>
              <a:t>" cannot </a:t>
            </a:r>
            <a:r>
              <a:rPr lang="en" sz="2000" dirty="0" err="1">
                <a:latin typeface="Avenir Medium"/>
                <a:cs typeface="Avenir Medium"/>
              </a:rPr>
              <a:t>preceed</a:t>
            </a:r>
            <a:r>
              <a:rPr lang="en" sz="2000" dirty="0">
                <a:latin typeface="Avenir Medium"/>
                <a:cs typeface="Avenir Medium"/>
              </a:rPr>
              <a:t> "</a:t>
            </a:r>
            <a:r>
              <a:rPr lang="en" sz="2000" dirty="0" err="1">
                <a:latin typeface="Avenir Medium"/>
                <a:cs typeface="Avenir Medium"/>
              </a:rPr>
              <a:t>invoices.invoice_date</a:t>
            </a:r>
            <a:r>
              <a:rPr lang="en" sz="2000" dirty="0">
                <a:latin typeface="Avenir Medium"/>
                <a:cs typeface="Avenir Medium"/>
              </a:rPr>
              <a:t>” </a:t>
            </a:r>
            <a:r>
              <a:rPr lang="en" sz="2400" dirty="0">
                <a:latin typeface="Avenir Medium"/>
                <a:cs typeface="Avenir Medium"/>
              </a:rPr>
              <a:t>"</a:t>
            </a:r>
            <a:r>
              <a:rPr lang="en" sz="2400" dirty="0" err="1">
                <a:latin typeface="Avenir Medium"/>
                <a:cs typeface="Avenir Medium"/>
              </a:rPr>
              <a:t>cancelled_invoices</a:t>
            </a:r>
            <a:r>
              <a:rPr lang="en" sz="2400" dirty="0">
                <a:latin typeface="Avenir Medium"/>
                <a:cs typeface="Avenir Medium"/>
              </a:rPr>
              <a:t>" and "invoices" tables synchronization)</a:t>
            </a:r>
          </a:p>
          <a:p>
            <a:pPr lvl="1"/>
            <a:r>
              <a:rPr lang="en" sz="2000" dirty="0">
                <a:latin typeface="Avenir Medium"/>
                <a:cs typeface="Avenir Medium"/>
              </a:rPr>
              <a:t>"</a:t>
            </a:r>
            <a:r>
              <a:rPr lang="en" sz="2000" dirty="0" err="1">
                <a:latin typeface="Avenir Medium"/>
                <a:cs typeface="Avenir Medium"/>
              </a:rPr>
              <a:t>receipt_details.receipt_date</a:t>
            </a:r>
            <a:r>
              <a:rPr lang="en" sz="2000" dirty="0">
                <a:latin typeface="Avenir Medium"/>
                <a:cs typeface="Avenir Medium"/>
              </a:rPr>
              <a:t>" cannot </a:t>
            </a:r>
            <a:r>
              <a:rPr lang="en" sz="2000" dirty="0" err="1">
                <a:latin typeface="Avenir Medium"/>
                <a:cs typeface="Avenir Medium"/>
              </a:rPr>
              <a:t>preceed</a:t>
            </a:r>
            <a:r>
              <a:rPr lang="en" sz="2000" dirty="0">
                <a:latin typeface="Avenir Medium"/>
                <a:cs typeface="Avenir Medium"/>
              </a:rPr>
              <a:t> "</a:t>
            </a:r>
            <a:r>
              <a:rPr lang="en" sz="2000" dirty="0" err="1">
                <a:latin typeface="Avenir Medium"/>
                <a:cs typeface="Avenir Medium"/>
              </a:rPr>
              <a:t>invoices.invoice_date</a:t>
            </a:r>
            <a:r>
              <a:rPr lang="en" sz="2000" dirty="0">
                <a:latin typeface="Avenir Medium"/>
                <a:cs typeface="Avenir Medium"/>
              </a:rPr>
              <a:t>  for current paid invoice</a:t>
            </a:r>
          </a:p>
          <a:p>
            <a:pPr lvl="1"/>
            <a:r>
              <a:rPr lang="en" sz="2000" dirty="0">
                <a:latin typeface="Avenir Medium"/>
                <a:cs typeface="Avenir Medium"/>
              </a:rPr>
              <a:t>"</a:t>
            </a:r>
            <a:r>
              <a:rPr lang="en" sz="2000" dirty="0" err="1">
                <a:latin typeface="Avenir Medium"/>
                <a:cs typeface="Avenir Medium"/>
              </a:rPr>
              <a:t>refusals.refusal_dt</a:t>
            </a:r>
            <a:r>
              <a:rPr lang="en" sz="2000" dirty="0">
                <a:latin typeface="Avenir Medium"/>
                <a:cs typeface="Avenir Medium"/>
              </a:rPr>
              <a:t>" cannot </a:t>
            </a:r>
            <a:r>
              <a:rPr lang="en" sz="2000" dirty="0" err="1">
                <a:latin typeface="Avenir Medium"/>
                <a:cs typeface="Avenir Medium"/>
              </a:rPr>
              <a:t>preceed</a:t>
            </a:r>
            <a:r>
              <a:rPr lang="en" sz="2000" dirty="0">
                <a:latin typeface="Avenir Medium"/>
                <a:cs typeface="Avenir Medium"/>
              </a:rPr>
              <a:t> "</a:t>
            </a:r>
            <a:r>
              <a:rPr lang="en" sz="2000" dirty="0" err="1">
                <a:latin typeface="Avenir Medium"/>
                <a:cs typeface="Avenir Medium"/>
              </a:rPr>
              <a:t>invoices.invoice_date</a:t>
            </a:r>
            <a:r>
              <a:rPr lang="en" sz="2000" dirty="0">
                <a:latin typeface="Avenir Medium"/>
                <a:cs typeface="Avenir Medium"/>
              </a:rPr>
              <a:t>”  (both "refusals" and "invoices" tables synchronization</a:t>
            </a:r>
          </a:p>
          <a:p>
            <a:r>
              <a:rPr lang="en" sz="2400" dirty="0">
                <a:latin typeface="Avenir Medium"/>
                <a:cs typeface="Avenir Medium"/>
              </a:rPr>
              <a:t>Other simple business rules</a:t>
            </a:r>
          </a:p>
          <a:p>
            <a:pPr lvl="1"/>
            <a:r>
              <a:rPr lang="en" sz="2000" dirty="0">
                <a:latin typeface="Avenir Medium"/>
                <a:cs typeface="Avenir Medium"/>
              </a:rPr>
              <a:t>invoices paid with the same receipt cannot refer to two or more customers (each payment/receipt is made by a single customer for its invoice(s)</a:t>
            </a:r>
          </a:p>
          <a:p>
            <a:pPr lvl="1"/>
            <a:r>
              <a:rPr lang="en" sz="2000" dirty="0">
                <a:latin typeface="Avenir Medium"/>
                <a:cs typeface="Avenir Medium"/>
              </a:rPr>
              <a:t>a product cannot change VAT percent more than once in the same day</a:t>
            </a:r>
            <a:endParaRPr lang="ro-RO" sz="2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2400" dirty="0">
              <a:latin typeface="Avenir Medium"/>
              <a:cs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3"/>
            <a:endParaRPr lang="ro-RO" sz="1800" dirty="0">
              <a:latin typeface="Avenir Medium"/>
              <a:cs typeface="Avenir Medium"/>
            </a:endParaRPr>
          </a:p>
          <a:p>
            <a:pPr lvl="4"/>
            <a:endParaRPr lang="ro-RO" sz="18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86108245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9154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07-01b_BusinessRules2__invoice_locking.sql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305800" cy="57150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ro-RO" sz="2400" dirty="0">
              <a:latin typeface="Avenir Medium"/>
              <a:cs typeface="Avenir Medium"/>
            </a:endParaRPr>
          </a:p>
          <a:p>
            <a:r>
              <a:rPr lang="en" sz="2400" dirty="0">
                <a:latin typeface="Avenir Medium"/>
                <a:cs typeface="Avenir Medium"/>
              </a:rPr>
              <a:t>In table "invoices" there is attribute called "</a:t>
            </a:r>
            <a:r>
              <a:rPr lang="en" sz="2400" dirty="0" err="1">
                <a:latin typeface="Avenir Medium"/>
                <a:cs typeface="Avenir Medium"/>
              </a:rPr>
              <a:t>is_closed</a:t>
            </a:r>
            <a:r>
              <a:rPr lang="en" sz="2400" dirty="0">
                <a:latin typeface="Avenir Medium"/>
                <a:cs typeface="Avenir Medium"/>
              </a:rPr>
              <a:t>".</a:t>
            </a:r>
          </a:p>
          <a:p>
            <a:r>
              <a:rPr lang="en" sz="2400" dirty="0">
                <a:latin typeface="Avenir Medium"/>
                <a:cs typeface="Avenir Medium"/>
              </a:rPr>
              <a:t>It acts like a flag. When "</a:t>
            </a:r>
            <a:r>
              <a:rPr lang="en" sz="2400" dirty="0" err="1">
                <a:latin typeface="Avenir Medium"/>
                <a:cs typeface="Avenir Medium"/>
              </a:rPr>
              <a:t>is_closed</a:t>
            </a:r>
            <a:r>
              <a:rPr lang="en" sz="2400" dirty="0">
                <a:latin typeface="Avenir Medium"/>
                <a:cs typeface="Avenir Medium"/>
              </a:rPr>
              <a:t>" is set on "Y" (Yes), an invoice cannot be edited, but only paid, cancelled or refused</a:t>
            </a:r>
          </a:p>
          <a:p>
            <a:r>
              <a:rPr lang="en" sz="2400" dirty="0">
                <a:latin typeface="Avenir Medium"/>
                <a:cs typeface="Avenir Medium"/>
              </a:rPr>
              <a:t>UPDATE triggers for tables "invoices" and "</a:t>
            </a:r>
            <a:r>
              <a:rPr lang="en" sz="2400" dirty="0" err="1">
                <a:latin typeface="Avenir Medium"/>
                <a:cs typeface="Avenir Medium"/>
              </a:rPr>
              <a:t>invoice_details</a:t>
            </a:r>
            <a:r>
              <a:rPr lang="en" sz="2400" dirty="0">
                <a:latin typeface="Avenir Medium"/>
                <a:cs typeface="Avenir Medium"/>
              </a:rPr>
              <a:t>" must check the value of "</a:t>
            </a:r>
            <a:r>
              <a:rPr lang="en" sz="2400" dirty="0" err="1">
                <a:latin typeface="Avenir Medium"/>
                <a:cs typeface="Avenir Medium"/>
              </a:rPr>
              <a:t>invoices.is_closed</a:t>
            </a:r>
            <a:r>
              <a:rPr lang="en" sz="2400" dirty="0">
                <a:latin typeface="Avenir Medium"/>
                <a:cs typeface="Avenir Medium"/>
              </a:rPr>
              <a:t>" and reject detail changes of closed invoices; </a:t>
            </a:r>
          </a:p>
          <a:p>
            <a:r>
              <a:rPr lang="en" sz="2400" dirty="0">
                <a:latin typeface="Avenir Medium"/>
                <a:cs typeface="Avenir Medium"/>
              </a:rPr>
              <a:t>Additionally, "</a:t>
            </a:r>
            <a:r>
              <a:rPr lang="en" sz="2400" dirty="0" err="1">
                <a:latin typeface="Avenir Medium"/>
                <a:cs typeface="Avenir Medium"/>
              </a:rPr>
              <a:t>invoices.is_closed</a:t>
            </a:r>
            <a:r>
              <a:rPr lang="en" sz="2400" dirty="0">
                <a:latin typeface="Avenir Medium"/>
                <a:cs typeface="Avenir Medium"/>
              </a:rPr>
              <a:t>" must be changed only by an authorized user of the database</a:t>
            </a:r>
          </a:p>
          <a:p>
            <a:pPr marL="82296" indent="0">
              <a:buNone/>
            </a:pPr>
            <a:endParaRPr lang="ro-RO" sz="2400" dirty="0">
              <a:latin typeface="Avenir Medium"/>
              <a:cs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3"/>
            <a:endParaRPr lang="ro-RO" sz="1800" dirty="0">
              <a:latin typeface="Avenir Medium"/>
              <a:cs typeface="Avenir Medium"/>
            </a:endParaRPr>
          </a:p>
          <a:p>
            <a:pPr lvl="4"/>
            <a:endParaRPr lang="ro-RO" sz="18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34036906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9154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07-01c_BusinessRules3__inv_rows_numbers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305800" cy="57150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ro-RO" sz="2400" dirty="0">
              <a:latin typeface="Avenir Medium"/>
              <a:cs typeface="Avenir Medium"/>
            </a:endParaRPr>
          </a:p>
          <a:p>
            <a:r>
              <a:rPr lang="en" sz="2400" dirty="0">
                <a:latin typeface="Avenir Medium"/>
                <a:cs typeface="Avenir Medium"/>
              </a:rPr>
              <a:t>When deleting one or more rows in an invoice, remaining rows of the invoice must be re-numbered</a:t>
            </a:r>
          </a:p>
          <a:p>
            <a:r>
              <a:rPr lang="en" sz="2400" dirty="0">
                <a:latin typeface="Avenir Medium"/>
                <a:cs typeface="Avenir Medium"/>
              </a:rPr>
              <a:t>We'll use a public collection for catching the "</a:t>
            </a:r>
            <a:r>
              <a:rPr lang="en" sz="2400" dirty="0" err="1">
                <a:latin typeface="Avenir Medium"/>
                <a:cs typeface="Avenir Medium"/>
              </a:rPr>
              <a:t>invoice_id"s</a:t>
            </a:r>
            <a:r>
              <a:rPr lang="en" sz="2400" dirty="0">
                <a:latin typeface="Avenir Medium"/>
                <a:cs typeface="Avenir Medium"/>
              </a:rPr>
              <a:t> where row re-numbering might be necessary</a:t>
            </a:r>
          </a:p>
          <a:p>
            <a:r>
              <a:rPr lang="en" sz="2400" dirty="0">
                <a:latin typeface="Avenir Medium"/>
                <a:cs typeface="Avenir Medium"/>
              </a:rPr>
              <a:t>All the logic is implemented with triggers</a:t>
            </a:r>
          </a:p>
          <a:p>
            <a:pPr marL="82296" indent="0">
              <a:buNone/>
            </a:pPr>
            <a:endParaRPr lang="ro-RO" sz="2400" dirty="0">
              <a:latin typeface="Avenir Medium"/>
              <a:cs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3"/>
            <a:endParaRPr lang="ro-RO" sz="1800" dirty="0">
              <a:latin typeface="Avenir Medium"/>
              <a:cs typeface="Avenir Medium"/>
            </a:endParaRPr>
          </a:p>
          <a:p>
            <a:pPr lvl="4"/>
            <a:endParaRPr lang="ro-RO" sz="18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761523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16599</TotalTime>
  <Words>635</Words>
  <Application>Microsoft Macintosh PowerPoint</Application>
  <PresentationFormat>On-screen Show (4:3)</PresentationFormat>
  <Paragraphs>93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American Typewriter</vt:lpstr>
      <vt:lpstr>Avenir Medium</vt:lpstr>
      <vt:lpstr>Calisto MT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DataBase Logic in Business Applications</vt:lpstr>
      <vt:lpstr>DB Schema</vt:lpstr>
      <vt:lpstr>Scripts on GitHub</vt:lpstr>
      <vt:lpstr>07-02a_BusinessRules4__closed_months.sql</vt:lpstr>
      <vt:lpstr>07-01b_BusinessRules2__invoice_locking.sql</vt:lpstr>
      <vt:lpstr>07-01c_BusinessRules3__inv_rows_numbers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837</cp:revision>
  <dcterms:created xsi:type="dcterms:W3CDTF">2002-10-11T06:23:42Z</dcterms:created>
  <dcterms:modified xsi:type="dcterms:W3CDTF">2019-01-09T16:16:50Z</dcterms:modified>
</cp:coreProperties>
</file>