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519" r:id="rId6"/>
    <p:sldId id="518" r:id="rId7"/>
    <p:sldId id="473" r:id="rId8"/>
    <p:sldId id="475" r:id="rId9"/>
    <p:sldId id="476" r:id="rId10"/>
    <p:sldId id="522" r:id="rId11"/>
    <p:sldId id="506" r:id="rId12"/>
    <p:sldId id="507" r:id="rId13"/>
    <p:sldId id="508" r:id="rId14"/>
    <p:sldId id="523" r:id="rId15"/>
    <p:sldId id="524" r:id="rId1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181C3-4870-DE44-8B18-E7F1CE1C7891}" v="1" dt="2023-05-27T07:32:43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4" autoAdjust="0"/>
  </p:normalViewPr>
  <p:slideViewPr>
    <p:cSldViewPr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CD4181C3-4870-DE44-8B18-E7F1CE1C7891}"/>
    <pc:docChg chg="custSel delSld modSld">
      <pc:chgData name="Marin Fotache" userId="9233cd031198ef03" providerId="LiveId" clId="{CD4181C3-4870-DE44-8B18-E7F1CE1C7891}" dt="2023-05-27T07:33:40.288" v="53" actId="2696"/>
      <pc:docMkLst>
        <pc:docMk/>
      </pc:docMkLst>
      <pc:sldChg chg="addSp delSp modSp mod">
        <pc:chgData name="Marin Fotache" userId="9233cd031198ef03" providerId="LiveId" clId="{CD4181C3-4870-DE44-8B18-E7F1CE1C7891}" dt="2023-05-27T07:33:28.383" v="52" actId="255"/>
        <pc:sldMkLst>
          <pc:docMk/>
          <pc:sldMk cId="0" sldId="256"/>
        </pc:sldMkLst>
        <pc:spChg chg="add del mod">
          <ac:chgData name="Marin Fotache" userId="9233cd031198ef03" providerId="LiveId" clId="{CD4181C3-4870-DE44-8B18-E7F1CE1C7891}" dt="2023-05-27T07:32:42.645" v="1" actId="478"/>
          <ac:spMkLst>
            <pc:docMk/>
            <pc:sldMk cId="0" sldId="256"/>
            <ac:spMk id="3" creationId="{D3BDB64B-4740-AA25-DCEB-8AD6720D7CA3}"/>
          </ac:spMkLst>
        </pc:spChg>
        <pc:spChg chg="add mod">
          <ac:chgData name="Marin Fotache" userId="9233cd031198ef03" providerId="LiveId" clId="{CD4181C3-4870-DE44-8B18-E7F1CE1C7891}" dt="2023-05-27T07:32:43.537" v="2"/>
          <ac:spMkLst>
            <pc:docMk/>
            <pc:sldMk cId="0" sldId="256"/>
            <ac:spMk id="4" creationId="{3167B9E8-034E-678E-7D04-668F7170E7B0}"/>
          </ac:spMkLst>
        </pc:spChg>
        <pc:spChg chg="del">
          <ac:chgData name="Marin Fotache" userId="9233cd031198ef03" providerId="LiveId" clId="{CD4181C3-4870-DE44-8B18-E7F1CE1C7891}" dt="2023-05-27T07:32:39.661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rin Fotache" userId="9233cd031198ef03" providerId="LiveId" clId="{CD4181C3-4870-DE44-8B18-E7F1CE1C7891}" dt="2023-05-27T07:32:43.537" v="2"/>
          <ac:spMkLst>
            <pc:docMk/>
            <pc:sldMk cId="0" sldId="256"/>
            <ac:spMk id="13" creationId="{FF2E93DC-BA5B-4B15-FAFD-AD957842B59F}"/>
          </ac:spMkLst>
        </pc:spChg>
        <pc:spChg chg="del">
          <ac:chgData name="Marin Fotache" userId="9233cd031198ef03" providerId="LiveId" clId="{CD4181C3-4870-DE44-8B18-E7F1CE1C7891}" dt="2023-05-27T07:32:39.661" v="0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CD4181C3-4870-DE44-8B18-E7F1CE1C7891}" dt="2023-05-27T07:33:28.383" v="52" actId="255"/>
          <ac:spMkLst>
            <pc:docMk/>
            <pc:sldMk cId="0" sldId="256"/>
            <ac:spMk id="2051" creationId="{00000000-0000-0000-0000-000000000000}"/>
          </ac:spMkLst>
        </pc:spChg>
        <pc:grpChg chg="add mod">
          <ac:chgData name="Marin Fotache" userId="9233cd031198ef03" providerId="LiveId" clId="{CD4181C3-4870-DE44-8B18-E7F1CE1C7891}" dt="2023-05-27T07:32:43.537" v="2"/>
          <ac:grpSpMkLst>
            <pc:docMk/>
            <pc:sldMk cId="0" sldId="256"/>
            <ac:grpSpMk id="9" creationId="{DC174E21-5082-B01E-38EB-56307B704AC5}"/>
          </ac:grpSpMkLst>
        </pc:grpChg>
        <pc:picChg chg="del">
          <ac:chgData name="Marin Fotache" userId="9233cd031198ef03" providerId="LiveId" clId="{CD4181C3-4870-DE44-8B18-E7F1CE1C7891}" dt="2023-05-27T07:32:39.661" v="0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CD4181C3-4870-DE44-8B18-E7F1CE1C7891}" dt="2023-05-27T07:32:39.661" v="0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CD4181C3-4870-DE44-8B18-E7F1CE1C7891}" dt="2023-05-27T07:32:43.537" v="2"/>
          <ac:picMkLst>
            <pc:docMk/>
            <pc:sldMk cId="0" sldId="256"/>
            <ac:picMk id="10" creationId="{88F7D510-4B05-4DDD-FD26-B249C12B43D6}"/>
          </ac:picMkLst>
        </pc:picChg>
        <pc:picChg chg="mod">
          <ac:chgData name="Marin Fotache" userId="9233cd031198ef03" providerId="LiveId" clId="{CD4181C3-4870-DE44-8B18-E7F1CE1C7891}" dt="2023-05-27T07:32:43.537" v="2"/>
          <ac:picMkLst>
            <pc:docMk/>
            <pc:sldMk cId="0" sldId="256"/>
            <ac:picMk id="11" creationId="{5D165E54-6A31-C29F-7DAF-BE07FCD4B3B1}"/>
          </ac:picMkLst>
        </pc:picChg>
        <pc:picChg chg="mod">
          <ac:chgData name="Marin Fotache" userId="9233cd031198ef03" providerId="LiveId" clId="{CD4181C3-4870-DE44-8B18-E7F1CE1C7891}" dt="2023-05-27T07:32:43.537" v="2"/>
          <ac:picMkLst>
            <pc:docMk/>
            <pc:sldMk cId="0" sldId="256"/>
            <ac:picMk id="12" creationId="{DFE9A770-F4DF-671E-0901-9EAC81C55871}"/>
          </ac:picMkLst>
        </pc:picChg>
      </pc:sldChg>
      <pc:sldChg chg="del">
        <pc:chgData name="Marin Fotache" userId="9233cd031198ef03" providerId="LiveId" clId="{CD4181C3-4870-DE44-8B18-E7F1CE1C7891}" dt="2023-05-27T07:33:40.288" v="53" actId="2696"/>
        <pc:sldMkLst>
          <pc:docMk/>
          <pc:sldMk cId="3133941757" sldId="4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article/2497164/business-intelligence/beginner-s-guide-to-r-get-your-data-into-r.html" TargetMode="External"/><Relationship Id="rId2" Type="http://schemas.openxmlformats.org/officeDocument/2006/relationships/hyperlink" Target="http://cran.r-project.org/doc/manuals/r-release/R-data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science.nature.nps.gov/im/datamgmt/statistics/r/fundamentals/index.cfm" TargetMode="External"/><Relationship Id="rId5" Type="http://schemas.openxmlformats.org/officeDocument/2006/relationships/hyperlink" Target="http://www.r-bloggers.com/importing-data-into-r-from-different-sources/" TargetMode="External"/><Relationship Id="rId4" Type="http://schemas.openxmlformats.org/officeDocument/2006/relationships/hyperlink" Target="https://www.youtube.com/watch?v=aBzAels6jPk&amp;index=9&amp;list=PLjTlxb-wKvXNSDfcKPFH2gzHGyjpeCZmJ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-data-import-tutorial#gs.wWkdN3Y" TargetMode="External"/><Relationship Id="rId7" Type="http://schemas.openxmlformats.org/officeDocument/2006/relationships/hyperlink" Target="http://www.r-bloggers.com/importing-data-into-r-part-two/" TargetMode="External"/><Relationship Id="rId2" Type="http://schemas.openxmlformats.org/officeDocument/2006/relationships/hyperlink" Target="http://blog.revolutionanalytics.com/2014/06/reading-data-from-the-new-version-of-google-spreadsheet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meo.com/130548869" TargetMode="External"/><Relationship Id="rId5" Type="http://schemas.openxmlformats.org/officeDocument/2006/relationships/hyperlink" Target="http://www.r-bloggers.com/r-tutorial-on-reading-and-importing-excel-files-into-r/" TargetMode="External"/><Relationship Id="rId4" Type="http://schemas.openxmlformats.org/officeDocument/2006/relationships/hyperlink" Target="https://www.datacamp.com/community/tutorials/importing-data-r-part-two#gs.odSNCO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bloggers.com/connecting-r-to-an-oracle-database-with-rjdb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717196"/>
            <a:ext cx="7924800" cy="19122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4100" b="1" dirty="0">
              <a:latin typeface="Gabriola"/>
              <a:cs typeface="Gabriola"/>
            </a:endParaRPr>
          </a:p>
          <a:p>
            <a:pPr algn="ctr">
              <a:defRPr/>
            </a:pPr>
            <a:r>
              <a:rPr lang="en-US" sz="4100" b="1" dirty="0" err="1">
                <a:latin typeface="Gabriola"/>
                <a:cs typeface="Gabriola"/>
              </a:rPr>
              <a:t>Importul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și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exportul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datelor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în</a:t>
            </a:r>
            <a:r>
              <a:rPr lang="en-US" sz="4100" b="1" dirty="0">
                <a:latin typeface="Gabriola"/>
                <a:cs typeface="Gabriola"/>
              </a:rPr>
              <a:t>/din R</a:t>
            </a:r>
          </a:p>
          <a:p>
            <a:pPr algn="ctr">
              <a:defRPr/>
            </a:pPr>
            <a:r>
              <a:rPr lang="en-US" sz="4100" b="1" dirty="0">
                <a:latin typeface="Gabriola"/>
                <a:cs typeface="Gabriola"/>
              </a:rPr>
              <a:t>(slide-urile sunt </a:t>
            </a:r>
            <a:r>
              <a:rPr lang="en-US" sz="4100" b="1" dirty="0" err="1">
                <a:latin typeface="Gabriola"/>
                <a:cs typeface="Gabriola"/>
              </a:rPr>
              <a:t>în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limba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engleză</a:t>
            </a:r>
            <a:r>
              <a:rPr lang="en-US" sz="4100" b="1" dirty="0">
                <a:latin typeface="Gabriola"/>
                <a:cs typeface="Gabriola"/>
              </a:rPr>
              <a:t>)</a:t>
            </a:r>
          </a:p>
          <a:p>
            <a:pPr algn="ctr">
              <a:defRPr/>
            </a:pPr>
            <a:endParaRPr lang="en-US" sz="4100" b="1" dirty="0">
              <a:latin typeface="Gabriola"/>
              <a:cs typeface="Gabriol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67B9E8-034E-678E-7D04-668F7170E7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174E21-5082-B01E-38EB-56307B704AC5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F7D510-4B05-4DDD-FD26-B249C12B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165E54-6A31-C29F-7DAF-BE07FCD4B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E9A770-F4DF-671E-0901-9EAC81C5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2E93DC-BA5B-4B15-FAFD-AD957842B59F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/>
              <a:t>Access Oracle databases through JDBC (cont.)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45896" cy="5410200"/>
          </a:xfrm>
        </p:spPr>
        <p:txBody>
          <a:bodyPr>
            <a:noAutofit/>
          </a:bodyPr>
          <a:lstStyle/>
          <a:p>
            <a:r>
              <a:rPr lang="en-US" sz="2000"/>
              <a:t>Open connection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jdbcConnection &lt;- dbConnect(jdbcDriver,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"jdbc:oracle:thin:@//10.10.0.7:1521/orcl",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"bd2",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"bd2")</a:t>
            </a:r>
          </a:p>
          <a:p>
            <a:r>
              <a:rPr lang="en-US" sz="2000"/>
              <a:t>Launch the Oracle query and store the result into the data frame </a:t>
            </a:r>
            <a:r>
              <a:rPr lang="en-US" sz="2000" b="1"/>
              <a:t>st</a:t>
            </a:r>
          </a:p>
          <a:p>
            <a:pPr marL="82296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 &lt;- dbGetQuery(jdbcConnection, </a:t>
            </a:r>
          </a:p>
          <a:p>
            <a:pPr marL="82296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"SELECT * FROM studenti")</a:t>
            </a:r>
            <a:endParaRPr lang="en-US" sz="2000"/>
          </a:p>
          <a:p>
            <a:r>
              <a:rPr lang="en-US" sz="2000"/>
              <a:t>Close connection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dbDisconnect(jdbcConnection)</a:t>
            </a:r>
          </a:p>
        </p:txBody>
      </p:sp>
    </p:spTree>
    <p:extLst>
      <p:ext uri="{BB962C8B-B14F-4D97-AF65-F5344CB8AC3E}">
        <p14:creationId xmlns:p14="http://schemas.microsoft.com/office/powerpoint/2010/main" val="328346999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/>
              <a:t>Savin</a:t>
            </a:r>
            <a:r>
              <a:rPr lang="en-US" dirty="0"/>
              <a:t>g/Exporting</a:t>
            </a:r>
            <a:r>
              <a:rPr lang="en-US" sz="3600" b="1" dirty="0"/>
              <a:t> R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202858"/>
              </p:ext>
            </p:extLst>
          </p:nvPr>
        </p:nvGraphicFramePr>
        <p:xfrm>
          <a:off x="76200" y="1447800"/>
          <a:ext cx="90678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Destination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RData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save.image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save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Delimited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text file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txt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write.table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write_tsv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- export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Comma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separated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csv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write_csv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- export</a:t>
                      </a:r>
                    </a:p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Excel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writexl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write_xlsx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openxlsx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xlsReadWrite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XLConnect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PostgreSQL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dabase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tables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views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RPostgreSQL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DBI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670995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Saving/Exporting R data (</a:t>
            </a:r>
            <a:r>
              <a:rPr lang="en-US" sz="3600" b="1" dirty="0"/>
              <a:t>cont.)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716730"/>
              </p:ext>
            </p:extLst>
          </p:nvPr>
        </p:nvGraphicFramePr>
        <p:xfrm>
          <a:off x="76200" y="1447800"/>
          <a:ext cx="90678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21564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err="1">
                          <a:latin typeface="Avenir Medium" panose="02000503020000020003" pitchFamily="2" charset="0"/>
                        </a:rPr>
                        <a:t>Source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SPSS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export</a:t>
                      </a:r>
                    </a:p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write.foreign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write_sav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STATA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write.foreign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write_dta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write_stata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SAS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write.foreign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write_sas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34532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 for data input/output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>
                <a:latin typeface="Avenir Medium" panose="02000503020000020003" pitchFamily="2" charset="0"/>
              </a:rPr>
              <a:t>R Data Import/Export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2"/>
              </a:rPr>
              <a:t>http://cran.r-project.org/doc/manuals/r-release/R-data.html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Beginner's guide to R: Get your data into R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3"/>
              </a:rPr>
              <a:t>http://www.computerworld.com/article/2497164/business-intelligence/beginner-s-guide-to-r-get-your-data-into-r.html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Reading/Writing Data: Part 1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4"/>
              </a:rPr>
              <a:t>https://www.youtube.com/watch?v=aBzAels6jPk&amp;index=9&amp;list=PLjTlxb-wKvXNSDfcKPFH2gzHGyjpeCZmJ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Reading/Writing Data: Part 2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4"/>
              </a:rPr>
              <a:t>https://www.youtube.com/watch?v=aBzAels6jPk&amp;index=9&amp;list=PLjTlxb-wKvXNSDfcKPFH2gzHGyjpeCZmJ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Importing Data Into R from Different Sources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5"/>
              </a:rPr>
              <a:t>http://www.r-bloggers.com/importing-data-into-r-from-different-sources/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Data Import &amp; Export in R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6"/>
              </a:rPr>
              <a:t>http://science.nature.nps.gov/im/datamgmt/statistics/r/fundamentals/index.cfm</a:t>
            </a: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6742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 for data input/output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447800"/>
            <a:ext cx="8229600" cy="5334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>
                <a:latin typeface="Avenir Medium" panose="02000503020000020003" pitchFamily="2" charset="0"/>
              </a:rPr>
              <a:t>Reading data from the new version of Google Spreadsheets</a:t>
            </a:r>
            <a:endParaRPr lang="pt-BR">
              <a:latin typeface="Avenir Medium" panose="02000503020000020003" pitchFamily="2" charset="0"/>
            </a:endParaRPr>
          </a:p>
          <a:p>
            <a:pPr marL="82296" indent="0">
              <a:buNone/>
            </a:pPr>
            <a:r>
              <a:rPr lang="pt-BR">
                <a:latin typeface="Avenir Medium" panose="02000503020000020003" pitchFamily="2" charset="0"/>
                <a:hlinkClick r:id="rId2"/>
              </a:rPr>
              <a:t>http://blog.revolutionanalytics.com/2014/06/reading-data-from-the-new-version-of-google-spreadsheets.html</a:t>
            </a:r>
            <a:endParaRPr lang="pt-BR">
              <a:latin typeface="Avenir Medium" panose="02000503020000020003" pitchFamily="2" charset="0"/>
            </a:endParaRPr>
          </a:p>
          <a:p>
            <a:r>
              <a:rPr lang="pt-BR" err="1">
                <a:latin typeface="Avenir Medium" panose="02000503020000020003" pitchFamily="2" charset="0"/>
              </a:rPr>
              <a:t>This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R</a:t>
            </a:r>
            <a:r>
              <a:rPr lang="pt-BR">
                <a:latin typeface="Avenir Medium" panose="02000503020000020003" pitchFamily="2" charset="0"/>
              </a:rPr>
              <a:t> Data </a:t>
            </a:r>
            <a:r>
              <a:rPr lang="pt-BR" err="1">
                <a:latin typeface="Avenir Medium" panose="02000503020000020003" pitchFamily="2" charset="0"/>
              </a:rPr>
              <a:t>Import</a:t>
            </a:r>
            <a:r>
              <a:rPr lang="pt-BR">
                <a:latin typeface="Avenir Medium" panose="02000503020000020003" pitchFamily="2" charset="0"/>
              </a:rPr>
              <a:t> Tutorial </a:t>
            </a:r>
            <a:r>
              <a:rPr lang="pt-BR" err="1">
                <a:latin typeface="Avenir Medium" panose="02000503020000020003" pitchFamily="2" charset="0"/>
              </a:rPr>
              <a:t>Is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Everything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You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Need</a:t>
            </a:r>
            <a:endParaRPr lang="pt-BR">
              <a:latin typeface="Avenir Medium" panose="02000503020000020003" pitchFamily="2" charset="0"/>
            </a:endParaRPr>
          </a:p>
          <a:p>
            <a:pPr marL="82296" indent="0">
              <a:buNone/>
            </a:pPr>
            <a:r>
              <a:rPr lang="pt-BR">
                <a:latin typeface="Avenir Medium" panose="02000503020000020003" pitchFamily="2" charset="0"/>
                <a:cs typeface="Avenir Medium"/>
                <a:hlinkClick r:id="rId3"/>
              </a:rPr>
              <a:t>https://www.datacamp.com/community/tutorials/r-data-import-tutorial#gs.wWkdN3Y</a:t>
            </a:r>
            <a:endParaRPr lang="en-US">
              <a:latin typeface="Avenir Medium" panose="02000503020000020003" pitchFamily="2" charset="0"/>
              <a:cs typeface="Avenir Medium"/>
            </a:endParaRPr>
          </a:p>
          <a:p>
            <a:r>
              <a:rPr lang="en-US">
                <a:latin typeface="Avenir Medium" panose="02000503020000020003" pitchFamily="2" charset="0"/>
              </a:rPr>
              <a:t>Importing Data Into R - Part Two - Read more at: </a:t>
            </a:r>
            <a:r>
              <a:rPr lang="en-US">
                <a:latin typeface="Avenir Medium" panose="02000503020000020003" pitchFamily="2" charset="0"/>
                <a:cs typeface="Avenir Medium"/>
                <a:hlinkClick r:id="rId4"/>
              </a:rPr>
              <a:t>https://www.datacamp.com/community/tutorials/importing-data-r-part-two#gs.odSNCOo</a:t>
            </a:r>
            <a:endParaRPr lang="en-US">
              <a:latin typeface="Avenir Medium" panose="02000503020000020003" pitchFamily="2" charset="0"/>
              <a:cs typeface="Avenir Medium"/>
            </a:endParaRPr>
          </a:p>
          <a:p>
            <a:r>
              <a:rPr lang="en-US">
                <a:latin typeface="Avenir Medium" panose="02000503020000020003" pitchFamily="2" charset="0"/>
                <a:hlinkClick r:id="rId5"/>
              </a:rPr>
              <a:t>http://www.r-bloggers.com/r-tutorial-on-reading-and-importing-excel-files-into-r/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  <a:hlinkClick r:id="rId6"/>
              </a:rPr>
              <a:t>https://vimeo.com/130548869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  <a:hlinkClick r:id="rId7"/>
              </a:rPr>
              <a:t>http://www.r-bloggers.com/importing-data-into-r-part-two/</a:t>
            </a: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endParaRPr lang="en-US">
              <a:latin typeface="Avenir Medium" panose="02000503020000020003" pitchFamily="2" charset="0"/>
            </a:endParaRPr>
          </a:p>
          <a:p>
            <a:endParaRPr lang="en-US">
              <a:latin typeface="Avenir Medium" panose="02000503020000020003" pitchFamily="2" charset="0"/>
              <a:cs typeface="Avenir Medium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01033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7" y="144528"/>
            <a:ext cx="900569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/>
              <a:t>Loading data into statistical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5" y="1022807"/>
            <a:ext cx="8607566" cy="58645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Traditional solutions: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Direct import from external data files (Excel, CSV, text files etc.) using their menus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Save intermediate results from the data sources into common format files (XML, CSV, JSON ) and then import these intermediate files into R;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Create data sources using ODBC or JDBC and import the data into R</a:t>
            </a:r>
          </a:p>
          <a:p>
            <a:pPr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Some more recent options: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Customized ETL procedures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Connecting to special APIs or web/data services which provide data sets in formats easy to import (e.g. Google Analytics)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Import data from web servers log  into </a:t>
            </a:r>
            <a:r>
              <a:rPr lang="en-US" err="1">
                <a:latin typeface="Avenir Medium" panose="02000503020000020003" pitchFamily="2" charset="0"/>
              </a:rPr>
              <a:t>NoSQL</a:t>
            </a:r>
            <a:r>
              <a:rPr lang="en-US">
                <a:latin typeface="Avenir Medium" panose="02000503020000020003" pitchFamily="2" charset="0"/>
              </a:rPr>
              <a:t> data stores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Performing database query in a database server directly from the statistical package.</a:t>
            </a:r>
          </a:p>
        </p:txBody>
      </p:sp>
    </p:spTree>
    <p:extLst>
      <p:ext uri="{BB962C8B-B14F-4D97-AF65-F5344CB8AC3E}">
        <p14:creationId xmlns:p14="http://schemas.microsoft.com/office/powerpoint/2010/main" val="103222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250776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Sources of Data in R (adapted from [Kabacoff, 2011])</a:t>
            </a:r>
          </a:p>
        </p:txBody>
      </p:sp>
      <p:pic>
        <p:nvPicPr>
          <p:cNvPr id="3" name="Picture 2" descr="data-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47800"/>
            <a:ext cx="8928992" cy="54624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9000" y="5257800"/>
            <a:ext cx="1219200" cy="9284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>
                <a:latin typeface="Arial Unicode MS"/>
                <a:cs typeface="Arial Unicode MS"/>
              </a:rPr>
              <a:t>NoSQL Data Stores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86400" y="4800600"/>
            <a:ext cx="1752600" cy="8382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5486400"/>
            <a:ext cx="1219200" cy="37446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>
                <a:latin typeface="Arial Unicode MS"/>
                <a:cs typeface="Arial Unicode MS"/>
              </a:rPr>
              <a:t>Hadoop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52600" y="4648200"/>
            <a:ext cx="1981200" cy="9906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F3C53B-4BD4-F248-A759-FF3029ECE398}"/>
              </a:ext>
            </a:extLst>
          </p:cNvPr>
          <p:cNvSpPr txBox="1"/>
          <p:nvPr/>
        </p:nvSpPr>
        <p:spPr>
          <a:xfrm>
            <a:off x="533400" y="1828800"/>
            <a:ext cx="1219200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>
                <a:latin typeface="Arial Unicode MS"/>
                <a:cs typeface="Arial Unicode MS"/>
              </a:rPr>
              <a:t>APIs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7965-B81D-9343-BC3A-0C757394BE9C}"/>
              </a:ext>
            </a:extLst>
          </p:cNvPr>
          <p:cNvCxnSpPr>
            <a:cxnSpLocks/>
          </p:cNvCxnSpPr>
          <p:nvPr/>
        </p:nvCxnSpPr>
        <p:spPr>
          <a:xfrm>
            <a:off x="1371600" y="2362200"/>
            <a:ext cx="2514600" cy="138326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5575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Loading </a:t>
            </a:r>
            <a:r>
              <a:rPr lang="en-US" sz="3600" b="1"/>
              <a:t>data into an R session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59626"/>
              </p:ext>
            </p:extLst>
          </p:nvPr>
        </p:nvGraphicFramePr>
        <p:xfrm>
          <a:off x="76200" y="1447800"/>
          <a:ext cx="90678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err="1">
                          <a:latin typeface="Avenir Medium" panose="02000503020000020003" pitchFamily="2" charset="0"/>
                        </a:rPr>
                        <a:t>Source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RData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load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Clipboard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read.table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Delimited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text file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txt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read_tsv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Comma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separated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csv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read_csv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Excel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readxl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read_excel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excel_sheets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openxlsx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xlsReadWrite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XLConnect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PostgreSQL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dabase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tables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views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RPostgreSQL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DBI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5947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Loading </a:t>
            </a:r>
            <a:r>
              <a:rPr lang="en-US" sz="3600" b="1" dirty="0"/>
              <a:t>data into an R session (cont.)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578829"/>
              </p:ext>
            </p:extLst>
          </p:nvPr>
        </p:nvGraphicFramePr>
        <p:xfrm>
          <a:off x="76200" y="1447800"/>
          <a:ext cx="90678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21564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err="1">
                          <a:latin typeface="Avenir Medium" panose="02000503020000020003" pitchFamily="2" charset="0"/>
                        </a:rPr>
                        <a:t>Source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SPSS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import</a:t>
                      </a:r>
                    </a:p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read.spss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read_spss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STATA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read.dta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read_dta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read_stata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SAS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read.ssd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read_sas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0694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Access Oracle databases through JDBC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84096" cy="5715000"/>
          </a:xfrm>
        </p:spPr>
        <p:txBody>
          <a:bodyPr>
            <a:normAutofit fontScale="85000" lnSpcReduction="20000"/>
          </a:bodyPr>
          <a:lstStyle/>
          <a:p>
            <a:r>
              <a:rPr lang="en-US" sz="2400"/>
              <a:t>Package ROracle was intended to provide access to Oracle databases</a:t>
            </a:r>
          </a:p>
          <a:p>
            <a:r>
              <a:rPr lang="en-US" sz="2400"/>
              <a:t>Unfortunately, now package ROracle is not available</a:t>
            </a:r>
          </a:p>
          <a:p>
            <a:r>
              <a:rPr lang="en-US" sz="2400"/>
              <a:t>Next example was inspired by </a:t>
            </a:r>
            <a:r>
              <a:rPr lang="en-US" sz="2400">
                <a:hlinkClick r:id="rId2"/>
              </a:rPr>
              <a:t>http://www.r-bloggers.com/connecting-r-to-an-oracle-database-with-rjdbc/</a:t>
            </a:r>
            <a:endParaRPr lang="en-US" sz="2400"/>
          </a:p>
          <a:p>
            <a:r>
              <a:rPr lang="en-US" sz="2400"/>
              <a:t>As the name suggests, the solution needs dealing with some Java "things"</a:t>
            </a:r>
          </a:p>
          <a:p>
            <a:pPr lvl="1"/>
            <a:r>
              <a:rPr lang="en-US" sz="2000"/>
              <a:t>Requirements: JDK/JRE previously installed</a:t>
            </a:r>
          </a:p>
          <a:p>
            <a:pPr lvl="1"/>
            <a:r>
              <a:rPr lang="en-US" sz="2000"/>
              <a:t>Download ojdbc jar from www.oracle.com (in my case, ojdbc6.jar)</a:t>
            </a:r>
          </a:p>
          <a:p>
            <a:pPr lvl="1"/>
            <a:r>
              <a:rPr lang="en-US" sz="2000"/>
              <a:t>Set JAVA_HOME, set max. memory, and load rJava library</a:t>
            </a:r>
          </a:p>
          <a:p>
            <a:pPr lvl="1"/>
            <a:r>
              <a:rPr lang="en-US" sz="2000">
                <a:latin typeface="Consolas"/>
                <a:cs typeface="Consolas"/>
              </a:rPr>
              <a:t>Sys.setenv(JAVA_HOME='/path/to/java_home')</a:t>
            </a:r>
          </a:p>
          <a:p>
            <a:pPr lvl="1"/>
            <a:r>
              <a:rPr lang="en-US" sz="2000"/>
              <a:t>on my Mac OS: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Sys.setenv(JAVA_HOME='/Library/Java/JavaVirtualMachines/jdk1.7.0_45.jdk/Contents/Home')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options(java.parameters="-Xmx2g")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install.packages("rJava")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library(rJava)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951977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/>
              <a:t>Access Oracle databases through JDBC (cont.)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84096" cy="5562600"/>
          </a:xfrm>
        </p:spPr>
        <p:txBody>
          <a:bodyPr>
            <a:noAutofit/>
          </a:bodyPr>
          <a:lstStyle/>
          <a:p>
            <a:r>
              <a:rPr lang="en-US" sz="2000"/>
              <a:t>Getting some information</a:t>
            </a:r>
          </a:p>
          <a:p>
            <a:pPr lvl="1"/>
            <a:r>
              <a:rPr lang="en-US" sz="1600"/>
              <a:t>Java version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.jinit()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print(.jcall("java/lang/System", "S", "getProperty", "java.version"))</a:t>
            </a:r>
          </a:p>
          <a:p>
            <a:pPr lvl="1"/>
            <a:r>
              <a:rPr lang="en-US" sz="1600"/>
              <a:t>classPath (just for the record)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.jclassPath()</a:t>
            </a:r>
          </a:p>
          <a:p>
            <a:r>
              <a:rPr lang="en-US" sz="2000"/>
              <a:t>Load RJDBC package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Install.packages(RJDBC)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library(RJDBC)</a:t>
            </a:r>
          </a:p>
          <a:p>
            <a:r>
              <a:rPr lang="en-US" sz="2000"/>
              <a:t>Create connection driver and open connection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jdbcDriver &lt;- JDBC(driverClass="oracle.jdbc.OracleDriver",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classPath="/Users/admin/Downloads/ojdbc6.jar")</a:t>
            </a:r>
          </a:p>
        </p:txBody>
      </p:sp>
    </p:spTree>
    <p:extLst>
      <p:ext uri="{BB962C8B-B14F-4D97-AF65-F5344CB8AC3E}">
        <p14:creationId xmlns:p14="http://schemas.microsoft.com/office/powerpoint/2010/main" val="1521314087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B49B3854D68488818EDCED21205E0" ma:contentTypeVersion="1" ma:contentTypeDescription="Create a new document." ma:contentTypeScope="" ma:versionID="19df96f823e8dadd7a2d85cd399a856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7C9815-58E0-4B4A-9A14-134BD3309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CD3BE7-0032-4E8C-86A4-C34E4F7B3B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9A0D218-7590-46EC-B8CA-314A23782D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9657</TotalTime>
  <Words>1083</Words>
  <Application>Microsoft Macintosh PowerPoint</Application>
  <PresentationFormat>On-screen Show (4:3)</PresentationFormat>
  <Paragraphs>203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Introducere în analiza datelor de mari dimensiuni</vt:lpstr>
      <vt:lpstr>Web sites with R tutorials for data input/output</vt:lpstr>
      <vt:lpstr>Web sites with R tutorials for data input/output (cont.)</vt:lpstr>
      <vt:lpstr>Loading data into statistical packages</vt:lpstr>
      <vt:lpstr>Sources of Data in R (adapted from [Kabacoff, 2011])</vt:lpstr>
      <vt:lpstr>Loading data into an R session</vt:lpstr>
      <vt:lpstr>Loading data into an R session (cont.)</vt:lpstr>
      <vt:lpstr>Access Oracle databases through JDBC</vt:lpstr>
      <vt:lpstr>Access Oracle databases through JDBC (cont.)</vt:lpstr>
      <vt:lpstr>Access Oracle databases through JDBC (cont.)</vt:lpstr>
      <vt:lpstr>Saving/Exporting R data</vt:lpstr>
      <vt:lpstr>Saving/Exporting R data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579</cp:revision>
  <dcterms:created xsi:type="dcterms:W3CDTF">2002-10-11T06:23:42Z</dcterms:created>
  <dcterms:modified xsi:type="dcterms:W3CDTF">2023-05-27T07:33:41Z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0x010100096B49B3854D68488818EDCED21205E0</vt:lpwstr>
  </property>
</Properties>
</file>