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6"/>
  </p:notesMasterIdLst>
  <p:sldIdLst>
    <p:sldId id="256" r:id="rId2"/>
    <p:sldId id="384" r:id="rId3"/>
    <p:sldId id="350" r:id="rId4"/>
    <p:sldId id="385" r:id="rId5"/>
    <p:sldId id="375" r:id="rId6"/>
    <p:sldId id="386" r:id="rId7"/>
    <p:sldId id="418" r:id="rId8"/>
    <p:sldId id="379" r:id="rId9"/>
    <p:sldId id="389" r:id="rId10"/>
    <p:sldId id="382" r:id="rId11"/>
    <p:sldId id="387" r:id="rId12"/>
    <p:sldId id="390" r:id="rId13"/>
    <p:sldId id="391" r:id="rId14"/>
    <p:sldId id="353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3EC43-8267-4961-B60B-95933E8472D7}" type="slidenum">
              <a:rPr lang="ro-RO" smtClean="0"/>
              <a:pPr/>
              <a:t>3</a:t>
            </a:fld>
            <a:endParaRPr lang="ro-RO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94007-25FB-419B-B47E-1ED92E40222E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abo.fi/soini/divisionEnglish.pdf" TargetMode="External"/><Relationship Id="rId2" Type="http://schemas.openxmlformats.org/officeDocument/2006/relationships/hyperlink" Target="https://www.red-gate.com/simple-talk/sql/t-sql-programming/divided-we-stand-the-sql-of-relational-divi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ql-divis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930" y="4502363"/>
            <a:ext cx="8571123" cy="2116020"/>
          </a:xfrm>
        </p:spPr>
        <p:txBody>
          <a:bodyPr rtlCol="0">
            <a:no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  <a:endParaRPr lang="en-US" sz="41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abriola" pitchFamily="82" charset="0"/>
              <a:cs typeface="Vani" pitchFamily="34" charset="0"/>
            </a:endParaRPr>
          </a:p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WHERE (2) și HAVING. Diviziune relațională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EA65EA-5077-A297-8BAF-7ADB1A08C18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26891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007B2C-594A-8A14-882B-103BEFCFDAA0}"/>
              </a:ext>
            </a:extLst>
          </p:cNvPr>
          <p:cNvGrpSpPr/>
          <p:nvPr/>
        </p:nvGrpSpPr>
        <p:grpSpPr>
          <a:xfrm>
            <a:off x="1752600" y="239617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CB163C-3094-8CB0-A90F-821B1CFDE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AD02F1-F9E3-111B-838F-0248D0743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F54E3B-4CBB-9D58-3BA5-24455450E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C6FB418-CA17-C828-2267-2CE88AA234EB}"/>
              </a:ext>
            </a:extLst>
          </p:cNvPr>
          <p:cNvSpPr txBox="1"/>
          <p:nvPr/>
        </p:nvSpPr>
        <p:spPr>
          <a:xfrm>
            <a:off x="990600" y="1466020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018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(2)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912" y="1917700"/>
            <a:ext cx="8832088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R11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latin typeface="Gill Sans MT"/>
                <a:cs typeface="Times New Roman"/>
              </a:rPr>
              <a:t>Ţ</a:t>
            </a:r>
            <a:r>
              <a:rPr lang="ro-RO" dirty="0">
                <a:cs typeface="Times New Roman"/>
              </a:rPr>
              <a:t>IUNE (</a:t>
            </a:r>
            <a:r>
              <a:rPr lang="en-US" dirty="0" err="1">
                <a:cs typeface="Times New Roman"/>
              </a:rPr>
              <a:t>produse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liniifact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CodPr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2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cs typeface="Times New Roman"/>
              </a:rPr>
              <a:t>ŢIUNE (</a:t>
            </a:r>
            <a:r>
              <a:rPr lang="en-US" dirty="0" err="1">
                <a:cs typeface="Times New Roman"/>
              </a:rPr>
              <a:t>R11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facturi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NrFact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R12</a:t>
            </a:r>
            <a:r>
              <a:rPr lang="en-US" dirty="0">
                <a:cs typeface="Times New Roman"/>
              </a:rPr>
              <a:t>; </a:t>
            </a:r>
            <a:r>
              <a:rPr lang="ro-RO" dirty="0">
                <a:cs typeface="Times New Roman"/>
              </a:rPr>
              <a:t>DenPr</a:t>
            </a:r>
            <a:r>
              <a:rPr lang="en-US" dirty="0">
                <a:cs typeface="Times New Roman"/>
              </a:rPr>
              <a:t>,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clien</a:t>
            </a:r>
            <a:r>
              <a:rPr lang="ro-RO" dirty="0">
                <a:cs typeface="Times New Roman"/>
              </a:rPr>
              <a:t>ți</a:t>
            </a:r>
            <a:r>
              <a:rPr lang="en-US" dirty="0">
                <a:cs typeface="Times New Roman"/>
              </a:rPr>
              <a:t>;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ro-RO" dirty="0">
                <a:cs typeface="Times New Roman"/>
              </a:rPr>
              <a:t>DIVIZIUNE (R1, R2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CF76-3890-4945-B260-8490B1EE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57"/>
            <a:ext cx="9144000" cy="278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12" y="1371600"/>
            <a:ext cx="6182563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R11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2" y="3630675"/>
            <a:ext cx="6166267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R12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944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D2DA1-FAAA-7A4D-A9F0-E977B212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" y="4163356"/>
            <a:ext cx="9144000" cy="261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027238"/>
            <a:ext cx="1606550" cy="453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705100"/>
            <a:ext cx="681932" cy="270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4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13" y="15240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R1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13" y="22987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R2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113" y="3327400"/>
            <a:ext cx="2218266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405413" y="28194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R3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28" y="1669140"/>
            <a:ext cx="8966200" cy="522444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COUNT(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DISTINCT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AS Nr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p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NATURAL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    NATURAL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=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 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"/>
            <a:ext cx="8890000" cy="114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5741736"/>
            <a:ext cx="800100" cy="1037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143000" y="5580993"/>
            <a:ext cx="330200" cy="93410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713" y="1957388"/>
            <a:ext cx="1525587" cy="1961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5029200" y="1669140"/>
            <a:ext cx="838200" cy="3442910"/>
          </a:xfrm>
          <a:prstGeom prst="rightBrace">
            <a:avLst>
              <a:gd name="adj1" fmla="val 1699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7400" y="2933700"/>
            <a:ext cx="6337300" cy="34798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099" y="5029200"/>
            <a:ext cx="2028825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1600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SELECT </a:t>
            </a:r>
            <a:r>
              <a:rPr lang="en-US" sz="2400" b="1" dirty="0" err="1">
                <a:latin typeface="Arial" charset="0"/>
              </a:rPr>
              <a:t>DenCl</a:t>
            </a:r>
            <a:r>
              <a:rPr lang="en-US" sz="2400" b="1" dirty="0">
                <a:latin typeface="Arial" charset="0"/>
              </a:rPr>
              <a:t>,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r>
              <a:rPr lang="en-US" sz="2400" b="1" dirty="0">
                <a:latin typeface="Arial" charset="0"/>
              </a:rPr>
              <a:t> f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	NATURAL JOIN </a:t>
            </a:r>
            <a:r>
              <a:rPr lang="en-US" sz="2400" b="1" dirty="0" err="1">
                <a:latin typeface="Arial" charset="0"/>
              </a:rPr>
              <a:t>clienti</a:t>
            </a:r>
            <a:r>
              <a:rPr lang="en-US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 </a:t>
            </a:r>
            <a:endParaRPr lang="ro-RO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	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GROUP BY </a:t>
            </a:r>
            <a:r>
              <a:rPr lang="en-US" sz="2400" b="1" dirty="0" err="1">
                <a:latin typeface="Arial" charset="0"/>
              </a:rPr>
              <a:t>DenCl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HAVING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=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(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SELECT COUNT 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 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ro-RO" sz="2400" b="1" dirty="0">
                <a:latin typeface="Arial" charset="0"/>
              </a:rPr>
              <a:t>  </a:t>
            </a: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</a:t>
            </a:r>
            <a:r>
              <a:rPr lang="ro-RO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        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)</a:t>
            </a:r>
            <a:r>
              <a:rPr lang="en-US" sz="2600" b="1" dirty="0">
                <a:latin typeface="Arial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600" b="1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516062"/>
          </a:xfrm>
        </p:spPr>
        <p:txBody>
          <a:bodyPr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vi-VN" sz="3200" dirty="0">
                <a:cs typeface="Arial Unicode MS"/>
              </a:rPr>
              <a:t>Care</a:t>
            </a:r>
            <a:r>
              <a:rPr lang="vi-VN" sz="3200" b="1" dirty="0">
                <a:ea typeface="+mn-ea"/>
                <a:cs typeface="Arial Unicode MS"/>
              </a:rPr>
              <a:t> sunt clienţii pentru </a:t>
            </a:r>
            <a:r>
              <a:rPr lang="en-US" sz="3200" b="1" dirty="0">
                <a:ea typeface="+mn-ea"/>
                <a:cs typeface="Arial Unicode MS"/>
              </a:rPr>
              <a:t>care </a:t>
            </a:r>
            <a:r>
              <a:rPr lang="vi-VN" sz="3200" b="1" dirty="0">
                <a:ea typeface="+mn-ea"/>
                <a:cs typeface="Arial Unicode MS"/>
              </a:rPr>
              <a:t>există cel puţin câte o factură emisă în fiecare zi cu vânzări din perioada 10-30 septembrie 20</a:t>
            </a:r>
            <a:r>
              <a:rPr lang="ro-RO" sz="3200" b="1" dirty="0">
                <a:ea typeface="+mn-ea"/>
                <a:cs typeface="Arial Unicode MS"/>
              </a:rPr>
              <a:t>13</a:t>
            </a:r>
            <a:r>
              <a:rPr lang="vi-VN" sz="3200" b="1" dirty="0">
                <a:ea typeface="+mn-ea"/>
                <a:cs typeface="Arial Unicode MS"/>
              </a:rPr>
              <a:t>?</a:t>
            </a:r>
            <a:endParaRPr lang="en-US" sz="3200" b="1" dirty="0">
              <a:ea typeface="+mn-ea"/>
              <a:cs typeface="Arial Unicode M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062" y="5184774"/>
            <a:ext cx="719138" cy="92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654800" y="4787900"/>
            <a:ext cx="520700" cy="1765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964" y="2394137"/>
            <a:ext cx="1798636" cy="108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6324600" y="1651000"/>
            <a:ext cx="482600" cy="2463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224" y="4008438"/>
            <a:ext cx="1835343" cy="81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235700" y="447040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24B70-EEF3-EA4F-A163-58A904CB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2" y="1213238"/>
            <a:ext cx="1884756" cy="40498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8083"/>
            <a:ext cx="7429500" cy="5249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AS </a:t>
            </a:r>
            <a:r>
              <a:rPr lang="en-US" b="1" dirty="0" err="1">
                <a:latin typeface="Arial" charset="0"/>
              </a:rPr>
              <a:t>Zi</a:t>
            </a:r>
            <a:r>
              <a:rPr lang="en-US" b="1" dirty="0">
                <a:latin typeface="Arial" charset="0"/>
              </a:rPr>
              <a:t>,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AS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en-US" b="1" dirty="0" err="1">
                <a:latin typeface="Arial" charset="0"/>
              </a:rPr>
              <a:t>Nr_Facturilor</a:t>
            </a:r>
            <a:r>
              <a:rPr lang="en-US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HAVING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&gt;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(SELECT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WHERE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= </a:t>
            </a:r>
            <a:endParaRPr lang="ro-RO" b="1" dirty="0">
              <a:latin typeface="Arial" charset="0"/>
            </a:endParaRPr>
          </a:p>
          <a:p>
            <a:pPr>
              <a:buNone/>
            </a:pPr>
            <a:r>
              <a:rPr lang="ro-RO" b="1" dirty="0">
                <a:latin typeface="Arial" charset="0"/>
              </a:rPr>
              <a:t>			DATE</a:t>
            </a:r>
            <a:r>
              <a:rPr lang="en-US" b="1" dirty="0">
                <a:latin typeface="Arial" charset="0"/>
              </a:rPr>
              <a:t>'20</a:t>
            </a:r>
            <a:r>
              <a:rPr lang="ro-RO" b="1" dirty="0">
                <a:latin typeface="Arial" charset="0"/>
              </a:rPr>
              <a:t>13</a:t>
            </a:r>
            <a:r>
              <a:rPr lang="en-US" b="1" dirty="0">
                <a:latin typeface="Arial" charset="0"/>
              </a:rPr>
              <a:t>-08-14')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25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b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consult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ări în clauza HAVING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sunt zilele în care s-au emis mai multe facturi decât pe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14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august 201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016000" y="4699000"/>
            <a:ext cx="609600" cy="19939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11270" y="2019905"/>
            <a:ext cx="1603043" cy="189299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67300" y="4622800"/>
            <a:ext cx="1429034" cy="986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3208" y="3073486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4700" y="5901270"/>
            <a:ext cx="3782894" cy="6985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7BC35-2162-7E4C-AF17-859CBF8309A0}"/>
              </a:ext>
            </a:extLst>
          </p:cNvPr>
          <p:cNvSpPr/>
          <p:nvPr/>
        </p:nvSpPr>
        <p:spPr>
          <a:xfrm>
            <a:off x="6655425" y="4755044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1644-24B0-6441-8935-ABB81638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" y="5222323"/>
            <a:ext cx="860220" cy="915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E6DB0-AD6B-B64B-8E21-7940A10C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7" y="5533198"/>
            <a:ext cx="2109958" cy="106657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98700" y="2032000"/>
            <a:ext cx="5118100" cy="50419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None/>
            </a:pPr>
            <a:endParaRPr lang="ro-RO" sz="2400" b="1" i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, COUNT(*) AS </a:t>
            </a:r>
            <a:r>
              <a:rPr lang="en-US" b="1" dirty="0" err="1">
                <a:latin typeface="Arial" charset="0"/>
              </a:rPr>
              <a:t>Nr_F</a:t>
            </a:r>
            <a:r>
              <a:rPr lang="en-US" b="1" dirty="0">
                <a:latin typeface="Arial" charset="0"/>
              </a:rPr>
              <a:t>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HAVING COUNT(*) &gt;= </a:t>
            </a:r>
            <a:endParaRPr lang="ro-RO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ro-RO" b="1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ALL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	(SELECT COUNT(*)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39800" y="5403545"/>
            <a:ext cx="2070100" cy="1397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955800" y="2518225"/>
            <a:ext cx="419100" cy="18288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6" y="2407767"/>
            <a:ext cx="395785" cy="436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1E870-7DF5-AE47-A18B-2798F122B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1" y="1314662"/>
            <a:ext cx="1135437" cy="343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494F-66D6-1F45-9E31-ACB09289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95" y="3605227"/>
            <a:ext cx="1765300" cy="11811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9100"/>
            <a:ext cx="7752588" cy="50038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SELECT DataFact,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	COUNT(*) AS </a:t>
            </a:r>
            <a:r>
              <a:rPr lang="ro-RO" b="1" dirty="0" err="1">
                <a:latin typeface="Arial" charset="0"/>
              </a:rPr>
              <a:t>Nr_F</a:t>
            </a:r>
            <a:r>
              <a:rPr lang="ro-RO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HAVING COUNT(*) =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ro-RO" b="1" dirty="0">
                <a:latin typeface="Arial" charset="0"/>
              </a:rPr>
              <a:t>  (SELECT COUNT(*)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ro-RO" b="1" dirty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ORDER BY COUNT(*) DESC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LIMIT 1)</a:t>
            </a:r>
            <a:endParaRPr lang="en-US" b="1" dirty="0">
              <a:latin typeface="Arial" charset="0"/>
            </a:endParaRP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(2) PgSQL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4673600"/>
            <a:ext cx="943428" cy="124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397000" y="4241800"/>
            <a:ext cx="482600" cy="22098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35600" y="1739900"/>
            <a:ext cx="673100" cy="23495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DA21A-D046-924A-BCD8-1838E8E9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4" y="2403580"/>
            <a:ext cx="2237994" cy="14973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574800"/>
            <a:ext cx="8788400" cy="52832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SELECT DenCl,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COUNT(DISTINCT CodPr) AS NrProd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NATURAL JOIN facturi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 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GROUP BY DenCl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HAVING COUNT(DISTINCT CodPr)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&gt;= ALL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(SELECT COUNT(DISTINCT CodPr)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       	     FROM facturi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lf</a:t>
            </a:r>
            <a:endParaRPr lang="ro-RO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 GROUP BY CodCl )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clientul care a cumpărat cele mai multe produse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96" y="4419600"/>
            <a:ext cx="654604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914400" y="4864100"/>
            <a:ext cx="533400" cy="16256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131" y="5743860"/>
            <a:ext cx="3098800" cy="8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441515"/>
            <a:ext cx="2016125" cy="248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6083300" y="1574800"/>
            <a:ext cx="596900" cy="234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2943" y="4612943"/>
            <a:ext cx="2688609" cy="1064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relaţională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B3E01-8A8F-6D45-995D-2C711CDD4CB8}"/>
              </a:ext>
            </a:extLst>
          </p:cNvPr>
          <p:cNvSpPr/>
          <p:nvPr/>
        </p:nvSpPr>
        <p:spPr>
          <a:xfrm>
            <a:off x="1066800" y="1714071"/>
            <a:ext cx="78668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http://gregorulm.com/relational-division-in-sql-the-easy-way/</a:t>
            </a:r>
          </a:p>
          <a:p>
            <a:pPr>
              <a:buNone/>
            </a:pPr>
            <a:endParaRPr lang="ro-RO" sz="2400" dirty="0">
              <a:hlinkClick r:id="rId2"/>
            </a:endParaRPr>
          </a:p>
          <a:p>
            <a:pPr>
              <a:buNone/>
            </a:pPr>
            <a:r>
              <a:rPr lang="ro-RO" sz="2400" dirty="0">
                <a:hlinkClick r:id="rId2"/>
              </a:rPr>
              <a:t>https://www.red-gate.com/simple-talk/sql/t-sql-programming/divided-we-stand-the-sql-of-relational-division/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3"/>
              </a:rPr>
              <a:t>http://users.abo.fi/soini/divisionEnglish.pdf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4"/>
              </a:rPr>
              <a:t>https://www.geeksforgeeks.org/sql-division/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</a:t>
            </a:r>
            <a:r>
              <a:rPr lang="ro-RO" b="1" dirty="0" err="1"/>
              <a:t>relaţională</a:t>
            </a:r>
            <a:r>
              <a:rPr lang="ro-RO" b="1" dirty="0"/>
              <a:t>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97000"/>
            <a:ext cx="8539988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Este cel mai dificil (de înțeles și de transformat în SQL) operator al algebrei relaționale</a:t>
            </a:r>
          </a:p>
          <a:p>
            <a:pPr>
              <a:lnSpc>
                <a:spcPct val="110000"/>
              </a:lnSpc>
            </a:pPr>
            <a:r>
              <a:rPr lang="ro-RO" dirty="0"/>
              <a:t>Nu are un corespondent/clauză anume în SQL</a:t>
            </a:r>
          </a:p>
          <a:p>
            <a:pPr>
              <a:lnSpc>
                <a:spcPct val="110000"/>
              </a:lnSpc>
            </a:pPr>
            <a:r>
              <a:rPr lang="ro-RO" dirty="0"/>
              <a:t>Este util în probleme de genul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ții care au promovat </a:t>
            </a:r>
            <a:r>
              <a:rPr lang="ro-RO" b="1" dirty="0"/>
              <a:t>toate</a:t>
            </a:r>
            <a:r>
              <a:rPr lang="ro-RO" dirty="0"/>
              <a:t> examenele din anul 2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toate</a:t>
            </a:r>
            <a:r>
              <a:rPr lang="ro-RO" dirty="0"/>
              <a:t> produsele firmei noastre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membrii unei formații rock care au participat la realizarea </a:t>
            </a:r>
            <a:r>
              <a:rPr lang="ro-RO" b="1" dirty="0"/>
              <a:t>tuturor</a:t>
            </a:r>
            <a:r>
              <a:rPr lang="ro-RO" dirty="0"/>
              <a:t> discurilor formației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măcar toate produsele cumpărate </a:t>
            </a:r>
            <a:r>
              <a:rPr lang="ro-RO" dirty="0"/>
              <a:t>de clientul "S.C. Celulita S.A."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32706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8400" cy="13033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ro-RO" dirty="0"/>
              <a:t>Schematizarea diviziunii relaţionale</a:t>
            </a:r>
            <a:endParaRPr lang="en-US" dirty="0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754313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8" name="Picture 5" descr="fig2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104899"/>
            <a:ext cx="5257800" cy="391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5321300"/>
            <a:ext cx="8826500" cy="1511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b="1"/>
              <a:t>R3</a:t>
            </a:r>
            <a:r>
              <a:rPr lang="ro-RO"/>
              <a:t> conține valorile atributului X care apar în </a:t>
            </a:r>
            <a:r>
              <a:rPr lang="ro-RO" b="1"/>
              <a:t>R1</a:t>
            </a:r>
            <a:r>
              <a:rPr lang="ro-RO"/>
              <a:t> în combinațiile cu </a:t>
            </a:r>
            <a:r>
              <a:rPr lang="ro-RO" b="1"/>
              <a:t>toate</a:t>
            </a:r>
            <a:r>
              <a:rPr lang="ro-RO"/>
              <a:t> valorile atributului Y din tabela </a:t>
            </a:r>
            <a:r>
              <a:rPr lang="ro-RO" b="1"/>
              <a:t>R2</a:t>
            </a:r>
          </a:p>
          <a:p>
            <a:pPr>
              <a:buNone/>
            </a:pPr>
            <a:endParaRPr lang="ro-RO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3104" y="16256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x1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761270" y="1651000"/>
            <a:ext cx="905730" cy="21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761270" y="1865666"/>
            <a:ext cx="931130" cy="3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61270" y="1865666"/>
            <a:ext cx="905730" cy="101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1761270" y="1865666"/>
            <a:ext cx="956530" cy="166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761270" y="1865666"/>
            <a:ext cx="943830" cy="228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835400" y="1663700"/>
            <a:ext cx="119380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48100" y="2260600"/>
            <a:ext cx="1206500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35400" y="29083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848100" y="3479800"/>
            <a:ext cx="1168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810000" y="3708400"/>
            <a:ext cx="118110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3104" y="2336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x2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1761270" y="1879600"/>
            <a:ext cx="804130" cy="69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1761270" y="2576866"/>
            <a:ext cx="918430" cy="179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835400" y="1841500"/>
            <a:ext cx="1193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3835400" y="3733800"/>
            <a:ext cx="1143000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3104" y="2882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x3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668652" y="2061118"/>
            <a:ext cx="1027466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72370" y="2476500"/>
            <a:ext cx="1007330" cy="64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97770" y="3122966"/>
            <a:ext cx="981930" cy="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72370" y="3148366"/>
            <a:ext cx="1007330" cy="5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483268" y="3350168"/>
            <a:ext cx="1372834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8504" y="3517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x4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662302" y="2715168"/>
            <a:ext cx="1040166" cy="9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23170" y="3757966"/>
            <a:ext cx="981930" cy="16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5804" y="4114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x5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1695450" y="3308350"/>
            <a:ext cx="1041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97770" y="4392966"/>
            <a:ext cx="943830" cy="35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3835400" y="2057400"/>
            <a:ext cx="1206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835400" y="2501900"/>
            <a:ext cx="121920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3835400" y="3111500"/>
            <a:ext cx="1193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3822700" y="3746500"/>
            <a:ext cx="11811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3797300" y="3492500"/>
            <a:ext cx="1231900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3822700" y="2667000"/>
            <a:ext cx="1202470" cy="48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3822700" y="3517900"/>
            <a:ext cx="12065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3835400" y="3314700"/>
            <a:ext cx="12065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3873500" y="3733800"/>
            <a:ext cx="11430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15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40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  <a:endParaRPr lang="en-US" sz="4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o-RO" sz="2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(1)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48100" y="2006600"/>
            <a:ext cx="2311400" cy="172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R1 {DenPr, </a:t>
            </a:r>
            <a:r>
              <a:rPr lang="ro-RO"/>
              <a:t> 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43434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{CodCl}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1369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{DenPr}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80100" y="1981200"/>
            <a:ext cx="19304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65700" y="3378200"/>
            <a:ext cx="1460500" cy="1079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÷</a:t>
            </a: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895600" y="407670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6300" y="1320800"/>
            <a:ext cx="1524000" cy="66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rot="5400000">
            <a:off x="628650" y="2774950"/>
            <a:ext cx="1803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</p:cNvCxnSpPr>
          <p:nvPr/>
        </p:nvCxnSpPr>
        <p:spPr>
          <a:xfrm rot="16200000" flipH="1">
            <a:off x="3192851" y="868750"/>
            <a:ext cx="769813" cy="280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7300" y="1282700"/>
            <a:ext cx="3009900" cy="685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470400" y="3213100"/>
            <a:ext cx="29591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305550" y="2317750"/>
            <a:ext cx="635000" cy="6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/>
      <p:bldP spid="7" grpId="0"/>
      <p:bldP spid="9" grpId="0"/>
      <p:bldP spid="12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6634</TotalTime>
  <Words>800</Words>
  <Application>Microsoft Macintosh PowerPoint</Application>
  <PresentationFormat>On-screen Show (4:3)</PresentationFormat>
  <Paragraphs>134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Calibri</vt:lpstr>
      <vt:lpstr>Franklin Gothic Demi</vt:lpstr>
      <vt:lpstr>Gabriola</vt:lpstr>
      <vt:lpstr>Gill Sans MT</vt:lpstr>
      <vt:lpstr>Tahoma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Diviziune relaţională</vt:lpstr>
      <vt:lpstr>Diviziune relaţională (cont.)</vt:lpstr>
      <vt:lpstr>Schematizarea diviziunii relaţionale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sunt clienţii pentru care există cel puţin câte o factură emisă în fiecare zi cu vânzări din perioada 10-30 septembrie 2013?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479</cp:revision>
  <dcterms:created xsi:type="dcterms:W3CDTF">2002-10-11T06:23:42Z</dcterms:created>
  <dcterms:modified xsi:type="dcterms:W3CDTF">2023-05-23T06:57:12Z</dcterms:modified>
</cp:coreProperties>
</file>