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60"/>
  </p:notesMasterIdLst>
  <p:sldIdLst>
    <p:sldId id="256" r:id="rId2"/>
    <p:sldId id="435" r:id="rId3"/>
    <p:sldId id="436" r:id="rId4"/>
    <p:sldId id="383" r:id="rId5"/>
    <p:sldId id="473" r:id="rId6"/>
    <p:sldId id="404" r:id="rId7"/>
    <p:sldId id="405" r:id="rId8"/>
    <p:sldId id="408" r:id="rId9"/>
    <p:sldId id="406" r:id="rId10"/>
    <p:sldId id="407" r:id="rId11"/>
    <p:sldId id="413" r:id="rId12"/>
    <p:sldId id="414" r:id="rId13"/>
    <p:sldId id="468" r:id="rId14"/>
    <p:sldId id="469" r:id="rId15"/>
    <p:sldId id="470" r:id="rId16"/>
    <p:sldId id="434" r:id="rId17"/>
    <p:sldId id="439" r:id="rId18"/>
    <p:sldId id="428" r:id="rId19"/>
    <p:sldId id="438" r:id="rId20"/>
    <p:sldId id="437" r:id="rId21"/>
    <p:sldId id="440" r:id="rId22"/>
    <p:sldId id="441" r:id="rId23"/>
    <p:sldId id="442" r:id="rId24"/>
    <p:sldId id="443" r:id="rId25"/>
    <p:sldId id="472" r:id="rId26"/>
    <p:sldId id="409" r:id="rId27"/>
    <p:sldId id="474" r:id="rId28"/>
    <p:sldId id="410" r:id="rId29"/>
    <p:sldId id="444" r:id="rId30"/>
    <p:sldId id="415" r:id="rId31"/>
    <p:sldId id="416" r:id="rId32"/>
    <p:sldId id="419" r:id="rId33"/>
    <p:sldId id="417" r:id="rId34"/>
    <p:sldId id="422" r:id="rId35"/>
    <p:sldId id="420" r:id="rId36"/>
    <p:sldId id="423" r:id="rId37"/>
    <p:sldId id="433" r:id="rId38"/>
    <p:sldId id="411" r:id="rId39"/>
    <p:sldId id="424" r:id="rId40"/>
    <p:sldId id="421" r:id="rId41"/>
    <p:sldId id="447" r:id="rId42"/>
    <p:sldId id="445" r:id="rId43"/>
    <p:sldId id="446" r:id="rId44"/>
    <p:sldId id="454" r:id="rId45"/>
    <p:sldId id="456" r:id="rId46"/>
    <p:sldId id="427" r:id="rId47"/>
    <p:sldId id="425" r:id="rId48"/>
    <p:sldId id="449" r:id="rId49"/>
    <p:sldId id="430" r:id="rId50"/>
    <p:sldId id="450" r:id="rId51"/>
    <p:sldId id="452" r:id="rId52"/>
    <p:sldId id="432" r:id="rId53"/>
    <p:sldId id="451" r:id="rId54"/>
    <p:sldId id="457" r:id="rId55"/>
    <p:sldId id="459" r:id="rId56"/>
    <p:sldId id="460" r:id="rId57"/>
    <p:sldId id="458" r:id="rId58"/>
    <p:sldId id="461" r:id="rId5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DB4"/>
    <a:srgbClr val="3A3C86"/>
    <a:srgbClr val="FF0066"/>
    <a:srgbClr val="FF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01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8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window-functi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recursive-view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6270" y="4450307"/>
            <a:ext cx="8077200" cy="2407693"/>
          </a:xfrm>
        </p:spPr>
        <p:txBody>
          <a:bodyPr rtlCol="0">
            <a:normAutofit fontScale="92500"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alte finețuri SQL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interogări ierarhice/recursive, funcții OLAP, </a:t>
            </a:r>
            <a:r>
              <a:rPr lang="ro-RO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subconsultări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 corelate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7693B0-C8F2-130D-A67B-DCB20E9102F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26891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FC27CB-3912-0A3A-7427-071F3973F806}"/>
              </a:ext>
            </a:extLst>
          </p:cNvPr>
          <p:cNvGrpSpPr/>
          <p:nvPr/>
        </p:nvGrpSpPr>
        <p:grpSpPr>
          <a:xfrm>
            <a:off x="1752600" y="239617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FBC2D0-B026-E967-296B-4FDE351AC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99E822-551F-DCDF-BE84-9BA9A35A6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0116D3-6D36-8AFE-501B-1289B816E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FE4E63-0ABD-8470-0288-18F1F3E065B1}"/>
              </a:ext>
            </a:extLst>
          </p:cNvPr>
          <p:cNvSpPr txBox="1"/>
          <p:nvPr/>
        </p:nvSpPr>
        <p:spPr>
          <a:xfrm>
            <a:off x="990600" y="1466020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8933688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Liniarizarea</a:t>
            </a:r>
            <a:r>
              <a:rPr lang="ro-RO" sz="3600" b="1" dirty="0"/>
              <a:t> înregistrărilor din facturi</a:t>
            </a:r>
            <a:r>
              <a:rPr lang="en-US" sz="3600" b="1" dirty="0"/>
              <a:t> </a:t>
            </a:r>
            <a:r>
              <a:rPr lang="ro-RO" sz="3600" b="1" dirty="0"/>
              <a:t>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423906"/>
            <a:ext cx="9044136" cy="181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Pentru fiecare factură din luna septembrie 2013, să se afişeze un şir de caractere care conţine informaţii despre toate produsele din factura respectivă, ca în figura de mai jos.</a:t>
            </a:r>
            <a:endParaRPr lang="it-IT" i="1" dirty="0">
              <a:latin typeface="Avenir Medium"/>
              <a:cs typeface="Avenir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8861A-74A1-824B-A76B-4D5A013A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3696681"/>
            <a:ext cx="9144000" cy="261774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944"/>
            <a:ext cx="8974632" cy="9689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/>
              <a:t>Liniarizarea</a:t>
            </a:r>
            <a:r>
              <a:rPr lang="ro-RO" sz="4000" b="1" dirty="0"/>
              <a:t> înregistrărilor din facturi</a:t>
            </a:r>
            <a:r>
              <a:rPr lang="en-US" sz="4000" b="1" dirty="0"/>
              <a:t> </a:t>
            </a:r>
            <a:r>
              <a:rPr lang="ro-RO" sz="4000" b="1" dirty="0"/>
              <a:t>(2)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782458"/>
            <a:ext cx="9253182" cy="6075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CAST ('-\\-' ||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|| ': ' || CAST(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 		|| '*' || CAST (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=1 AND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WHERE EXTRACT </a:t>
            </a:r>
            <a:endParaRPr lang="ro-RO" sz="1600" dirty="0">
              <a:solidFill>
                <a:srgbClr val="0070C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(YEAR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)=9)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Nivel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+ 1,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' -\\- ' ||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p.DenPr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|| ': ' ||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CAST(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lf.Cantitate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 ' || UM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|| '*' ||</a:t>
            </a:r>
            <a:endParaRPr lang="ro-RO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CAST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lf.PretUnit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|| '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RONi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' AS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(500))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lf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ierarhie.NrFact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lf.Linie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=ierarhie.Linie+1 INNER JOIN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p ON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p.CodPr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	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IN (SELECT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)=9)</a:t>
            </a:r>
            <a:r>
              <a:rPr lang="ro-RO" sz="16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NrLinii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Lista_Produse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</a:t>
            </a:r>
            <a:endParaRPr lang="en-US" sz="16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= (SELECT MAX(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Linie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600" dirty="0" err="1">
                <a:latin typeface="Franklin Gothic Demi" pitchFamily="34" charset="0"/>
                <a:cs typeface="Arial" pitchFamily="34" charset="0"/>
              </a:rPr>
              <a:t>i1.NrFact</a:t>
            </a:r>
            <a:r>
              <a:rPr lang="en-US" sz="16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6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5"/>
            <a:ext cx="9144000" cy="1404037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Generare de valori consecutive pe un interval (echivalen</a:t>
            </a:r>
            <a:r>
              <a:rPr lang="ro-RO" b="1" dirty="0">
                <a:latin typeface="Gill Sans MT"/>
              </a:rPr>
              <a:t>t GENERATE_SERIES)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7" y="1597925"/>
            <a:ext cx="7724633" cy="4800600"/>
          </a:xfrm>
        </p:spPr>
        <p:txBody>
          <a:bodyPr/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0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UNION ALL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SELECT Nr + 1 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				WHERE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 &lt;= 29 )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CAST (('2013-09-' || </a:t>
            </a:r>
            <a:r>
              <a:rPr lang="en-US" sz="2400" dirty="0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+ 1) AS DATE)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endParaRPr lang="en-US" sz="2400" dirty="0">
              <a:solidFill>
                <a:srgbClr val="00B050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1DF9-49E0-F446-B9CC-0A4D0E2B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7" y="1569492"/>
            <a:ext cx="1016000" cy="5130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38158"/>
            <a:ext cx="861978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41" y="1338615"/>
            <a:ext cx="9361652" cy="5519385"/>
          </a:xfrm>
        </p:spPr>
        <p:txBody>
          <a:bodyPr>
            <a:noAutofit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CREATE TABLE calendar AS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( Nr) AS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0 UNION ALL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SELECT Nr + 1 FROM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 WHERE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Nr+1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&lt;= 3655 )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Nr AS Data, CAST ( 'N' AS CHAR(1))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AS Weekend, CAST ('N' AS CHAR(1))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Sarbatoare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 CAST (NULL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VARCHAR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(30))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(SELECT MIN(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PrimaZi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pz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1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ALTER TABLE calendar ADD PRIMARY KEY (Data) ;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0"/>
            <a:ext cx="8688028" cy="14176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82890"/>
            <a:ext cx="9144000" cy="5575109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CREATE TABLE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ck_zi</a:t>
            </a:r>
            <a:r>
              <a:rPr lang="en-US" sz="19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BETWEEN 1 AND 31) 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Luna </a:t>
            </a:r>
            <a:r>
              <a:rPr lang="en-US" sz="1900" dirty="0" err="1">
                <a:latin typeface="Consolas"/>
                <a:cs typeface="Consolas"/>
              </a:rPr>
              <a:t>SMALLINT</a:t>
            </a:r>
            <a:r>
              <a:rPr lang="en-US" sz="1900" dirty="0">
                <a:latin typeface="Consolas"/>
                <a:cs typeface="Consolas"/>
              </a:rPr>
              <a:t> NOT NULL  CONSTRAINT </a:t>
            </a:r>
            <a:r>
              <a:rPr lang="en-US" sz="1900" dirty="0" err="1">
                <a:latin typeface="Consolas"/>
                <a:cs typeface="Consolas"/>
              </a:rPr>
              <a:t>ck_luna</a:t>
            </a:r>
            <a:r>
              <a:rPr lang="en-US" sz="19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	CHECK (Luna BETWEEN 1 AND  12) ,  </a:t>
            </a:r>
            <a:r>
              <a:rPr lang="en-US" sz="1900" dirty="0" err="1">
                <a:latin typeface="Consolas"/>
                <a:cs typeface="Consolas"/>
              </a:rPr>
              <a:t>Obs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VARCHAR</a:t>
            </a:r>
            <a:r>
              <a:rPr lang="en-US" sz="1900" dirty="0">
                <a:latin typeface="Consolas"/>
                <a:cs typeface="Consolas"/>
              </a:rPr>
              <a:t>(30),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CONSTRAINT </a:t>
            </a:r>
            <a:r>
              <a:rPr lang="en-US" sz="1900" dirty="0" err="1">
                <a:latin typeface="Consolas"/>
                <a:cs typeface="Consolas"/>
              </a:rPr>
              <a:t>pk_sarbatori_fixe</a:t>
            </a:r>
            <a:r>
              <a:rPr lang="en-US" sz="1900" dirty="0">
                <a:latin typeface="Consolas"/>
                <a:cs typeface="Consolas"/>
              </a:rPr>
              <a:t> PRIMARY KEY (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, Luna)     ) ;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'Prima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(2, 1,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'A </a:t>
            </a:r>
            <a:r>
              <a:rPr lang="en-US" sz="1900" dirty="0" err="1">
                <a:latin typeface="Consolas"/>
                <a:cs typeface="Consolas"/>
              </a:rPr>
              <a:t>doua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zi</a:t>
            </a:r>
            <a:r>
              <a:rPr lang="en-US" sz="1900" dirty="0">
                <a:latin typeface="Consolas"/>
                <a:cs typeface="Consolas"/>
              </a:rPr>
              <a:t> de </a:t>
            </a:r>
            <a:r>
              <a:rPr lang="en-US" sz="1900" dirty="0" err="1">
                <a:latin typeface="Consolas"/>
                <a:cs typeface="Consolas"/>
              </a:rPr>
              <a:t>Anul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Nou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(24, 1, 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Unirii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5,  '1 Mai')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(1, 12,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	'</a:t>
            </a:r>
            <a:r>
              <a:rPr lang="en-US" sz="1900" dirty="0" err="1">
                <a:latin typeface="Consolas"/>
                <a:cs typeface="Consolas"/>
              </a:rPr>
              <a:t>Ziua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err="1">
                <a:latin typeface="Consolas"/>
                <a:cs typeface="Consolas"/>
              </a:rPr>
              <a:t>Nationala</a:t>
            </a:r>
            <a:r>
              <a:rPr lang="en-US" sz="1900" dirty="0">
                <a:latin typeface="Consolas"/>
                <a:cs typeface="Consolas"/>
              </a:rPr>
              <a:t> a </a:t>
            </a:r>
            <a:r>
              <a:rPr lang="en-US" sz="1900" dirty="0" err="1">
                <a:latin typeface="Consolas"/>
                <a:cs typeface="Consolas"/>
              </a:rPr>
              <a:t>Romaniei</a:t>
            </a:r>
            <a:r>
              <a:rPr lang="en-US" sz="1900" dirty="0">
                <a:latin typeface="Consolas"/>
                <a:cs typeface="Consolas"/>
              </a:rPr>
              <a:t>') ;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900" dirty="0">
                <a:latin typeface="Consolas"/>
                <a:cs typeface="Consolas"/>
              </a:rPr>
              <a:t>INSERT INTO </a:t>
            </a:r>
            <a:r>
              <a:rPr lang="en-US" sz="1900" dirty="0" err="1">
                <a:latin typeface="Consolas"/>
                <a:cs typeface="Consolas"/>
              </a:rPr>
              <a:t>sarbatori_fixe</a:t>
            </a:r>
            <a:r>
              <a:rPr lang="en-US" sz="1900" dirty="0">
                <a:latin typeface="Consolas"/>
                <a:cs typeface="Consolas"/>
              </a:rPr>
              <a:t> VALUES (25, 12, ‘</a:t>
            </a:r>
            <a:r>
              <a:rPr lang="en-US" sz="1900" dirty="0" err="1">
                <a:latin typeface="Consolas"/>
                <a:cs typeface="Consolas"/>
              </a:rPr>
              <a:t>Craciunul</a:t>
            </a:r>
            <a:r>
              <a:rPr lang="en-US" sz="1900" dirty="0">
                <a:latin typeface="Consolas"/>
                <a:cs typeface="Consolas"/>
              </a:rPr>
              <a:t>') ;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274638"/>
            <a:ext cx="8415073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Calendar </a:t>
            </a:r>
            <a:r>
              <a:rPr lang="en-US" sz="3600" b="1" dirty="0" err="1"/>
              <a:t>pe</a:t>
            </a:r>
            <a:r>
              <a:rPr lang="en-US" sz="3600" b="1" dirty="0"/>
              <a:t> 10 </a:t>
            </a:r>
            <a:r>
              <a:rPr lang="en-US" sz="3600" b="1" dirty="0" err="1"/>
              <a:t>ani</a:t>
            </a:r>
            <a:r>
              <a:rPr lang="en-US" sz="3600" b="1" dirty="0"/>
              <a:t> (de la prima </a:t>
            </a:r>
            <a:r>
              <a:rPr lang="en-US" sz="3600" b="1" dirty="0" err="1"/>
              <a:t>zi</a:t>
            </a:r>
            <a:r>
              <a:rPr lang="en-US" sz="3600" b="1" dirty="0"/>
              <a:t> de </a:t>
            </a:r>
            <a:r>
              <a:rPr lang="en-US" sz="3600" b="1" dirty="0" err="1"/>
              <a:t>facturare</a:t>
            </a:r>
            <a:r>
              <a:rPr lang="en-US" sz="3600" b="1" dirty="0"/>
              <a:t>)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977" y="1447800"/>
            <a:ext cx="8089023" cy="48006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UPDATE calendar SET weekend = 'D'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EXTRACT (DOW FROM Data) IN (6,0) ;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9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calendar.*</a:t>
            </a:r>
            <a:r>
              <a:rPr lang="en-US" sz="2400" dirty="0">
                <a:latin typeface="Consolas"/>
                <a:cs typeface="Consolas"/>
              </a:rPr>
              <a:t>, EXTRACT (DOW FROM Data), </a:t>
            </a:r>
            <a:r>
              <a:rPr lang="en-US" sz="2400" dirty="0" err="1">
                <a:latin typeface="Consolas"/>
                <a:cs typeface="Consolas"/>
              </a:rPr>
              <a:t>TO_CHAR</a:t>
            </a:r>
            <a:r>
              <a:rPr lang="en-US" sz="2400" dirty="0">
                <a:latin typeface="Consolas"/>
                <a:cs typeface="Consolas"/>
              </a:rPr>
              <a:t>(data, 'day')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calendar ORDER BY 1	 	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707" y="4082955"/>
            <a:ext cx="8159087" cy="2553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194596"/>
            <a:ext cx="8619789" cy="1331402"/>
          </a:xfrm>
        </p:spPr>
        <p:txBody>
          <a:bodyPr>
            <a:noAutofit/>
          </a:bodyPr>
          <a:lstStyle/>
          <a:p>
            <a:pPr algn="ctr"/>
            <a:r>
              <a:rPr lang="ro-RO" b="1" dirty="0">
                <a:cs typeface="Arial Unicode MS"/>
              </a:rPr>
              <a:t>O altă soluţie pentru problema</a:t>
            </a:r>
            <a:r>
              <a:rPr lang="en-US" b="1" dirty="0">
                <a:cs typeface="Arial Unicode MS"/>
              </a:rPr>
              <a:t>:</a:t>
            </a:r>
            <a:r>
              <a:rPr lang="ro-RO" b="1" dirty="0">
                <a:cs typeface="Arial Unicode MS"/>
              </a:rPr>
              <a:t> </a:t>
            </a:r>
            <a:r>
              <a:rPr lang="ro-RO" sz="3200" b="1" i="1" dirty="0"/>
              <a:t>Care sunt numerele de facturi nefolosite ?</a:t>
            </a:r>
            <a:br>
              <a:rPr lang="ro-RO" sz="3200" b="1" i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5" y="1420504"/>
            <a:ext cx="8142118" cy="5410200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AS (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SELECT MIN(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) AS Nr 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UNION ALL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SELECT Nr + 1 FROM serie WHERE Nr &lt;=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		(SELECT MAX(NrFact) FROM facturi)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	)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CASE WHEN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IS NULL THEN </a:t>
            </a: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'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nefolosit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!' ELSE NULL END AS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Situatie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4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serie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LEFT OUTER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8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Nr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3" y="220047"/>
            <a:ext cx="780092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Subconsult</a:t>
            </a:r>
            <a:r>
              <a:rPr lang="ro-RO" b="1" dirty="0"/>
              <a:t>ări corelate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461447"/>
            <a:ext cx="8543499" cy="5212308"/>
          </a:xfrm>
        </p:spPr>
        <p:txBody>
          <a:bodyPr>
            <a:normAutofit/>
          </a:bodyPr>
          <a:lstStyle/>
          <a:p>
            <a:r>
              <a:rPr lang="ro-RO" dirty="0"/>
              <a:t>Până acum, în clauzele SELECT,  WHERE...  ale unei interogări apăreau numai atribute din tabela sau tabelele enumerate în clauza FROM</a:t>
            </a:r>
          </a:p>
          <a:p>
            <a:r>
              <a:rPr lang="ro-RO" dirty="0"/>
              <a:t>În subconsultările corelate pot apărea atribute din tabelele clauzei FROM ale interogării principale sau ale unei subconsultări </a:t>
            </a:r>
            <a:r>
              <a:rPr lang="en-US" dirty="0"/>
              <a:t>“</a:t>
            </a:r>
            <a:r>
              <a:rPr lang="en-US" dirty="0" err="1"/>
              <a:t>superioar</a:t>
            </a:r>
            <a:r>
              <a:rPr lang="ro-RO" dirty="0"/>
              <a:t>ă</a:t>
            </a:r>
            <a:r>
              <a:rPr lang="en-US" dirty="0"/>
              <a:t>”</a:t>
            </a:r>
            <a:r>
              <a:rPr lang="ro-RO" dirty="0"/>
              <a:t> </a:t>
            </a:r>
          </a:p>
          <a:p>
            <a:r>
              <a:rPr lang="ro-RO" dirty="0"/>
              <a:t>Logica subconsultărilor corelate nu este una ansamblistă, ci la nivel linie !!! (vezi cap. 10 din cartea</a:t>
            </a:r>
            <a:r>
              <a:rPr lang="ro-RO" i="1" dirty="0"/>
              <a:t> SQL. Dialecte DB2, Oracle, PostgreSQL şi SQL Server</a:t>
            </a:r>
            <a:r>
              <a:rPr lang="ro-RO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70" y="83566"/>
            <a:ext cx="856519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SELECT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337482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sunt localităţile în care se află sediul fiecărui client 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Loc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 	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	 	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 Loc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545" y="3916908"/>
            <a:ext cx="2897434" cy="2613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(2)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87588"/>
            <a:ext cx="914400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valoarea vânzărilor din fiecare produs pentru luna septembrie 2013 ?</a:t>
            </a:r>
            <a:endParaRPr lang="en-US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COALESCE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(SELECT SUM(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1+p1.ProcTVA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	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DATE '2013-09-01'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DATE'2013-09-30' AND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p1.CodPr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	       ), 0) AS Vinzari_Sept2013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400" dirty="0">
                <a:solidFill>
                  <a:srgbClr val="C0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3A3C86"/>
                </a:solidFill>
                <a:latin typeface="Franklin Gothic Demi" pitchFamily="34" charset="0"/>
                <a:cs typeface="Arial" pitchFamily="34" charset="0"/>
              </a:rPr>
              <a:t>p1</a:t>
            </a:r>
            <a:endParaRPr lang="en-US" sz="2400" dirty="0">
              <a:solidFill>
                <a:srgbClr val="3A3C86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01CEE-D0C8-F343-ACFD-67B70275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98" y="4288221"/>
            <a:ext cx="4036302" cy="256977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46004"/>
            <a:ext cx="831953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Secvenţe de valori (1)</a:t>
            </a:r>
            <a:endParaRPr lang="en-US" sz="360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869753"/>
            <a:ext cx="9253182" cy="52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Care sunt numerele de facturi nefolosite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(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SELECT *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              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(0, 9, 1) AS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Cifra</a:t>
            </a:r>
            <a:r>
              <a:rPr lang="en-US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400" dirty="0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Nr_nefolosit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(SELECT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1000 +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100 +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* 10 +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c1.Cifra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Franklin Gothic Demi" pitchFamily="34" charset="0"/>
                <a:cs typeface="Arial" pitchFamily="34" charset="0"/>
              </a:rPr>
              <a:t>c1000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c100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  <a:cs typeface="Arial" pitchFamily="34" charset="0"/>
              </a:rPr>
              <a:t>c10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CROSS JOIN </a:t>
            </a:r>
            <a:r>
              <a:rPr lang="en-US" sz="2400" dirty="0" err="1">
                <a:solidFill>
                  <a:srgbClr val="7030A0"/>
                </a:solidFill>
                <a:latin typeface="Franklin Gothic Demi" pitchFamily="34" charset="0"/>
                <a:cs typeface="Arial" pitchFamily="34" charset="0"/>
              </a:rPr>
              <a:t>cifre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Franklin Gothic Demi" pitchFamily="34" charset="0"/>
                <a:cs typeface="Arial" pitchFamily="34" charset="0"/>
              </a:rPr>
              <a:t>c1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              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numere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BETWEEN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MIN(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         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AND    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(SELECT MAX(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i="1" dirty="0">
                <a:solidFill>
                  <a:srgbClr val="002060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Numar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NOT IN (SELECT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0" y="-66562"/>
            <a:ext cx="775998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Corelare în clauza SELECT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73457"/>
            <a:ext cx="8898340" cy="598454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o-RO" sz="5300" i="1" dirty="0"/>
              <a:t>Să se afişeze, pe o coloană separată, numărul curent al fiecărei facturi emise în luna septembrie 2013 (vezi figura)</a:t>
            </a:r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>
              <a:buNone/>
            </a:pPr>
            <a:endParaRPr lang="ro-RO" sz="28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3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endParaRPr lang="ro-RO" sz="4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(SELECT COUNT(*)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 EXTRACT (MONTH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 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AND</a:t>
            </a:r>
            <a:r>
              <a:rPr lang="ro-RO" sz="4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&lt;=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      )   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NrCrt_Sept07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f1.*</a:t>
            </a:r>
            <a:endParaRPr lang="en-US" sz="4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4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 f1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8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48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4800" dirty="0">
                <a:latin typeface="Franklin Gothic Demi" pitchFamily="34" charset="0"/>
                <a:cs typeface="Arial" pitchFamily="34" charset="0"/>
              </a:rPr>
              <a:t>)=9</a:t>
            </a:r>
            <a:endParaRPr lang="ro-RO" sz="4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5F923-BE66-AE44-9BEE-1D887896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5" y="1469963"/>
            <a:ext cx="6492984" cy="24762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122828"/>
            <a:ext cx="798394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Corelare în clauza WHERE (1)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037230" y="1473960"/>
            <a:ext cx="8106770" cy="497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None/>
              <a:defRPr/>
            </a:pPr>
            <a:r>
              <a:rPr lang="ro-RO" sz="3200" i="1" dirty="0">
                <a:latin typeface="Avenir Medium"/>
                <a:cs typeface="Avenir Medium"/>
              </a:rPr>
              <a:t>Ce facturi au fost emise în aceeaşi zi cu factura 1120 ?</a:t>
            </a:r>
            <a:endParaRPr lang="en-US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4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EXISTS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(SELECT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f2.NrFact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=1120 AND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	 </a:t>
            </a:r>
            <a:r>
              <a:rPr lang="en-US" sz="24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f1.DataFact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f2.DataFact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1678"/>
            <a:ext cx="792375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1106606"/>
            <a:ext cx="832513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400" i="1" dirty="0"/>
              <a:t>Care sunt clienţii cărora li s-au întocmit numai două facturi?</a:t>
            </a:r>
            <a:endParaRPr lang="en-US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2 = (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COUNT(*) 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             			  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    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WHER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E f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acturi.CodCl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			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clienti.CodCl</a:t>
            </a:r>
            <a:endParaRPr lang="ro-RO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			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6" y="2486204"/>
            <a:ext cx="4642338" cy="4249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313" y="4094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668" y="1110768"/>
            <a:ext cx="9031332" cy="574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  Care sunt cele mai mari cinci preţuri unitare la care </a:t>
            </a:r>
          </a:p>
          <a:p>
            <a:pPr>
              <a:buNone/>
            </a:pPr>
            <a:r>
              <a:rPr lang="ro-RO" sz="2800" i="1" dirty="0"/>
              <a:t>s-au efectuat vânzări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</a:t>
            </a:r>
            <a:r>
              <a:rPr lang="ro-RO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5 &gt;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COUNT(DISTINCT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lf2.PretUnit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lf1.PretUnit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6643" y="1799968"/>
            <a:ext cx="3227357" cy="326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Corelare în clauza WHERE (4)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307" y="1106606"/>
            <a:ext cx="8884693" cy="57513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Înaintea căror facturi sunt intervale de numere nefolosite ?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</a:t>
            </a:r>
            <a:endParaRPr lang="en-US" sz="2800" dirty="0">
              <a:solidFill>
                <a:srgbClr val="FF0000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&gt; (SELECT MIN(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AND NOT EXISTS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(SELECT 1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f2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   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f1.NrFact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-1 )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214B-3D0A-5B4A-90F4-AD96DF8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60" y="4165818"/>
            <a:ext cx="6094082" cy="260284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991" y="0"/>
            <a:ext cx="796469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UPDATE &amp; </a:t>
            </a:r>
            <a:r>
              <a:rPr lang="en-US" dirty="0" err="1"/>
              <a:t>corelare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3633" y="968991"/>
            <a:ext cx="9157633" cy="58617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000" i="1" dirty="0"/>
              <a:t>S</a:t>
            </a:r>
            <a:r>
              <a:rPr lang="ro-RO" sz="3000" i="1" dirty="0"/>
              <a:t>ă se actualizeze zilele de sărbători legale fixe în tabela CALENDAR pe baza înregistrărilor din tabela SARBATORI</a:t>
            </a:r>
            <a:r>
              <a:rPr lang="en-US" sz="3000" i="1" dirty="0"/>
              <a:t>_FIXE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UPDATE calendar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SET </a:t>
            </a:r>
            <a:r>
              <a:rPr lang="en-US" sz="3000" dirty="0" err="1">
                <a:latin typeface="Consolas"/>
                <a:cs typeface="Consolas"/>
              </a:rPr>
              <a:t>sarbatoare</a:t>
            </a:r>
            <a:r>
              <a:rPr lang="en-US" sz="3000" dirty="0">
                <a:latin typeface="Consolas"/>
                <a:cs typeface="Consolas"/>
              </a:rPr>
              <a:t> =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(SELECT 'D'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AND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= (SELECT </a:t>
            </a:r>
            <a:r>
              <a:rPr lang="en-US" sz="3000" dirty="0" err="1">
                <a:latin typeface="Consolas"/>
                <a:cs typeface="Consolas"/>
              </a:rPr>
              <a:t>obs</a:t>
            </a:r>
            <a:r>
              <a:rPr lang="en-US" sz="3000" dirty="0">
                <a:latin typeface="Consolas"/>
                <a:cs typeface="Consolas"/>
              </a:rPr>
              <a:t> 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 WHERE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      = EXTRACT (MONTH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AND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=  EXTRACT (DAY FROM </a:t>
            </a:r>
            <a:r>
              <a:rPr lang="en-US" sz="3000" dirty="0" err="1">
                <a:latin typeface="Consolas"/>
                <a:cs typeface="Consolas"/>
              </a:rPr>
              <a:t>calendar.Data</a:t>
            </a:r>
            <a:r>
              <a:rPr lang="en-US" sz="3000" dirty="0">
                <a:latin typeface="Consolas"/>
                <a:cs typeface="Consolas"/>
              </a:rPr>
              <a:t>) 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(data, 'MM-DD') IN (SELECT </a:t>
            </a:r>
            <a:r>
              <a:rPr lang="en-US" sz="3000" dirty="0" err="1">
                <a:latin typeface="Consolas"/>
                <a:cs typeface="Consolas"/>
              </a:rPr>
              <a:t>TO_CHAR</a:t>
            </a:r>
            <a:r>
              <a:rPr lang="en-US" sz="3000" dirty="0">
                <a:latin typeface="Consolas"/>
                <a:cs typeface="Consolas"/>
              </a:rPr>
              <a:t>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CAST ('2013' || '-' || </a:t>
            </a:r>
            <a:r>
              <a:rPr lang="en-US" sz="3000" dirty="0" err="1">
                <a:latin typeface="Consolas"/>
                <a:cs typeface="Consolas"/>
              </a:rPr>
              <a:t>luna</a:t>
            </a:r>
            <a:r>
              <a:rPr lang="en-US" sz="3000" dirty="0">
                <a:latin typeface="Consolas"/>
                <a:cs typeface="Consolas"/>
              </a:rPr>
              <a:t> || '-' || </a:t>
            </a:r>
            <a:r>
              <a:rPr lang="en-US" sz="3000" dirty="0" err="1">
                <a:latin typeface="Consolas"/>
                <a:cs typeface="Consolas"/>
              </a:rPr>
              <a:t>zi</a:t>
            </a:r>
            <a:r>
              <a:rPr lang="en-US" sz="3000" dirty="0">
                <a:latin typeface="Consolas"/>
                <a:cs typeface="Consolas"/>
              </a:rPr>
              <a:t> AS DATE), 'MM-DD') FROM </a:t>
            </a:r>
            <a:r>
              <a:rPr lang="en-US" sz="3000" dirty="0" err="1">
                <a:latin typeface="Consolas"/>
                <a:cs typeface="Consolas"/>
              </a:rPr>
              <a:t>sarbatori_fixe</a:t>
            </a:r>
            <a:r>
              <a:rPr lang="en-US" sz="3000" dirty="0"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B35E-DDF6-FB4B-A7EE-61EBDDE00E85}"/>
              </a:ext>
            </a:extLst>
          </p:cNvPr>
          <p:cNvSpPr/>
          <p:nvPr/>
        </p:nvSpPr>
        <p:spPr>
          <a:xfrm>
            <a:off x="1360842" y="2526065"/>
            <a:ext cx="662598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http://www.postgresqltutorial.com/postgresql-window-function/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32" y="0"/>
            <a:ext cx="792675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ro-RO" dirty="0"/>
              <a:t>OLAP în </a:t>
            </a:r>
            <a:r>
              <a:rPr lang="ro-RO" dirty="0" err="1"/>
              <a:t>PostgreSQL</a:t>
            </a:r>
            <a:r>
              <a:rPr lang="ro-RO" dirty="0"/>
              <a:t> - 1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" y="1335508"/>
          <a:ext cx="8693626" cy="503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</a:t>
                      </a:r>
                      <a:r>
                        <a:rPr lang="ro-RO" dirty="0"/>
                        <a:t>ție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</a:t>
                      </a:r>
                      <a:r>
                        <a:rPr lang="ro-RO" dirty="0"/>
                        <a:t>ere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 dirty="0" err="1"/>
                        <a:t>row_number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the current row within its partition, counting from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 dirty="0"/>
                        <a:t>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 gaps; same as row_number of its first peer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dense_rank()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rank of the current row without gaps; this function counts peer groups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87">
                <a:tc>
                  <a:txBody>
                    <a:bodyPr/>
                    <a:lstStyle/>
                    <a:p>
                      <a:r>
                        <a:rPr lang="en-US"/>
                        <a:t>percent_rank()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(rank - 1) / (total rows - 1)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651">
                <a:tc>
                  <a:txBody>
                    <a:bodyPr/>
                    <a:lstStyle/>
                    <a:p>
                      <a:r>
                        <a:rPr lang="en-US"/>
                        <a:t>cume_dist()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relative rank of the current row: (number of rows preceding or peer with current row) / (total rows)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781">
                <a:tc>
                  <a:txBody>
                    <a:bodyPr/>
                    <a:lstStyle/>
                    <a:p>
                      <a:r>
                        <a:rPr lang="en-US" dirty="0"/>
                        <a:t>lag(value any 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before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40055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72" y="0"/>
            <a:ext cx="7869163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Funcţii</a:t>
            </a:r>
            <a:r>
              <a:rPr lang="en-US" sz="3600" b="1" dirty="0"/>
              <a:t> </a:t>
            </a:r>
            <a:r>
              <a:rPr lang="ro-RO" sz="3600" b="1" dirty="0"/>
              <a:t>OLAP </a:t>
            </a:r>
            <a:r>
              <a:rPr lang="ro-RO" dirty="0"/>
              <a:t>în </a:t>
            </a:r>
            <a:r>
              <a:rPr lang="ro-RO" dirty="0" err="1"/>
              <a:t>PostgreSQL</a:t>
            </a:r>
            <a:r>
              <a:rPr lang="ro-RO" sz="3600" b="1" dirty="0"/>
              <a:t> - 2</a:t>
            </a:r>
            <a:endParaRPr lang="en-US" sz="3600" b="1" dirty="0" err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35509"/>
          <a:ext cx="8939284" cy="535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37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074">
                <a:tc>
                  <a:txBody>
                    <a:bodyPr/>
                    <a:lstStyle/>
                    <a:p>
                      <a:r>
                        <a:rPr lang="en-US" dirty="0"/>
                        <a:t>lead(value any </a:t>
                      </a:r>
                      <a:endParaRPr lang="ro-RO" dirty="0"/>
                    </a:p>
                    <a:p>
                      <a:r>
                        <a:rPr lang="en-US" dirty="0"/>
                        <a:t>[, </a:t>
                      </a:r>
                      <a:r>
                        <a:rPr lang="en-US" dirty="0" err="1"/>
                        <a:t>offsetinteger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[, default any 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 offset rows after the current row within the partition; if there is no such row, instead </a:t>
                      </a:r>
                      <a:r>
                        <a:rPr lang="en-US" dirty="0" err="1"/>
                        <a:t>returndefault</a:t>
                      </a:r>
                      <a:r>
                        <a:rPr lang="en-US" dirty="0"/>
                        <a:t>. Both offset and default are evaluated with respect to the current row. If omitted, offset defaults to 1 and default to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first_value</a:t>
                      </a:r>
                      <a:r>
                        <a:rPr lang="en-US" dirty="0"/>
                        <a:t>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first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/>
                        <a:t>last_value(value 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 value evaluated at the row that is the last row of the window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091">
                <a:tc>
                  <a:txBody>
                    <a:bodyPr/>
                    <a:lstStyle/>
                    <a:p>
                      <a:r>
                        <a:rPr lang="en-US" dirty="0" err="1"/>
                        <a:t>nth_value</a:t>
                      </a:r>
                      <a:r>
                        <a:rPr lang="en-US" dirty="0"/>
                        <a:t>(value </a:t>
                      </a:r>
                      <a:endParaRPr lang="ro-RO" dirty="0"/>
                    </a:p>
                    <a:p>
                      <a:r>
                        <a:rPr lang="en-US" dirty="0"/>
                        <a:t>any, </a:t>
                      </a:r>
                      <a:r>
                        <a:rPr lang="en-US" dirty="0" err="1"/>
                        <a:t>nthinteger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 value evaluated at the row that is the nth row of the window frame (counting from 1); null if no such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764">
                <a:tc>
                  <a:txBody>
                    <a:bodyPr/>
                    <a:lstStyle/>
                    <a:p>
                      <a:r>
                        <a:rPr lang="en-US" dirty="0" err="1"/>
                        <a:t>ntile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num_buckets</a:t>
                      </a:r>
                      <a:r>
                        <a:rPr lang="en-US" dirty="0"/>
                        <a:t> </a:t>
                      </a:r>
                      <a:endParaRPr lang="ro-RO" dirty="0"/>
                    </a:p>
                    <a:p>
                      <a:r>
                        <a:rPr lang="en-US" dirty="0"/>
                        <a:t>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ranging from 1 to the argument value, dividing the partition as equally as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9" y="0"/>
            <a:ext cx="8565198" cy="1143000"/>
          </a:xfrm>
        </p:spPr>
        <p:txBody>
          <a:bodyPr>
            <a:noAutofit/>
          </a:bodyPr>
          <a:lstStyle/>
          <a:p>
            <a:pPr algn="ctr"/>
            <a:r>
              <a:rPr lang="ro-RO" sz="3600" b="1" dirty="0">
                <a:cs typeface="Arial Unicode MS"/>
              </a:rPr>
              <a:t>Etape în execuţia funcţiilor OLAP</a:t>
            </a:r>
            <a:endParaRPr lang="en-US" sz="3600" b="1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8" y="1214656"/>
            <a:ext cx="8360482" cy="5663820"/>
          </a:xfrm>
        </p:spPr>
        <p:txBody>
          <a:bodyPr>
            <a:normAutofit lnSpcReduction="100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ro-RO" dirty="0"/>
              <a:t>Se execută clauzele JOIN (FROM/WHERE), WHERE, GROUP BY şi HAVING ale interogării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Se crează </a:t>
            </a:r>
            <a:r>
              <a:rPr lang="ro-RO" b="1" dirty="0"/>
              <a:t>partiţiile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ro-RO" dirty="0"/>
              <a:t>Funcţiile analitice sunt aplicate </a:t>
            </a:r>
            <a:r>
              <a:rPr lang="ro-RO" i="1" dirty="0"/>
              <a:t>linie cu linie </a:t>
            </a:r>
            <a:r>
              <a:rPr lang="ro-RO" dirty="0"/>
              <a:t>în </a:t>
            </a:r>
            <a:r>
              <a:rPr lang="ro-RO" b="1" dirty="0"/>
              <a:t>cadrul fiecărei partiţii</a:t>
            </a:r>
            <a:r>
              <a:rPr lang="ro-RO" dirty="0"/>
              <a:t>. </a:t>
            </a:r>
            <a:endParaRPr lang="en-US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Pasul 3 este operaţional numai dacă interogarea prezintă clauza ORDER BY,</a:t>
            </a:r>
          </a:p>
          <a:p>
            <a:pPr>
              <a:buNone/>
            </a:pPr>
            <a:r>
              <a:rPr lang="ro-RO" dirty="0"/>
              <a:t>Partiţiile sunt seturi de linii create după delimitarea grupurilor prin GROUP BY, astfel încât pot constitui subiectul (sau obiectul) oricărei funcţii de agregare (SUM, AVG….) sau func</a:t>
            </a:r>
            <a:r>
              <a:rPr lang="ro-RO" dirty="0">
                <a:latin typeface="Gill Sans MT"/>
              </a:rPr>
              <a:t>ţie OLAP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18588"/>
            <a:ext cx="805217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Secvenţe de valori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73" y="2647666"/>
            <a:ext cx="819024" cy="3291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0128" y="2224585"/>
            <a:ext cx="835485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cifre</a:t>
            </a:r>
            <a:endParaRPr lang="en-US" sz="2400" b="1" dirty="0">
              <a:ln>
                <a:solidFill>
                  <a:schemeClr val="bg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960" y="1514903"/>
            <a:ext cx="2431619" cy="451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044" y="2178392"/>
            <a:ext cx="3314485" cy="435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436481" y="1271517"/>
            <a:ext cx="170751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Rezultat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(fragment)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2471" y="2049439"/>
            <a:ext cx="1209391" cy="448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" y="1205549"/>
            <a:ext cx="8966578" cy="548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400" i="1" dirty="0">
                <a:latin typeface="Avenir Medium"/>
                <a:cs typeface="Avenir Medium"/>
              </a:rPr>
              <a:t>S</a:t>
            </a:r>
            <a:r>
              <a:rPr lang="ro-RO" sz="2400" i="1" dirty="0">
                <a:latin typeface="Avenir Medium"/>
                <a:cs typeface="Avenir Medium"/>
              </a:rPr>
              <a:t>ă se afişeze clasamentul  general  al </a:t>
            </a:r>
            <a:r>
              <a:rPr lang="en-US" sz="2400" i="1" dirty="0">
                <a:latin typeface="Avenir Medium"/>
                <a:cs typeface="Avenir Medium"/>
              </a:rPr>
              <a:t>“</a:t>
            </a:r>
            <a:r>
              <a:rPr lang="en-US" sz="2400" i="1" dirty="0" err="1">
                <a:latin typeface="Avenir Medium"/>
                <a:cs typeface="Avenir Medium"/>
              </a:rPr>
              <a:t>productivit</a:t>
            </a:r>
            <a:r>
              <a:rPr lang="ro-RO" sz="2400" i="1" dirty="0">
                <a:latin typeface="Avenir Medium"/>
                <a:cs typeface="Avenir Medium"/>
              </a:rPr>
              <a:t>ă</a:t>
            </a:r>
            <a:r>
              <a:rPr lang="en-US" sz="2400" i="1" dirty="0" err="1">
                <a:latin typeface="Avenir Medium"/>
                <a:cs typeface="Avenir Medium"/>
              </a:rPr>
              <a:t>ţii</a:t>
            </a:r>
            <a:r>
              <a:rPr lang="en-US" sz="2400" i="1" dirty="0">
                <a:latin typeface="Avenir Medium"/>
                <a:cs typeface="Avenir Medium"/>
              </a:rPr>
              <a:t>” </a:t>
            </a:r>
            <a:r>
              <a:rPr lang="ro-RO" sz="2400" i="1" dirty="0">
                <a:latin typeface="Avenir Medium"/>
                <a:cs typeface="Avenir Medium"/>
              </a:rPr>
              <a:t>zilelor de facturare</a:t>
            </a:r>
            <a:r>
              <a:rPr lang="en-US" sz="2400" i="1" dirty="0">
                <a:latin typeface="Avenir Medium"/>
                <a:cs typeface="Avenir Medium"/>
              </a:rPr>
              <a:t>, </a:t>
            </a:r>
            <a:r>
              <a:rPr lang="ro-RO" sz="2400" i="1" dirty="0">
                <a:latin typeface="Avenir Medium"/>
                <a:cs typeface="Avenir Medium"/>
              </a:rPr>
              <a:t> în funcţie de numărul de facturi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(ORDER BY COUNT(*)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endParaRPr lang="ro-RO" sz="3200" dirty="0">
              <a:solidFill>
                <a:schemeClr val="accent1">
                  <a:lumMod val="75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123965" y="3144157"/>
            <a:ext cx="786853" cy="2454786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- 1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2702" y="5736852"/>
            <a:ext cx="718859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</a:rPr>
              <a:t>Lipsește clauza PARTITION, deci partiția este întreg setul de înregistări din rezultat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0"/>
            <a:ext cx="853790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Partiţie la nivelul întregului set de înregistrări din rezultat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333C-3C70-3B4E-ABED-347ACB8F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5" y="1162768"/>
            <a:ext cx="4173313" cy="569523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 flipV="1">
            <a:off x="4135902" y="3460653"/>
            <a:ext cx="1046808" cy="23053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1701" y="974724"/>
            <a:ext cx="9103056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S</a:t>
            </a:r>
            <a:r>
              <a:rPr lang="ro-RO" sz="3200" i="1" dirty="0">
                <a:latin typeface="Avenir Medium"/>
                <a:cs typeface="Avenir Medium"/>
              </a:rPr>
              <a:t>ă se afişeze clasamentul  lunar pentru anul 2013 al </a:t>
            </a:r>
            <a:r>
              <a:rPr lang="en-US" sz="3200" i="1" dirty="0">
                <a:latin typeface="Avenir Medium"/>
                <a:cs typeface="Avenir Medium"/>
              </a:rPr>
              <a:t>“</a:t>
            </a:r>
            <a:r>
              <a:rPr lang="en-US" sz="3200" i="1" dirty="0" err="1">
                <a:latin typeface="Avenir Medium"/>
                <a:cs typeface="Avenir Medium"/>
              </a:rPr>
              <a:t>productivit</a:t>
            </a:r>
            <a:r>
              <a:rPr lang="ro-RO" sz="3200" i="1" dirty="0">
                <a:latin typeface="Avenir Medium"/>
                <a:cs typeface="Avenir Medium"/>
              </a:rPr>
              <a:t>ă</a:t>
            </a:r>
            <a:r>
              <a:rPr lang="en-US" sz="3200" i="1" dirty="0" err="1">
                <a:latin typeface="Avenir Medium"/>
                <a:cs typeface="Avenir Medium"/>
              </a:rPr>
              <a:t>ţii</a:t>
            </a:r>
            <a:r>
              <a:rPr lang="en-US" sz="3200" i="1" dirty="0">
                <a:latin typeface="Avenir Medium"/>
                <a:cs typeface="Avenir Medium"/>
              </a:rPr>
              <a:t>” </a:t>
            </a:r>
            <a:r>
              <a:rPr lang="ro-RO" sz="3200" i="1" dirty="0">
                <a:latin typeface="Avenir Medium"/>
                <a:cs typeface="Avenir Medium"/>
              </a:rPr>
              <a:t>zilelor de facturare</a:t>
            </a:r>
            <a:r>
              <a:rPr lang="en-US" sz="3200" i="1" dirty="0">
                <a:latin typeface="Avenir Medium"/>
                <a:cs typeface="Avenir Medium"/>
              </a:rPr>
              <a:t>, </a:t>
            </a:r>
            <a:r>
              <a:rPr lang="ro-RO" sz="3200" i="1" dirty="0">
                <a:latin typeface="Avenir Medium"/>
                <a:cs typeface="Avenir Medium"/>
              </a:rPr>
              <a:t> în funcţie de numărul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b="1" dirty="0">
                <a:latin typeface="Franklin Gothic Demi" pitchFamily="34" charset="0"/>
                <a:cs typeface="Arial" pitchFamily="34" charset="0"/>
              </a:rPr>
              <a:t>S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ELECT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RANK() OVER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(PARTITION BY EXTRACT (MONTH FROM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ORDER BY COUNT(*)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</a:t>
            </a:r>
            <a:r>
              <a:rPr lang="ro-RO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Pozitie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)=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b="1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000" b="1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3000" b="1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- 2</a:t>
            </a:r>
            <a:endParaRPr lang="en-US" dirty="0"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7674" y="5712169"/>
            <a:ext cx="459632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Fiecare partiție se constituie </a:t>
            </a:r>
          </a:p>
          <a:p>
            <a:pPr>
              <a:buNone/>
            </a:pPr>
            <a:r>
              <a:rPr lang="ro-RO" b="1" dirty="0">
                <a:solidFill>
                  <a:schemeClr val="accent2">
                    <a:lumMod val="50000"/>
                  </a:schemeClr>
                </a:solidFill>
              </a:rPr>
              <a:t>la nivel de lună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889" y="6377869"/>
            <a:ext cx="3781741" cy="48731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008000"/>
                </a:solidFill>
              </a:rPr>
              <a:t>Criteriul de ierarhizare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332856" y="1877979"/>
            <a:ext cx="411862" cy="527489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8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12" idx="1"/>
          </p:cNvCxnSpPr>
          <p:nvPr/>
        </p:nvCxnSpPr>
        <p:spPr>
          <a:xfrm flipV="1">
            <a:off x="1771954" y="4721356"/>
            <a:ext cx="1766833" cy="1802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E01CD3-9FBF-E547-B6F8-87563342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90" y="856554"/>
            <a:ext cx="5726630" cy="5990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3" y="0"/>
            <a:ext cx="86334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Câte o partiţie pentru fiecare lună</a:t>
            </a:r>
            <a:endParaRPr lang="en-US" dirty="0">
              <a:cs typeface="Arial Unicode M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003083" y="3226676"/>
            <a:ext cx="346839" cy="23027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7055" y="4143426"/>
            <a:ext cx="20537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Prima partiție</a:t>
            </a:r>
            <a:endParaRPr lang="en-US" sz="2400" b="1" dirty="0"/>
          </a:p>
        </p:txBody>
      </p:sp>
      <p:sp>
        <p:nvSpPr>
          <p:cNvPr id="6" name="Right Brace 5"/>
          <p:cNvSpPr/>
          <p:nvPr/>
        </p:nvSpPr>
        <p:spPr>
          <a:xfrm>
            <a:off x="4982063" y="5682799"/>
            <a:ext cx="370764" cy="8347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1948" y="5889793"/>
            <a:ext cx="21682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doua partiție</a:t>
            </a:r>
            <a:endParaRPr lang="en-US" sz="2400" b="1" dirty="0"/>
          </a:p>
        </p:txBody>
      </p:sp>
      <p:sp>
        <p:nvSpPr>
          <p:cNvPr id="8" name="Right Brace 7"/>
          <p:cNvSpPr/>
          <p:nvPr/>
        </p:nvSpPr>
        <p:spPr>
          <a:xfrm>
            <a:off x="4991702" y="6613048"/>
            <a:ext cx="393511" cy="2229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4350" y="6456963"/>
            <a:ext cx="21257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A treia partiție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957850" y="1305005"/>
            <a:ext cx="3821341" cy="28205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30726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- 3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9394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2600" i="1" dirty="0">
                <a:latin typeface="Avenir Medium"/>
                <a:cs typeface="Avenir Medium"/>
              </a:rPr>
              <a:t>S</a:t>
            </a:r>
            <a:r>
              <a:rPr lang="ro-RO" sz="2600" i="1" dirty="0">
                <a:latin typeface="Avenir Medium"/>
                <a:cs typeface="Avenir Medium"/>
              </a:rPr>
              <a:t>ă se afişeze, pentru fiecare zi de facturare din anul 2013, poziţiile din clasamentul lunar şi din clasamentul anual ale de numărului zilnic de facturi emise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, COUNT(*) AS </a:t>
            </a:r>
            <a:r>
              <a:rPr lang="en-US" sz="2600" dirty="0" err="1">
                <a:latin typeface="Consolas"/>
                <a:cs typeface="Consolas"/>
              </a:rPr>
              <a:t>Nr_Facturilor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(PARTITION BY EXTRACT (MONTH FROM 	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 				</a:t>
            </a:r>
            <a:r>
              <a:rPr lang="en-US" sz="2600" dirty="0" err="1">
                <a:latin typeface="Consolas"/>
                <a:cs typeface="Consolas"/>
              </a:rPr>
              <a:t>Pozitie_Luna</a:t>
            </a:r>
            <a:r>
              <a:rPr lang="en-US" sz="2600" dirty="0">
                <a:latin typeface="Consolas"/>
                <a:cs typeface="Consolas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RANK() OVER (ORDER BY COUNT(*) </a:t>
            </a:r>
            <a:r>
              <a:rPr lang="en-US" sz="2600" dirty="0" err="1">
                <a:latin typeface="Consolas"/>
                <a:cs typeface="Consolas"/>
              </a:rPr>
              <a:t>DESC</a:t>
            </a:r>
            <a:r>
              <a:rPr lang="en-US" sz="2600" dirty="0">
                <a:latin typeface="Consolas"/>
                <a:cs typeface="Consolas"/>
              </a:rPr>
              <a:t>) AS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			</a:t>
            </a:r>
            <a:r>
              <a:rPr lang="en-US" sz="2600" dirty="0" err="1">
                <a:latin typeface="Consolas"/>
                <a:cs typeface="Consolas"/>
              </a:rPr>
              <a:t>Pozitie_An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 ORDER BY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46EFFA-8E28-844A-BFED-E749257E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3" y="821253"/>
            <a:ext cx="5548570" cy="60157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83212" y="1673403"/>
            <a:ext cx="4405620" cy="224357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-181083"/>
            <a:ext cx="85788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Două clasamente în acelaşi rezultat</a:t>
            </a:r>
            <a:endParaRPr lang="en-US" dirty="0">
              <a:cs typeface="Arial Unicode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8832" y="3040277"/>
            <a:ext cx="36551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lună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3687" y="4449133"/>
            <a:ext cx="36435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b="1" dirty="0"/>
              <a:t>Clasament la nivelul întregului set de înregistrări (lipsește clauza PARTITION)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cxnSpLocks/>
            <a:endCxn id="8" idx="3"/>
          </p:cNvCxnSpPr>
          <p:nvPr/>
        </p:nvCxnSpPr>
        <p:spPr>
          <a:xfrm flipH="1" flipV="1">
            <a:off x="5990003" y="1490187"/>
            <a:ext cx="860966" cy="156557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139483" y="1325432"/>
            <a:ext cx="4850520" cy="3295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15729" y="1954757"/>
            <a:ext cx="1350499" cy="24759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29236" y="2881446"/>
            <a:ext cx="931420" cy="389852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91420" y="2881445"/>
            <a:ext cx="817821" cy="3898529"/>
          </a:xfrm>
          <a:prstGeom prst="roundRect">
            <a:avLst/>
          </a:prstGeom>
          <a:noFill/>
          <a:ln>
            <a:solidFill>
              <a:srgbClr val="20AD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- 1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096367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vi-VN" sz="3200" i="1" dirty="0">
                <a:latin typeface="Avenir Medium"/>
                <a:cs typeface="Avenir Medium"/>
              </a:rPr>
              <a:t>Să se afişeze ziua </a:t>
            </a:r>
            <a:r>
              <a:rPr lang="en-US" sz="3200" i="1" dirty="0">
                <a:latin typeface="Avenir Medium"/>
                <a:cs typeface="Avenir Medium"/>
              </a:rPr>
              <a:t>(</a:t>
            </a:r>
            <a:r>
              <a:rPr lang="vi-VN" sz="3200" i="1" dirty="0">
                <a:latin typeface="Avenir Medium"/>
                <a:cs typeface="Avenir Medium"/>
              </a:rPr>
              <a:t>sau zilele</a:t>
            </a:r>
            <a:r>
              <a:rPr lang="en-US" sz="3200" i="1" dirty="0">
                <a:latin typeface="Avenir Medium"/>
                <a:cs typeface="Avenir Medium"/>
              </a:rPr>
              <a:t>)</a:t>
            </a:r>
            <a:r>
              <a:rPr lang="vi-VN" sz="3200" i="1" dirty="0">
                <a:latin typeface="Avenir Medium"/>
                <a:cs typeface="Avenir Medium"/>
              </a:rPr>
              <a:t> în care s-au emis cele mai multe facturi</a:t>
            </a:r>
            <a:endParaRPr lang="ro-RO" sz="32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 (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SELECT RANK() OVER (ORDER BY COUNT(*) </a:t>
            </a:r>
            <a:r>
              <a:rPr lang="en-US" sz="2700" dirty="0" err="1">
                <a:latin typeface="Consolas"/>
                <a:cs typeface="Consolas"/>
              </a:rPr>
              <a:t>DESC</a:t>
            </a:r>
            <a:r>
              <a:rPr lang="en-US" sz="2700" dirty="0">
                <a:latin typeface="Consolas"/>
                <a:cs typeface="Consolas"/>
              </a:rPr>
              <a:t>)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>
                <a:latin typeface="Consolas"/>
                <a:cs typeface="Consolas"/>
              </a:rPr>
              <a:t>AS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, </a:t>
            </a:r>
            <a:endParaRPr lang="ro-RO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700" dirty="0">
                <a:latin typeface="Consolas"/>
                <a:cs typeface="Consolas"/>
              </a:rPr>
              <a:t>		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en-US" sz="2700" dirty="0">
                <a:latin typeface="Consolas"/>
                <a:cs typeface="Consolas"/>
              </a:rPr>
              <a:t> AS </a:t>
            </a:r>
            <a:r>
              <a:rPr lang="en-US" sz="2700" dirty="0" err="1">
                <a:latin typeface="Consolas"/>
                <a:cs typeface="Consolas"/>
              </a:rPr>
              <a:t>Zi</a:t>
            </a:r>
            <a:r>
              <a:rPr lang="en-US" sz="2700" dirty="0">
                <a:latin typeface="Consolas"/>
                <a:cs typeface="Consolas"/>
              </a:rPr>
              <a:t>, COUNT(*) AS </a:t>
            </a:r>
            <a:r>
              <a:rPr lang="en-US" sz="2700" dirty="0" err="1">
                <a:latin typeface="Consolas"/>
                <a:cs typeface="Consolas"/>
              </a:rPr>
              <a:t>Nr_Facturilor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FROM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endParaRPr lang="en-US" sz="27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GROUP BY </a:t>
            </a:r>
            <a:r>
              <a:rPr lang="en-US" sz="2700" dirty="0" err="1">
                <a:latin typeface="Consolas"/>
                <a:cs typeface="Consolas"/>
              </a:rPr>
              <a:t>DataFact</a:t>
            </a:r>
            <a:r>
              <a:rPr lang="ro-RO" sz="2700" dirty="0">
                <a:latin typeface="Consolas"/>
                <a:cs typeface="Consolas"/>
              </a:rPr>
              <a:t>	</a:t>
            </a:r>
            <a:r>
              <a:rPr lang="en-US" sz="2700" dirty="0">
                <a:latin typeface="Consolas"/>
                <a:cs typeface="Consolas"/>
              </a:rPr>
              <a:t>) X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Pozitie</a:t>
            </a:r>
            <a:r>
              <a:rPr lang="en-US" sz="2700" dirty="0">
                <a:latin typeface="Consolas"/>
                <a:cs typeface="Consolas"/>
              </a:rPr>
              <a:t> &lt;=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8B3F2-F209-E648-B284-1CAE5574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24" y="4999421"/>
            <a:ext cx="3871004" cy="138035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10242"/>
            <a:ext cx="788281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RANK() &amp; filtrări - 2</a:t>
            </a:r>
            <a:endParaRPr lang="en-US" dirty="0">
              <a:cs typeface="Arial Unicode MS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877999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i="1" dirty="0">
                <a:latin typeface="Avenir Medium"/>
                <a:cs typeface="Avenir Medium"/>
              </a:rPr>
              <a:t>Care </a:t>
            </a:r>
            <a:r>
              <a:rPr lang="en-US" i="1" dirty="0" err="1">
                <a:latin typeface="Avenir Medium"/>
                <a:cs typeface="Avenir Medium"/>
              </a:rPr>
              <a:t>sunt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cele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mai</a:t>
            </a:r>
            <a:r>
              <a:rPr lang="en-US" i="1" dirty="0">
                <a:latin typeface="Avenir Medium"/>
                <a:cs typeface="Avenir Medium"/>
              </a:rPr>
              <a:t> </a:t>
            </a:r>
            <a:r>
              <a:rPr lang="en-US" i="1" dirty="0" err="1">
                <a:latin typeface="Avenir Medium"/>
                <a:cs typeface="Avenir Medium"/>
              </a:rPr>
              <a:t>bine</a:t>
            </a:r>
            <a:r>
              <a:rPr lang="en-US" i="1" dirty="0">
                <a:latin typeface="Avenir Medium"/>
                <a:cs typeface="Avenir Medium"/>
              </a:rPr>
              <a:t> v</a:t>
            </a:r>
            <a:r>
              <a:rPr lang="ro-RO" i="1" dirty="0">
                <a:latin typeface="Avenir Medium"/>
                <a:cs typeface="Avenir Medium"/>
              </a:rPr>
              <a:t>ândute două produse din fiecare zi a lunii august 2013 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SELECT 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FROM 	(SELECT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)),0)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RANK() OVER (PARTITION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        	ORDER BY SUM(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)) 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   AS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WHERE EXTRACT(YEAR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	EXTRACT (MONTH FROM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	GROUP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   )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x1.Pozitie_In_Zi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 &lt;= 2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  <a:cs typeface="Arial" pitchFamily="34" charset="0"/>
              </a:rPr>
              <a:t>Pozitie_In_Zi</a:t>
            </a:r>
            <a:endParaRPr lang="en-US" sz="2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73B33-BD40-8A48-9733-17AD20C0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2" y="198718"/>
            <a:ext cx="6831245" cy="657520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94330" y="1144249"/>
            <a:ext cx="6787822" cy="55630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3260" y="4468906"/>
            <a:ext cx="3294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b="1" dirty="0"/>
              <a:t>Clasament la nivel de zi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0304" y="1733267"/>
            <a:ext cx="2538484" cy="274319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03" y="2540760"/>
            <a:ext cx="354972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b="1" dirty="0"/>
              <a:t>Criteriul de ierarhizare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cxnSpLocks/>
            <a:endCxn id="11" idx="1"/>
          </p:cNvCxnSpPr>
          <p:nvPr/>
        </p:nvCxnSpPr>
        <p:spPr>
          <a:xfrm flipH="1" flipV="1">
            <a:off x="5560750" y="1700556"/>
            <a:ext cx="850560" cy="7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5430429" y="-866909"/>
            <a:ext cx="260641" cy="48742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64" y="274638"/>
            <a:ext cx="78009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Funcţia DENSE_RANK()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008" y="1441581"/>
            <a:ext cx="7941514" cy="5133495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 COUNT(*)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Nr_Facturilor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RANK() OVER (ORDER BY COUNT(*)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Poz_RANK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DENSE_RANK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() OVER (ORDER BY COUNT(*)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2900" b="1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900" b="1" dirty="0" err="1">
                <a:latin typeface="Franklin Gothic Demi" pitchFamily="34" charset="0"/>
                <a:cs typeface="Arial" pitchFamily="34" charset="0"/>
              </a:rPr>
              <a:t>Poz_DENSE_RANK</a:t>
            </a:r>
            <a:r>
              <a:rPr lang="en-US" sz="2900" dirty="0">
                <a:latin typeface="Franklin Gothic Demi" pitchFamily="34" charset="0"/>
                <a:cs typeface="Arial" pitchFamily="34" charset="0"/>
              </a:rPr>
              <a:t>   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9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900" dirty="0" err="1">
                <a:latin typeface="Franklin Gothic Demi" pitchFamily="34" charset="0"/>
                <a:cs typeface="Arial" pitchFamily="34" charset="0"/>
              </a:rPr>
              <a:t>DataFact</a:t>
            </a:r>
            <a:endParaRPr lang="en-US" sz="29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Interogări recursive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A5446-361E-7F40-AB8F-8896ED2A1419}"/>
              </a:ext>
            </a:extLst>
          </p:cNvPr>
          <p:cNvSpPr/>
          <p:nvPr/>
        </p:nvSpPr>
        <p:spPr>
          <a:xfrm>
            <a:off x="1226373" y="2801136"/>
            <a:ext cx="777777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http://www.postgresqltutorial.com/postgresql-recursive-view/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029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Rezultat DENSE_RANK()</a:t>
            </a:r>
            <a:endParaRPr lang="en-US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20D7F-B831-EC48-870E-00A752142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85" y="964600"/>
            <a:ext cx="6107705" cy="589339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8" y="15326"/>
            <a:ext cx="811482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cs typeface="Arial Unicode MS"/>
              </a:rPr>
              <a:t>Funcţia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ROW_NUMBER</a:t>
            </a:r>
            <a:r>
              <a:rPr lang="en-US" dirty="0">
                <a:cs typeface="Arial Unicode MS"/>
              </a:rPr>
              <a:t>() - 1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96865"/>
            <a:ext cx="9144000" cy="45847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Să se afişeze, pe o coloană separată, numărul curent al fiecărei facturi emise în luna septembrie 2013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ROW_NUMBER</a:t>
            </a:r>
            <a:r>
              <a:rPr lang="en-US" sz="2600" dirty="0">
                <a:latin typeface="Consolas"/>
                <a:cs typeface="Consolas"/>
              </a:rPr>
              <a:t>() OVER (ORDER BY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)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 </a:t>
            </a:r>
            <a:r>
              <a:rPr lang="en-US" sz="2600" dirty="0" err="1">
                <a:latin typeface="Consolas"/>
                <a:cs typeface="Consolas"/>
              </a:rPr>
              <a:t>NrCrt</a:t>
            </a:r>
            <a:r>
              <a:rPr lang="en-US" sz="2600" dirty="0">
                <a:latin typeface="Consolas"/>
                <a:cs typeface="Consolas"/>
              </a:rPr>
              <a:t>,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.*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EXTRACT (YEAR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2013 AND  EXTRACT (MONTH  FROM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) = 9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1</a:t>
            </a:r>
            <a:endParaRPr lang="ro-RO" sz="26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9DA9A-5B7C-F841-ADC1-87C764A6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7" y="4553163"/>
            <a:ext cx="5044966" cy="22185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0"/>
            <a:ext cx="7923754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Funcţia</a:t>
            </a:r>
            <a:r>
              <a:rPr lang="en-US" sz="3600" b="1" dirty="0"/>
              <a:t> </a:t>
            </a:r>
            <a:r>
              <a:rPr lang="en-US" sz="3600" b="1" dirty="0" err="1"/>
              <a:t>ROW_NUMBER</a:t>
            </a:r>
            <a:r>
              <a:rPr lang="en-US" sz="3600" b="1" dirty="0"/>
              <a:t>()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023582"/>
            <a:ext cx="8147713" cy="58344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o-RO" sz="4600" i="1" dirty="0"/>
              <a:t>Care sunt cele mai mari cinci preţuri unitare?</a:t>
            </a:r>
            <a:endParaRPr lang="en-US" sz="4600" i="1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(SELECT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ROW_NUMBER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() OVER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			(ORDER BY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DESC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FROM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	 (SELECT DISTINCT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PretUnit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		 FROM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 		 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t1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   	)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t2</a:t>
            </a:r>
            <a:endParaRPr lang="en-US" sz="40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4000" dirty="0">
                <a:latin typeface="Franklin Gothic Demi" pitchFamily="34" charset="0"/>
                <a:cs typeface="Arial" pitchFamily="34" charset="0"/>
              </a:rPr>
              <a:t>WHERE </a:t>
            </a:r>
            <a:r>
              <a:rPr lang="en-US" sz="4000" dirty="0" err="1">
                <a:latin typeface="Franklin Gothic Demi" pitchFamily="34" charset="0"/>
                <a:cs typeface="Arial" pitchFamily="34" charset="0"/>
              </a:rPr>
              <a:t>Poz</a:t>
            </a:r>
            <a:r>
              <a:rPr lang="en-US" sz="4000" dirty="0">
                <a:latin typeface="Franklin Gothic Demi" pitchFamily="34" charset="0"/>
                <a:cs typeface="Arial" pitchFamily="34" charset="0"/>
              </a:rPr>
              <a:t> &lt;=5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157" y="4184176"/>
            <a:ext cx="1040499" cy="2296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41" y="0"/>
            <a:ext cx="81011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cs typeface="Arial Unicode MS"/>
              </a:rPr>
              <a:t>Ferestre (dar nu Windows </a:t>
            </a:r>
            <a:r>
              <a:rPr lang="en-US" dirty="0">
                <a:cs typeface="Arial Unicode MS"/>
                <a:sym typeface="Wingdings" pitchFamily="2" charset="2"/>
              </a:rPr>
              <a:t>)</a:t>
            </a:r>
            <a:r>
              <a:rPr lang="ro-RO" dirty="0">
                <a:cs typeface="Arial Unicode MS"/>
                <a:sym typeface="Wingdings" pitchFamily="2" charset="2"/>
              </a:rPr>
              <a:t> - 1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Fereastra se defineşte în cadrul unei partiţii şi se referă la intervalul liniilor luat în calcul</a:t>
            </a:r>
            <a:r>
              <a:rPr lang="en-US" dirty="0" err="1"/>
              <a:t>ele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ro-RO" dirty="0"/>
              <a:t> linia curentă</a:t>
            </a:r>
            <a:endParaRPr lang="en-US" dirty="0"/>
          </a:p>
          <a:p>
            <a:r>
              <a:rPr lang="ro-RO" dirty="0"/>
              <a:t>Mărimea ferestrei se poate specifica fie fizic, printr-un număr de linii, fie logic, printr-un interval de tip dată calendaristică/timp sau interval de valori. </a:t>
            </a:r>
            <a:endParaRPr lang="en-US" dirty="0"/>
          </a:p>
          <a:p>
            <a:r>
              <a:rPr lang="ro-RO" dirty="0"/>
              <a:t>Calculele se efectuează pentru fiecare linie din cadrul ferestrei, </a:t>
            </a:r>
            <a:r>
              <a:rPr lang="ro-RO" i="1" dirty="0"/>
              <a:t>fereastră mişcătoare </a:t>
            </a:r>
            <a:r>
              <a:rPr lang="ro-RO" dirty="0"/>
              <a:t>între o poziţie de start şi una de final. </a:t>
            </a:r>
            <a:endParaRPr lang="en-US" dirty="0"/>
          </a:p>
          <a:p>
            <a:r>
              <a:rPr lang="ro-RO" dirty="0"/>
              <a:t>Linia curentă serveşte ca punct de referinţă pentru determinarea începutului şi sfârşitului ferestrei.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Ex. De specificare a începutului şi sfârşitului unei ferestei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ROWS UNBOUNDED PRECEDING</a:t>
            </a:r>
          </a:p>
          <a:p>
            <a:pPr lvl="1"/>
            <a:r>
              <a:rPr lang="en-US" dirty="0"/>
              <a:t>ROWS 3 PRECEDING</a:t>
            </a:r>
            <a:endParaRPr lang="ro-RO" dirty="0"/>
          </a:p>
          <a:p>
            <a:pPr lvl="1"/>
            <a:r>
              <a:rPr lang="ro-RO" dirty="0"/>
              <a:t>ROWS BETWEEN 2 PRECEDING AND 3 FOLLOWING</a:t>
            </a:r>
          </a:p>
          <a:p>
            <a:pPr lvl="1"/>
            <a:r>
              <a:rPr lang="ro-RO" dirty="0"/>
              <a:t>ROWS BETWEEN CURRENT AND 3 FOLLOWING</a:t>
            </a:r>
            <a:endParaRPr lang="en-US" dirty="0"/>
          </a:p>
          <a:p>
            <a:pPr lvl="1"/>
            <a:r>
              <a:rPr lang="ro-RO" dirty="0"/>
              <a:t>ROWS BETWEEN CURRENT AND UNBOUNDED FOLLOWING</a:t>
            </a:r>
          </a:p>
          <a:p>
            <a:pPr lvl="1"/>
            <a:r>
              <a:rPr lang="en-US" dirty="0"/>
              <a:t>RANGE BETWEEN UNBOUNDED PRECEDING AND UNBOUNDED FOLLOWING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3" y="0"/>
            <a:ext cx="8101175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</a:t>
            </a:r>
            <a:r>
              <a:rPr lang="ro-RO" sz="3600" b="1" dirty="0">
                <a:sym typeface="Wingdings" pitchFamily="2" charset="2"/>
              </a:rPr>
              <a:t> - 3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8543499" cy="5561463"/>
          </a:xfrm>
        </p:spPr>
        <p:txBody>
          <a:bodyPr>
            <a:normAutofit/>
          </a:bodyPr>
          <a:lstStyle/>
          <a:p>
            <a:r>
              <a:rPr lang="ro-RO" dirty="0"/>
              <a:t>Specificaţiile unei fereste privesc trei componente: </a:t>
            </a:r>
            <a:endParaRPr lang="en-US" dirty="0"/>
          </a:p>
          <a:p>
            <a:pPr lvl="1"/>
            <a:r>
              <a:rPr lang="ro-RO" dirty="0"/>
              <a:t>partiţionarea</a:t>
            </a:r>
            <a:endParaRPr lang="en-US" dirty="0"/>
          </a:p>
          <a:p>
            <a:pPr lvl="1"/>
            <a:r>
              <a:rPr lang="ro-RO" dirty="0"/>
              <a:t>ordonarea </a:t>
            </a:r>
            <a:endParaRPr lang="en-US" dirty="0"/>
          </a:p>
          <a:p>
            <a:pPr lvl="1"/>
            <a:r>
              <a:rPr lang="ro-RO" dirty="0"/>
              <a:t>grupurile de agregare </a:t>
            </a:r>
            <a:endParaRPr lang="en-US" dirty="0"/>
          </a:p>
          <a:p>
            <a:r>
              <a:rPr lang="ro-RO" dirty="0"/>
              <a:t>Orice funcţie de agregare</a:t>
            </a:r>
            <a:r>
              <a:rPr lang="en-US" dirty="0"/>
              <a:t>/</a:t>
            </a:r>
            <a:r>
              <a:rPr lang="en-US" dirty="0" err="1"/>
              <a:t>OLAP</a:t>
            </a:r>
            <a:r>
              <a:rPr lang="ro-RO" dirty="0"/>
              <a:t> poate fi utilizată în cadrul unei ferestre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Fereastră definită separat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42836"/>
            <a:ext cx="9144000" cy="576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WHERE EXTRACT(YEAR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) VALFACT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WINDOW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W1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 				ROWS UNBOUNDED PRECEDING)</a:t>
            </a:r>
            <a:r>
              <a:rPr lang="en-US" sz="27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1FE471-B82C-2A4F-9F3E-91A99C2C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" y="1115302"/>
            <a:ext cx="6168510" cy="5647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0" y="0"/>
            <a:ext cx="80905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Fereastra, partiţia şi calculul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6296" y="3383698"/>
            <a:ext cx="5115718" cy="48654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865" y="1173707"/>
            <a:ext cx="2965235" cy="4247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2400" dirty="0"/>
              <a:t>Definirea ferestrei W1</a:t>
            </a:r>
            <a:endParaRPr lang="en-US" sz="2400" dirty="0"/>
          </a:p>
        </p:txBody>
      </p:sp>
      <p:cxnSp>
        <p:nvCxnSpPr>
          <p:cNvPr id="7" name="Straight Arrow Connector 6"/>
          <p:cNvCxnSpPr>
            <a:cxnSpLocks/>
            <a:stCxn id="5" idx="2"/>
          </p:cNvCxnSpPr>
          <p:nvPr/>
        </p:nvCxnSpPr>
        <p:spPr>
          <a:xfrm flipH="1">
            <a:off x="2354317" y="1598439"/>
            <a:ext cx="5087166" cy="177255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4817" y="1652788"/>
            <a:ext cx="286603" cy="21836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7360" y="3374396"/>
            <a:ext cx="311654" cy="21605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4197" y="2090383"/>
            <a:ext cx="2852384" cy="757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Parti</a:t>
            </a:r>
            <a:r>
              <a:rPr lang="ro-RO" sz="2400" dirty="0">
                <a:latin typeface="Gill Sans MT"/>
              </a:rPr>
              <a:t>ţionarea se face la nivel de zi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cxnSpLocks/>
            <a:stCxn id="12" idx="1"/>
          </p:cNvCxnSpPr>
          <p:nvPr/>
        </p:nvCxnSpPr>
        <p:spPr>
          <a:xfrm flipH="1">
            <a:off x="3457903" y="2468948"/>
            <a:ext cx="2656294" cy="9563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4493" y="3007055"/>
            <a:ext cx="3166803" cy="10895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2400" dirty="0"/>
              <a:t>În fiecare parti</a:t>
            </a:r>
            <a:r>
              <a:rPr lang="ro-RO" sz="2400" dirty="0">
                <a:latin typeface="Gill Sans MT"/>
              </a:rPr>
              <a:t>ţie liniiile se ordonează după valorile NrFact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5108029" y="3584888"/>
            <a:ext cx="850836" cy="98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4694827" y="4892959"/>
            <a:ext cx="204717" cy="395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09275" y="4940180"/>
            <a:ext cx="144783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Prima partiție</a:t>
            </a:r>
            <a:endParaRPr lang="en-US" sz="1800" dirty="0"/>
          </a:p>
        </p:txBody>
      </p:sp>
      <p:sp>
        <p:nvSpPr>
          <p:cNvPr id="25" name="Right Brace 24"/>
          <p:cNvSpPr/>
          <p:nvPr/>
        </p:nvSpPr>
        <p:spPr>
          <a:xfrm>
            <a:off x="4724319" y="5400123"/>
            <a:ext cx="245660" cy="4094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>
            <a:off x="4640237" y="5934580"/>
            <a:ext cx="382138" cy="42308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4640237" y="6441743"/>
            <a:ext cx="313899" cy="204717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84309" y="5398165"/>
            <a:ext cx="15569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doua partiție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60409" y="5936003"/>
            <a:ext cx="15184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treia partiție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909737" y="6353045"/>
            <a:ext cx="15697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dirty="0"/>
              <a:t>A patra partiție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8608" y="4262647"/>
            <a:ext cx="2645392" cy="142192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400" dirty="0"/>
              <a:t>Pe fiecare linie se adună valorile de la începutul parti</a:t>
            </a:r>
            <a:r>
              <a:rPr lang="ro-RO" sz="2400" dirty="0">
                <a:latin typeface="Gill Sans MT"/>
              </a:rPr>
              <a:t>ţiei până la linia curentă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3541986" y="3826436"/>
            <a:ext cx="2940702" cy="95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98" y="0"/>
            <a:ext cx="7987999" cy="12904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Fereastră definită direct </a:t>
            </a:r>
            <a:br>
              <a:rPr lang="ro-RO" dirty="0"/>
            </a:br>
            <a:r>
              <a:rPr lang="ro-RO" dirty="0"/>
              <a:t>(în clauza SELECT)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1146412"/>
            <a:ext cx="9144000" cy="554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300" i="1" dirty="0">
                <a:latin typeface="Avenir Medium"/>
                <a:cs typeface="Avenir Medium"/>
              </a:rPr>
              <a:t>Să se afişeze, în cadrul fiecărei zile cu vânzări din septembrie 2013, valoarea cumulată a vânzărilor după fiecare factură emisă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OVER (PARTITION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ORDER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ROWS UNBOUNDED PRECEDING)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Val_Cumulata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(SELECT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)),0)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ValoareFact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lf.CodPr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)=2013 AND 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)=9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VALFACT</a:t>
            </a:r>
            <a:endParaRPr lang="en-US" sz="27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- 4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3457" y="809762"/>
            <a:ext cx="8270542" cy="592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400" i="1" dirty="0">
                <a:latin typeface="+mn-lt"/>
              </a:rPr>
              <a:t>13</a:t>
            </a:r>
            <a:r>
              <a:rPr lang="ro-RO" sz="2400" i="1" dirty="0">
                <a:latin typeface="+mn-lt"/>
              </a:rPr>
              <a:t> (vezi figura)</a:t>
            </a:r>
            <a:endParaRPr lang="en-US" sz="24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0676" y="1678674"/>
            <a:ext cx="289332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Tabela ce trebuie partiționată se obține prin reuniunea facturărilor cu încasările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Partiționarea se face după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DenCl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Liniile se ordonează în partiții după valorile datei (facturării/încasării) și </a:t>
            </a:r>
            <a:r>
              <a:rPr lang="ro-RO" sz="2000" b="1" i="1" dirty="0">
                <a:latin typeface="Calibri" pitchFamily="34" charset="0"/>
                <a:cs typeface="Calibri" pitchFamily="34" charset="0"/>
              </a:rPr>
              <a:t>NrFact</a:t>
            </a:r>
          </a:p>
          <a:p>
            <a:pPr algn="l"/>
            <a:r>
              <a:rPr lang="ro-RO" sz="2000" b="1" dirty="0">
                <a:latin typeface="Calibri" pitchFamily="34" charset="0"/>
                <a:cs typeface="Calibri" pitchFamily="34" charset="0"/>
              </a:rPr>
              <a:t> Pentru calculul soldului curent (linia curentă) se iau în considerea toate înregistările de la începutul partiției până la linia curentă </a:t>
            </a:r>
          </a:p>
          <a:p>
            <a:pPr algn="l"/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07783-415F-7B4F-85B1-A119DA1C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674"/>
            <a:ext cx="6203158" cy="51845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0"/>
            <a:ext cx="888469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Schema unei interogări recursive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40972" y="1120517"/>
            <a:ext cx="9253182" cy="5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2600" i="1" dirty="0">
                <a:latin typeface="Avenir Medium"/>
                <a:cs typeface="Avenir Medium"/>
              </a:rPr>
              <a:t>Care este nivelul ierarhic al fiecărui angajat (PERSONAL)?</a:t>
            </a:r>
            <a:endParaRPr lang="it-IT" sz="2600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WITH RECURSIVE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(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) AS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(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WHERE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IS NULL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UNION ALL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SELECT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p.NumePren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p.Compart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Nivel_Ierarhic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+ 1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 FROM personal p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p.MarcaSef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ierarhie.Marca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24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		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SELECT *</a:t>
            </a:r>
            <a:r>
              <a:rPr lang="ro-RO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dirty="0" err="1">
                <a:latin typeface="Franklin Gothic Demi" pitchFamily="34" charset="0"/>
                <a:cs typeface="Arial" pitchFamily="34" charset="0"/>
              </a:rPr>
              <a:t>ierarhie</a:t>
            </a:r>
            <a:endParaRPr lang="en-US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2545270"/>
            <a:ext cx="8475259" cy="12282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7294" y="3166281"/>
            <a:ext cx="382727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Ancoră (pornire)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882" y="4220515"/>
            <a:ext cx="8830106" cy="181515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2332" y="4942764"/>
            <a:ext cx="2815065" cy="10895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ro-RO" sz="3600" b="1" dirty="0">
                <a:ln w="11430">
                  <a:solidFill>
                    <a:schemeClr val="tx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Expresia de recursivitate</a:t>
            </a:r>
            <a:endParaRPr lang="en-US" sz="3600" b="1" dirty="0">
              <a:ln w="11430">
                <a:solidFill>
                  <a:schemeClr val="tx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281684" y="6168791"/>
            <a:ext cx="1719618" cy="6209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22416" y="1559928"/>
            <a:ext cx="1296539" cy="51861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3544" y="5094370"/>
            <a:ext cx="1321560" cy="54363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0446" y="5997642"/>
            <a:ext cx="1473960" cy="6414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8956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204720"/>
            <a:ext cx="7882810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Ferestre (dar nu Windows </a:t>
            </a:r>
            <a:r>
              <a:rPr lang="en-US" sz="3600" b="1" dirty="0">
                <a:sym typeface="Wingdings" pitchFamily="2" charset="2"/>
              </a:rPr>
              <a:t>) - 5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545915" y="605042"/>
            <a:ext cx="8830100" cy="619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august 20</a:t>
            </a:r>
            <a:r>
              <a:rPr lang="en-US" sz="2200" i="1" dirty="0">
                <a:latin typeface="+mn-lt"/>
              </a:rPr>
              <a:t>13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Facturat-Incasat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OVER (PARTITION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ORDER BY Data,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ROWS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UNBOUNDED PRECEDING)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Sold_Client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DenCl,t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.*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(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)),0)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p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lf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p.CodPr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lf.CodPr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Data, 0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Incasat</a:t>
            </a:r>
            <a:endParaRPr lang="ro-RO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if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i.CodInc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if.CodInc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)=2013 AND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DataInc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)=8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 	   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t 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f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t.NrFact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f.NrFact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INNER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c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f.CodCl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=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c.CodCl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5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x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0"/>
            <a:ext cx="7882810" cy="938279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Rulaje şi solduri iniţiale (1)</a:t>
            </a:r>
            <a:endParaRPr lang="en-US" sz="3600" b="1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91067" y="796112"/>
            <a:ext cx="8830100" cy="59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i="1" dirty="0">
                <a:latin typeface="+mn-lt"/>
              </a:rPr>
              <a:t>Să se calculeze (şi afişeze) soldul fiecărui client după fiecare vânzare şi încasare din luna septembrie 20</a:t>
            </a:r>
            <a:r>
              <a:rPr lang="en-US" sz="2200" i="1" dirty="0">
                <a:latin typeface="+mn-lt"/>
              </a:rPr>
              <a:t>13</a:t>
            </a:r>
            <a:r>
              <a:rPr lang="ro-RO" sz="2200" i="1" dirty="0">
                <a:latin typeface="+mn-lt"/>
              </a:rPr>
              <a:t>, ştiind că există luni anterioare cu facturări şi încasări (la 1 sept există un sold ini</a:t>
            </a:r>
            <a:r>
              <a:rPr lang="ro-RO" sz="2200" i="1" dirty="0">
                <a:latin typeface="Gill Sans MT"/>
              </a:rPr>
              <a:t>ţial al fiecărui client)</a:t>
            </a:r>
            <a:endParaRPr lang="en-US" sz="2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x.DenCl, Data, NrFact, Facturat, Incasat, SUM(Facturat-Incasat)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OVER (PARTITION BY DenCl ORDER BY Data, NrFact ROWS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UNBOUNDED PRECEDING)   AS Sold_Client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FROM (	SELECT DenCl, 0 AS NrFact, DATE '2013-09-01' - 1 AS Data,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(SELECT SUM(Cantitate * PretUnit * (1 + ProcTVA))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DataFact &lt;  DATE'2013-09-01' AND codcl = clienti.codcl)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AS Facturat,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(SELECT COALESCE(SUM(Transa),0)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FROM facturi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         WHERE DataInc &lt;  DATE'2013-09-01' AND codcl = clienti.codcl) AS Incasat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 FROM clienti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                UNION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1800" dirty="0">
                <a:latin typeface="Franklin Gothic Demi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7" y="-95536"/>
            <a:ext cx="795104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2639"/>
            <a:ext cx="9144001" cy="6011841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SELECT DenCl,t.*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 	FROM (	SELECT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AS Data, ROUND(SUM(Cantitate *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PretUnit * (1+ProcTVA)),0)  AS Facturat, 0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produse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 NATURAL JOIN facturi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DataFact)=2013 AND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DataFact)=9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GROUP BY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, DataFact 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UNION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SELECT NrFact, DataInc AS Data, 0 AS Facturat, Transa AS Incasat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FROM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ro-RO" sz="1700" dirty="0" err="1">
                <a:latin typeface="Franklin Gothic Demi" pitchFamily="34" charset="0"/>
                <a:cs typeface="Arial" pitchFamily="34" charset="0"/>
              </a:rPr>
              <a:t>incasfact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WHERE EXTRACT (YEAR FROM DataInc)=2013 AND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	EXTRACT (MONTH FROM DataInc)=9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 	    		) 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facturi f ON t.NrFact=f.NrFact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	INNER JOIN clienti c ON f.CodCl=c.CodCl 	   </a:t>
            </a:r>
          </a:p>
          <a:p>
            <a:pPr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) x			</a:t>
            </a:r>
            <a:endParaRPr lang="en-US" sz="1700" dirty="0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B859A-AE5D-F944-B3C3-CD7D160E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" y="1271752"/>
            <a:ext cx="6519688" cy="5433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034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Rulaje şi solduri iniţiale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7274" y="3386919"/>
            <a:ext cx="1937983" cy="1006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200" dirty="0"/>
              <a:t>Linii de solduri ini</a:t>
            </a:r>
            <a:r>
              <a:rPr lang="ro-RO" sz="2200" dirty="0">
                <a:latin typeface="Gill Sans MT"/>
              </a:rPr>
              <a:t>ţale (ale lunii sept.2013)</a:t>
            </a:r>
            <a:endParaRPr lang="en-US" sz="2200" dirty="0"/>
          </a:p>
        </p:txBody>
      </p:sp>
      <p:cxnSp>
        <p:nvCxnSpPr>
          <p:cNvPr id="7" name="Straight Arrow Connector 6"/>
          <p:cNvCxnSpPr>
            <a:cxnSpLocks/>
            <a:endCxn id="39" idx="3"/>
          </p:cNvCxnSpPr>
          <p:nvPr/>
        </p:nvCxnSpPr>
        <p:spPr>
          <a:xfrm flipH="1" flipV="1">
            <a:off x="6581958" y="1856789"/>
            <a:ext cx="651668" cy="1773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41" idx="3"/>
          </p:cNvCxnSpPr>
          <p:nvPr/>
        </p:nvCxnSpPr>
        <p:spPr>
          <a:xfrm flipH="1">
            <a:off x="6541016" y="3780430"/>
            <a:ext cx="665316" cy="455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482999" y="3890134"/>
            <a:ext cx="764275" cy="1582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45" idx="3"/>
          </p:cNvCxnSpPr>
          <p:nvPr/>
        </p:nvCxnSpPr>
        <p:spPr>
          <a:xfrm flipH="1">
            <a:off x="6541015" y="4162567"/>
            <a:ext cx="706260" cy="1997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4593" y="1735774"/>
            <a:ext cx="6487365" cy="24202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329" y="4128102"/>
            <a:ext cx="6519687" cy="216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756" y="5509362"/>
            <a:ext cx="6497260" cy="22321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8300" y="6056397"/>
            <a:ext cx="6492715" cy="207769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soi</a:t>
            </a:r>
            <a:r>
              <a:rPr lang="en-US" dirty="0"/>
              <a:t> de fi</a:t>
            </a:r>
            <a:r>
              <a:rPr lang="ro-RO" dirty="0"/>
              <a:t>ş</a:t>
            </a:r>
            <a:r>
              <a:rPr lang="en-US" dirty="0"/>
              <a:t>e-</a:t>
            </a:r>
            <a:r>
              <a:rPr lang="ro-RO" dirty="0" err="1"/>
              <a:t>ş</a:t>
            </a:r>
            <a:r>
              <a:rPr lang="en-US" dirty="0"/>
              <a:t>ah (</a:t>
            </a:r>
            <a:r>
              <a:rPr lang="en-US" dirty="0" err="1"/>
              <a:t>pivotare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0" y="13638"/>
            <a:ext cx="8933688" cy="77619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</a:t>
            </a:r>
            <a:r>
              <a:rPr lang="ro-RO" b="1" dirty="0"/>
              <a:t>ânzări lunare, pe produse (pt.2013)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1570"/>
            <a:ext cx="9144000" cy="63735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1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1"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2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2",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3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3"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4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4",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COALESCE(SUM(CASE WHEN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= 5 THEN 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500" dirty="0" err="1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solidFill>
                  <a:srgbClr val="0070C0"/>
                </a:solidFill>
                <a:latin typeface="Franklin Gothic Demi" pitchFamily="34" charset="0"/>
                <a:cs typeface="Arial" pitchFamily="34" charset="0"/>
              </a:rPr>
              <a:t> 5"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AND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6 THEN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END),0) 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     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AS "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6"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(1, 12, 1)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(Luna) LEFT OUTER JOIN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(	SELECT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 = 2013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codpr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	)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grupari_produse.Luna</a:t>
            </a:r>
            <a:endParaRPr lang="en-US" sz="1500" dirty="0">
              <a:latin typeface="Franklin Gothic Demi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sz="15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500" dirty="0" err="1">
                <a:latin typeface="Franklin Gothic Demi" pitchFamily="34" charset="0"/>
                <a:cs typeface="Arial" pitchFamily="34" charset="0"/>
              </a:rPr>
              <a:t>Luni.Luna</a:t>
            </a:r>
            <a:r>
              <a:rPr lang="ro-RO" sz="15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500" dirty="0">
                <a:latin typeface="Franklin Gothic Demi" pitchFamily="34" charset="0"/>
                <a:cs typeface="Arial" pitchFamily="34" charset="0"/>
              </a:rPr>
              <a:t>ORDER BY 1</a:t>
            </a:r>
          </a:p>
          <a:p>
            <a:endParaRPr lang="en-US" sz="1500" dirty="0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456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ânzări lunare, pe produse (pt.2013)</a:t>
            </a:r>
            <a:r>
              <a:rPr lang="en-US" dirty="0"/>
              <a:t> 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77660-0361-AD46-8360-A94585F8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16"/>
            <a:ext cx="9137430" cy="48533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334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7072"/>
            <a:ext cx="9144000" cy="5997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2013,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Ianuarie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Februarie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3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Martie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4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Aprilie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5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"Mai",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6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Iunie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7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Iulie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8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"August",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9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Septembrie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10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Octombrie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11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Noiembrie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COALESCE(SUM(CASE WHEN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12 AND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THEN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END),0) AS "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Decembrie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FROM 	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LEFT OUTER JOIN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(SELECT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luna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	ROUND(SUM(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))) AS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Vinzari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WHERE EXTRACT (YEAR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 = 2013 </a:t>
            </a: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	GROUP BY EXTRACT (MONTH FROM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),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)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produse.codpr</a:t>
            </a:r>
            <a:r>
              <a:rPr lang="en-US" sz="135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gp.codpr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1350" dirty="0" err="1">
                <a:latin typeface="Franklin Gothic Demi" pitchFamily="34" charset="0"/>
                <a:cs typeface="Arial" pitchFamily="34" charset="0"/>
              </a:rPr>
              <a:t>produse.denpr</a:t>
            </a:r>
            <a:endParaRPr lang="en-US" sz="135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5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</a:t>
            </a:r>
            <a:r>
              <a:rPr lang="ro-RO" dirty="0"/>
              <a:t>ânzăr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ro-RO" dirty="0"/>
              <a:t>, </a:t>
            </a:r>
            <a:r>
              <a:rPr lang="en-US" dirty="0"/>
              <a:t>lunar</a:t>
            </a:r>
            <a:r>
              <a:rPr lang="ro-RO" dirty="0"/>
              <a:t> (pt.2013)</a:t>
            </a:r>
            <a:r>
              <a:rPr lang="en-US" dirty="0"/>
              <a:t>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70F1-2592-CE4A-A461-62D468A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9369"/>
            <a:ext cx="9144000" cy="16392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-8588"/>
            <a:ext cx="8537903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Nivelul ierarhic al angajaţilor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480" y="1081104"/>
            <a:ext cx="6180522" cy="577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08" y="112657"/>
            <a:ext cx="9017803" cy="819324"/>
          </a:xfrm>
        </p:spPr>
        <p:txBody>
          <a:bodyPr anchor="t">
            <a:noAutofit/>
          </a:bodyPr>
          <a:lstStyle/>
          <a:p>
            <a:pPr algn="ctr"/>
            <a:r>
              <a:rPr lang="ro-RO" dirty="0"/>
              <a:t>Câte niveluri ierarhice are firma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45" y="992930"/>
            <a:ext cx="8457759" cy="5745708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WITH RECURSIVE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(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AS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(SELECT </a:t>
            </a:r>
            <a:r>
              <a:rPr lang="en-US" sz="2000" dirty="0" err="1">
                <a:latin typeface="Consolas"/>
                <a:cs typeface="Consolas"/>
              </a:rPr>
              <a:t>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Compart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0 AS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FROM personal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		WHERE </a:t>
            </a:r>
            <a:r>
              <a:rPr lang="en-US" sz="2000" dirty="0" err="1">
                <a:latin typeface="Consolas"/>
                <a:cs typeface="Consolas"/>
              </a:rPr>
              <a:t>MarcaSef</a:t>
            </a:r>
            <a:r>
              <a:rPr lang="en-US" sz="20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SELECT </a:t>
            </a:r>
            <a:r>
              <a:rPr lang="en-US" sz="2000" dirty="0" err="1">
                <a:latin typeface="Consolas"/>
                <a:cs typeface="Consolas"/>
              </a:rPr>
              <a:t>p.Marca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p.NumePren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p.Compart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	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FROM personal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   INNER JOIN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r>
              <a:rPr lang="en-US" sz="2000" dirty="0">
                <a:latin typeface="Consolas"/>
                <a:cs typeface="Consolas"/>
              </a:rPr>
              <a:t> ON </a:t>
            </a:r>
            <a:r>
              <a:rPr lang="en-US" sz="2000" dirty="0" err="1">
                <a:latin typeface="Consolas"/>
                <a:cs typeface="Consolas"/>
              </a:rPr>
              <a:t>p.MarcaSef</a:t>
            </a:r>
            <a:r>
              <a:rPr lang="en-US" sz="2000" dirty="0">
                <a:latin typeface="Consolas"/>
                <a:cs typeface="Consolas"/>
              </a:rPr>
              <a:t>=</a:t>
            </a:r>
            <a:r>
              <a:rPr lang="en-US" sz="2000" dirty="0" err="1">
                <a:latin typeface="Consolas"/>
                <a:cs typeface="Consolas"/>
              </a:rPr>
              <a:t>ierarhie.Marca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MAX(</a:t>
            </a:r>
            <a:r>
              <a:rPr lang="en-US" sz="2000" dirty="0" err="1">
                <a:latin typeface="Consolas"/>
                <a:cs typeface="Consolas"/>
              </a:rPr>
              <a:t>Nivel</a:t>
            </a:r>
            <a:r>
              <a:rPr lang="en-US" sz="2000" dirty="0">
                <a:latin typeface="Consolas"/>
                <a:cs typeface="Consolas"/>
              </a:rPr>
              <a:t>) + 1</a:t>
            </a:r>
            <a:r>
              <a:rPr lang="ro-RO" sz="2000" dirty="0">
                <a:latin typeface="Consolas"/>
                <a:cs typeface="Consolas"/>
              </a:rPr>
              <a:t> AS Nr_Niveluri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ierarhie</a:t>
            </a:r>
            <a:endParaRPr lang="en-US" sz="2000" dirty="0">
              <a:latin typeface="Consolas"/>
              <a:cs typeface="Consolas"/>
            </a:endParaRPr>
          </a:p>
          <a:p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21660"/>
            <a:ext cx="1446663" cy="1109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0"/>
            <a:ext cx="8093122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(1)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93" y="1198881"/>
            <a:ext cx="8952931" cy="5915169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WITH RECURSIVE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(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		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) AS (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SELECT </a:t>
            </a:r>
            <a:r>
              <a:rPr lang="en-US" sz="2100" dirty="0" err="1">
                <a:latin typeface="Consolas"/>
                <a:cs typeface="Consolas"/>
              </a:rPr>
              <a:t>Marca</a:t>
            </a:r>
            <a:r>
              <a:rPr lang="en-US" sz="2100" dirty="0">
                <a:latin typeface="Consolas"/>
                <a:cs typeface="Consolas"/>
              </a:rPr>
              <a:t>, CAST(</a:t>
            </a:r>
            <a:r>
              <a:rPr lang="en-US" sz="2100" dirty="0" err="1">
                <a:latin typeface="Consolas"/>
                <a:cs typeface="Consolas"/>
              </a:rPr>
              <a:t>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</a:t>
            </a:r>
            <a:r>
              <a:rPr lang="en-US" sz="2100" dirty="0" err="1">
                <a:latin typeface="Consolas"/>
                <a:cs typeface="Consolas"/>
              </a:rPr>
              <a:t>Compart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, 0 AS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endParaRPr lang="en-US" sz="21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FROM personal WHERE </a:t>
            </a:r>
            <a:r>
              <a:rPr lang="en-US" sz="2100" dirty="0" err="1">
                <a:latin typeface="Consolas"/>
                <a:cs typeface="Consolas"/>
              </a:rPr>
              <a:t>MarcaSef</a:t>
            </a:r>
            <a:r>
              <a:rPr lang="en-US" sz="2100" dirty="0">
                <a:latin typeface="Consolas"/>
                <a:cs typeface="Consolas"/>
              </a:rPr>
              <a:t> IS NULL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UNION ALL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SELECT </a:t>
            </a:r>
            <a:r>
              <a:rPr lang="en-US" sz="2100" dirty="0" err="1">
                <a:latin typeface="Consolas"/>
                <a:cs typeface="Consolas"/>
              </a:rPr>
              <a:t>p.Marca</a:t>
            </a:r>
            <a:r>
              <a:rPr lang="en-US" sz="2100" dirty="0">
                <a:latin typeface="Consolas"/>
                <a:cs typeface="Consolas"/>
              </a:rPr>
              <a:t>, CAST (</a:t>
            </a:r>
            <a:r>
              <a:rPr lang="en-US" sz="2100" dirty="0" err="1">
                <a:latin typeface="Consolas"/>
                <a:cs typeface="Consolas"/>
              </a:rPr>
              <a:t>ierarhie.NumePren</a:t>
            </a:r>
            <a:r>
              <a:rPr lang="en-US" sz="2100" dirty="0">
                <a:latin typeface="Consolas"/>
                <a:cs typeface="Consolas"/>
              </a:rPr>
              <a:t> || ' -&gt; 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	|| </a:t>
            </a:r>
            <a:r>
              <a:rPr lang="en-US" sz="2100" dirty="0" err="1">
                <a:latin typeface="Consolas"/>
                <a:cs typeface="Consolas"/>
              </a:rPr>
              <a:t>p.NumePren</a:t>
            </a:r>
            <a:r>
              <a:rPr lang="en-US" sz="2100" dirty="0">
                <a:latin typeface="Consolas"/>
                <a:cs typeface="Consolas"/>
              </a:rPr>
              <a:t> AS </a:t>
            </a:r>
            <a:r>
              <a:rPr lang="en-US" sz="2100" dirty="0" err="1">
                <a:latin typeface="Consolas"/>
                <a:cs typeface="Consolas"/>
              </a:rPr>
              <a:t>VARCHAR</a:t>
            </a:r>
            <a:r>
              <a:rPr lang="en-US" sz="2100" dirty="0">
                <a:latin typeface="Consolas"/>
                <a:cs typeface="Consolas"/>
              </a:rPr>
              <a:t>(500)), </a:t>
            </a:r>
            <a:r>
              <a:rPr lang="en-US" sz="2100" dirty="0" err="1">
                <a:latin typeface="Consolas"/>
                <a:cs typeface="Consolas"/>
              </a:rPr>
              <a:t>p.Compart</a:t>
            </a:r>
            <a:r>
              <a:rPr lang="en-US" sz="21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 	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, </a:t>
            </a:r>
            <a:r>
              <a:rPr lang="en-US" sz="2100" dirty="0" err="1">
                <a:latin typeface="Consolas"/>
                <a:cs typeface="Consolas"/>
              </a:rPr>
              <a:t>Nivel</a:t>
            </a:r>
            <a:r>
              <a:rPr lang="en-US" sz="2100" dirty="0">
                <a:latin typeface="Consolas"/>
                <a:cs typeface="Consolas"/>
              </a:rPr>
              <a:t> + 1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FROM personal p INNER JOIN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ON 		</a:t>
            </a:r>
            <a:r>
              <a:rPr lang="en-US" sz="2100" dirty="0" err="1">
                <a:latin typeface="Consolas"/>
                <a:cs typeface="Consolas"/>
              </a:rPr>
              <a:t>p.MarcaSef</a:t>
            </a:r>
            <a:r>
              <a:rPr lang="en-US" sz="2100" dirty="0">
                <a:latin typeface="Consolas"/>
                <a:cs typeface="Consolas"/>
              </a:rPr>
              <a:t>=</a:t>
            </a:r>
            <a:r>
              <a:rPr lang="en-US" sz="2100" dirty="0" err="1">
                <a:latin typeface="Consolas"/>
                <a:cs typeface="Consolas"/>
              </a:rPr>
              <a:t>ierarhie.Marca</a:t>
            </a:r>
            <a:r>
              <a:rPr lang="en-US" sz="2100" dirty="0">
                <a:latin typeface="Consolas"/>
                <a:cs typeface="Consolas"/>
              </a:rPr>
              <a:t>	)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* FROM </a:t>
            </a:r>
            <a:r>
              <a:rPr lang="en-US" sz="2100" dirty="0" err="1">
                <a:latin typeface="Consolas"/>
                <a:cs typeface="Consolas"/>
              </a:rPr>
              <a:t>ierarhie</a:t>
            </a:r>
            <a:r>
              <a:rPr lang="en-US" sz="2100" dirty="0">
                <a:latin typeface="Consolas"/>
                <a:cs typeface="Consolas"/>
              </a:rPr>
              <a:t> ORDER BY 2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5" y="0"/>
            <a:ext cx="8742619" cy="1143000"/>
          </a:xfrm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Afişarea structurii ierarhice (2)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7605"/>
            <a:ext cx="8939284" cy="549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10429</TotalTime>
  <Words>5442</Words>
  <Application>Microsoft Macintosh PowerPoint</Application>
  <PresentationFormat>On-screen Show (4:3)</PresentationFormat>
  <Paragraphs>513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Secvenţe de valori (1)</vt:lpstr>
      <vt:lpstr>Secvenţe de valori (2)</vt:lpstr>
      <vt:lpstr>Interogări recursive</vt:lpstr>
      <vt:lpstr>Schema unei interogări recursive</vt:lpstr>
      <vt:lpstr>Nivelul ierarhic al angajaţilor</vt:lpstr>
      <vt:lpstr>Câte niveluri ierarhice are firma ? </vt:lpstr>
      <vt:lpstr>Afişarea structurii ierarhice (1)</vt:lpstr>
      <vt:lpstr>Afişarea structurii ierarhice (2)</vt:lpstr>
      <vt:lpstr>Liniarizarea înregistrărilor din facturi (1)</vt:lpstr>
      <vt:lpstr>Liniarizarea înregistrărilor din facturi (2)</vt:lpstr>
      <vt:lpstr>Generare de valori consecutive pe un interval (echivalent GENERATE_SERIES)</vt:lpstr>
      <vt:lpstr>Calendar pe 10 ani (de la prima zi de facturare) - 1</vt:lpstr>
      <vt:lpstr>Calendar pe 10 ani (de la prima zi de facturare) - 2</vt:lpstr>
      <vt:lpstr>Calendar pe 10 ani (de la prima zi de facturare) - 3</vt:lpstr>
      <vt:lpstr>O altă soluţie pentru problema: Care sunt numerele de facturi nefolosite ? </vt:lpstr>
      <vt:lpstr>Subconsultări corelate</vt:lpstr>
      <vt:lpstr>Corelare în clauza SELECT (1)</vt:lpstr>
      <vt:lpstr>Corelare în clauza SELECT (2)</vt:lpstr>
      <vt:lpstr>Corelare în clauza SELECT (3)</vt:lpstr>
      <vt:lpstr>Corelare în clauza WHERE (1)</vt:lpstr>
      <vt:lpstr>Corelare în clauza WHERE (2)</vt:lpstr>
      <vt:lpstr>Corelare în clauza WHERE (3)</vt:lpstr>
      <vt:lpstr>Corelare în clauza WHERE (4)</vt:lpstr>
      <vt:lpstr>UPDATE &amp; corelare</vt:lpstr>
      <vt:lpstr>Funcţii OLAP</vt:lpstr>
      <vt:lpstr>Funcţii OLAP în PostgreSQL - 1</vt:lpstr>
      <vt:lpstr>Funcţii OLAP în PostgreSQL - 2</vt:lpstr>
      <vt:lpstr>Etape în execuţia funcţiilor OLAP</vt:lpstr>
      <vt:lpstr>RANK() - 1</vt:lpstr>
      <vt:lpstr>Partiţie la nivelul întregului set de înregistrări din rezultat</vt:lpstr>
      <vt:lpstr>RANK() - 2</vt:lpstr>
      <vt:lpstr>Câte o partiţie pentru fiecare lună</vt:lpstr>
      <vt:lpstr>RANK() - 3</vt:lpstr>
      <vt:lpstr>Două clasamente în acelaşi rezultat</vt:lpstr>
      <vt:lpstr>RANK() &amp; filtrări - 1</vt:lpstr>
      <vt:lpstr>RANK() &amp; filtrări - 2</vt:lpstr>
      <vt:lpstr>PowerPoint Presentation</vt:lpstr>
      <vt:lpstr>Funcţia DENSE_RANK()</vt:lpstr>
      <vt:lpstr>Rezultat DENSE_RANK()</vt:lpstr>
      <vt:lpstr>Funcţia ROW_NUMBER() - 1</vt:lpstr>
      <vt:lpstr>Funcţia ROW_NUMBER() - 2</vt:lpstr>
      <vt:lpstr>Ferestre (dar nu Windows ) - 1</vt:lpstr>
      <vt:lpstr>Ferestre (dar nu Windows ) - 2</vt:lpstr>
      <vt:lpstr>Ferestre (dar nu Windows ) - 3</vt:lpstr>
      <vt:lpstr>Fereastră definită separat</vt:lpstr>
      <vt:lpstr>Fereastra, partiţia şi calculul</vt:lpstr>
      <vt:lpstr>Fereastră definită direct  (în clauza SELECT)</vt:lpstr>
      <vt:lpstr>Ferestre (dar nu Windows ) - 4</vt:lpstr>
      <vt:lpstr>Ferestre (dar nu Windows ) - 5</vt:lpstr>
      <vt:lpstr>Rulaje şi solduri iniţiale (1)</vt:lpstr>
      <vt:lpstr>Rulaje şi solduri iniţiale (2)</vt:lpstr>
      <vt:lpstr>Rulaje şi solduri iniţiale (3)</vt:lpstr>
      <vt:lpstr>Un soi de fişe-şah (pivotare)</vt:lpstr>
      <vt:lpstr>Vânzări lunare, pe produse (pt.2013)</vt:lpstr>
      <vt:lpstr>Vânzări lunare, pe produse (pt.2013) -2</vt:lpstr>
      <vt:lpstr>Vânzările produselor, lunar (pt.2013)</vt:lpstr>
      <vt:lpstr>Vânzările produselor, lunar (pt.2013) -2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619</cp:revision>
  <dcterms:created xsi:type="dcterms:W3CDTF">2002-10-11T06:23:42Z</dcterms:created>
  <dcterms:modified xsi:type="dcterms:W3CDTF">2023-05-23T07:03:18Z</dcterms:modified>
</cp:coreProperties>
</file>