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332" r:id="rId4"/>
    <p:sldId id="381" r:id="rId5"/>
    <p:sldId id="383" r:id="rId6"/>
    <p:sldId id="380" r:id="rId7"/>
    <p:sldId id="451" r:id="rId8"/>
    <p:sldId id="397" r:id="rId9"/>
    <p:sldId id="387" r:id="rId10"/>
    <p:sldId id="388" r:id="rId11"/>
    <p:sldId id="445" r:id="rId12"/>
    <p:sldId id="389" r:id="rId13"/>
    <p:sldId id="444" r:id="rId1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B1CB0-B47B-6A45-BB00-93D9CC39A1FE}" v="1" dt="2023-05-27T07:21:40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6197" autoAdjust="0"/>
  </p:normalViewPr>
  <p:slideViewPr>
    <p:cSldViewPr>
      <p:cViewPr varScale="1">
        <p:scale>
          <a:sx n="124" d="100"/>
          <a:sy n="124" d="100"/>
        </p:scale>
        <p:origin x="1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AE3B1CB0-B47B-6A45-BB00-93D9CC39A1FE}"/>
    <pc:docChg chg="custSel delSld modSld">
      <pc:chgData name="Marin Fotache" userId="9233cd031198ef03" providerId="LiveId" clId="{AE3B1CB0-B47B-6A45-BB00-93D9CC39A1FE}" dt="2023-05-27T07:24:36.432" v="69" actId="255"/>
      <pc:docMkLst>
        <pc:docMk/>
      </pc:docMkLst>
      <pc:sldChg chg="addSp delSp modSp mod">
        <pc:chgData name="Marin Fotache" userId="9233cd031198ef03" providerId="LiveId" clId="{AE3B1CB0-B47B-6A45-BB00-93D9CC39A1FE}" dt="2023-05-27T07:24:36.432" v="69" actId="255"/>
        <pc:sldMkLst>
          <pc:docMk/>
          <pc:sldMk cId="0" sldId="256"/>
        </pc:sldMkLst>
        <pc:spChg chg="add del mod">
          <ac:chgData name="Marin Fotache" userId="9233cd031198ef03" providerId="LiveId" clId="{AE3B1CB0-B47B-6A45-BB00-93D9CC39A1FE}" dt="2023-05-27T07:21:39.945" v="1" actId="478"/>
          <ac:spMkLst>
            <pc:docMk/>
            <pc:sldMk cId="0" sldId="256"/>
            <ac:spMk id="3" creationId="{8D49891C-BDF9-6F54-1008-44E4CB2782E7}"/>
          </ac:spMkLst>
        </pc:spChg>
        <pc:spChg chg="add mod">
          <ac:chgData name="Marin Fotache" userId="9233cd031198ef03" providerId="LiveId" clId="{AE3B1CB0-B47B-6A45-BB00-93D9CC39A1FE}" dt="2023-05-27T07:21:40.866" v="2"/>
          <ac:spMkLst>
            <pc:docMk/>
            <pc:sldMk cId="0" sldId="256"/>
            <ac:spMk id="4" creationId="{4DD11B92-3570-EAC5-8019-6685CA7E52E0}"/>
          </ac:spMkLst>
        </pc:spChg>
        <pc:spChg chg="del">
          <ac:chgData name="Marin Fotache" userId="9233cd031198ef03" providerId="LiveId" clId="{AE3B1CB0-B47B-6A45-BB00-93D9CC39A1FE}" dt="2023-05-27T07:21:33.444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rin Fotache" userId="9233cd031198ef03" providerId="LiveId" clId="{AE3B1CB0-B47B-6A45-BB00-93D9CC39A1FE}" dt="2023-05-27T07:21:40.866" v="2"/>
          <ac:spMkLst>
            <pc:docMk/>
            <pc:sldMk cId="0" sldId="256"/>
            <ac:spMk id="13" creationId="{996B5435-E213-D685-B5A1-515C67CED870}"/>
          </ac:spMkLst>
        </pc:spChg>
        <pc:spChg chg="del">
          <ac:chgData name="Marin Fotache" userId="9233cd031198ef03" providerId="LiveId" clId="{AE3B1CB0-B47B-6A45-BB00-93D9CC39A1FE}" dt="2023-05-27T07:21:33.444" v="0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AE3B1CB0-B47B-6A45-BB00-93D9CC39A1FE}" dt="2023-05-27T07:24:36.432" v="69" actId="255"/>
          <ac:spMkLst>
            <pc:docMk/>
            <pc:sldMk cId="0" sldId="256"/>
            <ac:spMk id="2051" creationId="{00000000-0000-0000-0000-000000000000}"/>
          </ac:spMkLst>
        </pc:spChg>
        <pc:grpChg chg="add mod">
          <ac:chgData name="Marin Fotache" userId="9233cd031198ef03" providerId="LiveId" clId="{AE3B1CB0-B47B-6A45-BB00-93D9CC39A1FE}" dt="2023-05-27T07:21:40.866" v="2"/>
          <ac:grpSpMkLst>
            <pc:docMk/>
            <pc:sldMk cId="0" sldId="256"/>
            <ac:grpSpMk id="9" creationId="{19E97B6A-732B-B5EF-F9B1-E384A6606024}"/>
          </ac:grpSpMkLst>
        </pc:grpChg>
        <pc:picChg chg="del">
          <ac:chgData name="Marin Fotache" userId="9233cd031198ef03" providerId="LiveId" clId="{AE3B1CB0-B47B-6A45-BB00-93D9CC39A1FE}" dt="2023-05-27T07:21:33.444" v="0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AE3B1CB0-B47B-6A45-BB00-93D9CC39A1FE}" dt="2023-05-27T07:21:33.444" v="0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AE3B1CB0-B47B-6A45-BB00-93D9CC39A1FE}" dt="2023-05-27T07:21:40.866" v="2"/>
          <ac:picMkLst>
            <pc:docMk/>
            <pc:sldMk cId="0" sldId="256"/>
            <ac:picMk id="10" creationId="{DF15AE19-0F2E-96B7-920B-7107B2093886}"/>
          </ac:picMkLst>
        </pc:picChg>
        <pc:picChg chg="mod">
          <ac:chgData name="Marin Fotache" userId="9233cd031198ef03" providerId="LiveId" clId="{AE3B1CB0-B47B-6A45-BB00-93D9CC39A1FE}" dt="2023-05-27T07:21:40.866" v="2"/>
          <ac:picMkLst>
            <pc:docMk/>
            <pc:sldMk cId="0" sldId="256"/>
            <ac:picMk id="11" creationId="{4BEE1CF9-028B-6299-471D-1A5D8AFCF637}"/>
          </ac:picMkLst>
        </pc:picChg>
        <pc:picChg chg="mod">
          <ac:chgData name="Marin Fotache" userId="9233cd031198ef03" providerId="LiveId" clId="{AE3B1CB0-B47B-6A45-BB00-93D9CC39A1FE}" dt="2023-05-27T07:21:40.866" v="2"/>
          <ac:picMkLst>
            <pc:docMk/>
            <pc:sldMk cId="0" sldId="256"/>
            <ac:picMk id="12" creationId="{60570469-79F7-8336-B957-18336E835E58}"/>
          </ac:picMkLst>
        </pc:picChg>
      </pc:sldChg>
      <pc:sldChg chg="del">
        <pc:chgData name="Marin Fotache" userId="9233cd031198ef03" providerId="LiveId" clId="{AE3B1CB0-B47B-6A45-BB00-93D9CC39A1FE}" dt="2023-05-27T07:22:02.208" v="4" actId="2696"/>
        <pc:sldMkLst>
          <pc:docMk/>
          <pc:sldMk cId="4156996576" sldId="44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Pk6-3prknk" TargetMode="External"/><Relationship Id="rId2" Type="http://schemas.openxmlformats.org/officeDocument/2006/relationships/hyperlink" Target="https://www.youtube.com/watch?time_continue=23&amp;v=n3uue28FD0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2A-Y802Yink" TargetMode="External"/><Relationship Id="rId5" Type="http://schemas.openxmlformats.org/officeDocument/2006/relationships/hyperlink" Target="http://prezi.com/3xf8xqzvpuyz/getting-started-with-r-an-accelerated-primer/" TargetMode="External"/><Relationship Id="rId4" Type="http://schemas.openxmlformats.org/officeDocument/2006/relationships/hyperlink" Target="https://www.youtube.com/watch?v=4V23ZQQfwY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T3hmJQskU&amp;index=2&amp;list=PLjTlxb-wKvXNSDfcKPFH2gzHGyjpeCZmJ" TargetMode="External"/><Relationship Id="rId2" Type="http://schemas.openxmlformats.org/officeDocument/2006/relationships/hyperlink" Target="https://moderndive.com/2-getting-started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r-packages-guide" TargetMode="External"/><Relationship Id="rId5" Type="http://schemas.openxmlformats.org/officeDocument/2006/relationships/hyperlink" Target="https://www.youtube.com/watch?v=ZFaWxxzouCY&amp;index=4&amp;list=PLjTlxb-wKvXNSDfcKPFH2gzHGyjpeCZmJ" TargetMode="External"/><Relationship Id="rId4" Type="http://schemas.openxmlformats.org/officeDocument/2006/relationships/hyperlink" Target="https://www.youtube.com/watch?v=XBcvH1BpIBo&amp;list=PLjTlxb-wKvXNSDfcKPFH2gzHGyjpeCZmJ&amp;index=3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urtneybrown.com/classes/video_classes_Courtney_Brown.html" TargetMode="External"/><Relationship Id="rId3" Type="http://schemas.openxmlformats.org/officeDocument/2006/relationships/hyperlink" Target="https://ropensci.org/blog/2018/07/25/educollab-resources/" TargetMode="External"/><Relationship Id="rId7" Type="http://schemas.openxmlformats.org/officeDocument/2006/relationships/hyperlink" Target="http://www.statmethods.net/" TargetMode="External"/><Relationship Id="rId2" Type="http://schemas.openxmlformats.org/officeDocument/2006/relationships/hyperlink" Target="https://education.rstudio.com/learn/beginner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r-tutor.com/r-introduction" TargetMode="External"/><Relationship Id="rId5" Type="http://schemas.openxmlformats.org/officeDocument/2006/relationships/hyperlink" Target="http://www.ats.ucla.edu/stat/r/seminars/intro.htm" TargetMode="External"/><Relationship Id="rId4" Type="http://schemas.openxmlformats.org/officeDocument/2006/relationships/hyperlink" Target="http://cran.r-project.org/doc/manuals/r-release/R-intro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otorials.com" TargetMode="External"/><Relationship Id="rId2" Type="http://schemas.openxmlformats.org/officeDocument/2006/relationships/hyperlink" Target="http://adv-r.had.co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ts.ucla.edu/stat/r/seminars/intro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vanderlaken.com/2017/08/10/r-resources-cheatsheets-tutorials-books/" TargetMode="External"/><Relationship Id="rId2" Type="http://schemas.openxmlformats.org/officeDocument/2006/relationships/hyperlink" Target="https://education.rstudio.com/learn/beginner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hackr.io/tutorials/learn-r" TargetMode="External"/><Relationship Id="rId4" Type="http://schemas.openxmlformats.org/officeDocument/2006/relationships/hyperlink" Target="https://paulvanderlaken.com/2017/10/18/learn-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avioazevedo.com/stats-and-r-blog/2016/9/13/learning-r-on-youtube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.r-project.org/" TargetMode="External"/><Relationship Id="rId2" Type="http://schemas.openxmlformats.org/officeDocument/2006/relationships/hyperlink" Target="http://www.jstatsoft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r-bloggers.com/" TargetMode="External"/><Relationship Id="rId5" Type="http://schemas.openxmlformats.org/officeDocument/2006/relationships/hyperlink" Target="http://stackoverflow.com/questions/tagged/r" TargetMode="External"/><Relationship Id="rId4" Type="http://schemas.openxmlformats.org/officeDocument/2006/relationships/hyperlink" Target="http://www.amstat.org/publications/js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Jo9lJFOf9E" TargetMode="External"/><Relationship Id="rId2" Type="http://schemas.openxmlformats.org/officeDocument/2006/relationships/hyperlink" Target="https://www.youtube.com/watch?v=h9JwrYxWt98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by5HyJX6H1I" TargetMode="External"/><Relationship Id="rId4" Type="http://schemas.openxmlformats.org/officeDocument/2006/relationships/hyperlink" Target="https://www.youtube.com/watch?v=orjLGFmx6l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5155" y="4831497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4100" b="1" dirty="0" err="1">
                <a:latin typeface="Gabriola"/>
                <a:cs typeface="Gabriola"/>
              </a:rPr>
              <a:t>Introducere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în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limbajul</a:t>
            </a:r>
            <a:r>
              <a:rPr lang="en-US" sz="4100" b="1" dirty="0">
                <a:latin typeface="Gabriola"/>
                <a:cs typeface="Gabriola"/>
              </a:rPr>
              <a:t> R</a:t>
            </a:r>
          </a:p>
          <a:p>
            <a:pPr algn="ctr">
              <a:defRPr/>
            </a:pPr>
            <a:r>
              <a:rPr lang="en-US" sz="4100" b="1" dirty="0">
                <a:latin typeface="Gabriola"/>
                <a:cs typeface="Gabriola"/>
              </a:rPr>
              <a:t>(slide-urile sunt </a:t>
            </a:r>
            <a:r>
              <a:rPr lang="en-US" sz="4100" b="1" dirty="0" err="1">
                <a:latin typeface="Gabriola"/>
                <a:cs typeface="Gabriola"/>
              </a:rPr>
              <a:t>în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limba</a:t>
            </a:r>
            <a:r>
              <a:rPr lang="en-US" sz="4100" b="1" dirty="0">
                <a:latin typeface="Gabriola"/>
                <a:cs typeface="Gabriola"/>
              </a:rPr>
              <a:t> </a:t>
            </a:r>
            <a:r>
              <a:rPr lang="en-US" sz="4100" b="1" dirty="0" err="1">
                <a:latin typeface="Gabriola"/>
                <a:cs typeface="Gabriola"/>
              </a:rPr>
              <a:t>engleză</a:t>
            </a:r>
            <a:r>
              <a:rPr lang="en-US" sz="4100" b="1" dirty="0">
                <a:latin typeface="Gabriola"/>
                <a:cs typeface="Gabriola"/>
              </a:rPr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D11B92-3570-EAC5-8019-6685CA7E52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E97B6A-732B-B5EF-F9B1-E384A6606024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15AE19-0F2E-96B7-920B-7107B2093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EE1CF9-028B-6299-471D-1A5D8AFCF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570469-79F7-8336-B957-18336E835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6B5435-E213-D685-B5A1-515C67CED870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basics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RStudio Overview - 1:30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https://www.youtube.com/watch?time_continue=23&amp;v</a:t>
            </a:r>
            <a:r>
              <a:rPr lang="en-US">
                <a:latin typeface="Avenir Medium"/>
                <a:cs typeface="Avenir Medium"/>
                <a:hlinkClick r:id="rId2"/>
              </a:rPr>
              <a:t>=n3uue28FD0w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RStudio Introduction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jPk6-3prknk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Getting </a:t>
            </a:r>
            <a:r>
              <a:rPr lang="en-US" dirty="0" err="1">
                <a:latin typeface="Avenir Medium"/>
                <a:cs typeface="Avenir Medium"/>
              </a:rPr>
              <a:t>staRted</a:t>
            </a:r>
            <a:r>
              <a:rPr lang="en-US" dirty="0">
                <a:latin typeface="Avenir Medium"/>
                <a:cs typeface="Avenir Medium"/>
              </a:rPr>
              <a:t> with R: An accelerated primer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4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4V23ZQQfwYk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</a:rPr>
              <a:t>slides: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prezi.com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3xf8xqzvpuyz</a:t>
            </a:r>
            <a:r>
              <a:rPr lang="en-US" dirty="0">
                <a:latin typeface="Avenir Medium"/>
                <a:cs typeface="Avenir Medium"/>
                <a:hlinkClick r:id="rId5"/>
              </a:rPr>
              <a:t>/getting-started-with-r-an-accelerated-primer/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Statistics with R: Using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, Lesson 2 by Courtney Brown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6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2A-Y802Yink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0508211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basics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95400"/>
            <a:ext cx="8305800" cy="5562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Chester </a:t>
            </a:r>
            <a:r>
              <a:rPr lang="en" dirty="0" err="1">
                <a:latin typeface="Avenir Medium"/>
                <a:cs typeface="Avenir Medium"/>
              </a:rPr>
              <a:t>Ismay</a:t>
            </a:r>
            <a:r>
              <a:rPr lang="en" dirty="0">
                <a:latin typeface="Avenir Medium"/>
                <a:cs typeface="Avenir Medium"/>
              </a:rPr>
              <a:t> and Albert Y. Kim - An Introduction to Statistical and Data Sciences via R (2018) – Section 2 Getting Started with Data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2"/>
              </a:rPr>
              <a:t>https://moderndive.com/2-getting-started.html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Avenir Medium"/>
                <a:cs typeface="Avenir Medium"/>
              </a:rPr>
              <a:t>Setting </a:t>
            </a:r>
            <a:r>
              <a:rPr lang="en-US" dirty="0">
                <a:latin typeface="Avenir Medium"/>
                <a:cs typeface="Avenir Medium"/>
              </a:rPr>
              <a:t>Your Working Directory and Editing R Code (Mac)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https://www.youtube.com/watch?v=8xT3hmJQskU&amp;index=2&amp;list=PLjTlxb-wKvXNSDfcKPFH2gzHGyjpeCZmJ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Setting Your Working Directory and Editing R Code (Windows)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https://www.youtube.com/watch?v=XBcvH1BpIBo&amp;list=PLjTlxb-wKvXNSDfcKPFH2gzHGyjpeCZmJ&amp;index=3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How to Get Help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https://www.youtube.com/watch?v=ZFaWxxzouCY&amp;index=4&amp;list=PLjTlxb-wKvXNSDfcKPFH2gzHGyjpeCZmJ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Packages: A Beginner's Guide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https://www.datacamp.com/community/tutorials/r-packages-guide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889087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tutorials/documentation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638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</a:t>
            </a:r>
            <a:r>
              <a:rPr lang="en-US" dirty="0" err="1">
                <a:latin typeface="Avenir Medium"/>
                <a:cs typeface="Avenir Medium"/>
              </a:rPr>
              <a:t>Studion</a:t>
            </a:r>
            <a:r>
              <a:rPr lang="en-US" dirty="0">
                <a:latin typeface="Avenir Medium"/>
                <a:cs typeface="Avenir Medium"/>
              </a:rPr>
              <a:t> Education (Beginners)</a:t>
            </a:r>
            <a:endParaRPr lang="en-US" dirty="0">
              <a:latin typeface="Avenir Medium"/>
              <a:cs typeface="Avenir Medium"/>
              <a:hlinkClick r:id="rId2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https://education.rstudio.com/learn/beginner/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latin typeface="Avenir Medium"/>
              </a:rPr>
              <a:t>rOpenSci</a:t>
            </a:r>
            <a:r>
              <a:rPr lang="en-US" dirty="0">
                <a:latin typeface="Avenir Medium"/>
              </a:rPr>
              <a:t> Educators Collaborative: What Educational Resources Work Well and Why?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hlinkClick r:id="rId3"/>
              </a:rPr>
              <a:t>https://ropensci.org/blog/2018/07/25/educollab-resources/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W. N. </a:t>
            </a:r>
            <a:r>
              <a:rPr lang="en-US" dirty="0" err="1">
                <a:latin typeface="Avenir Medium"/>
                <a:cs typeface="Avenir Medium"/>
              </a:rPr>
              <a:t>Venables</a:t>
            </a:r>
            <a:r>
              <a:rPr lang="en-US" dirty="0">
                <a:latin typeface="Avenir Medium"/>
                <a:cs typeface="Avenir Medium"/>
              </a:rPr>
              <a:t>, D. M. Smith and the R Core Team - </a:t>
            </a:r>
            <a:r>
              <a:rPr lang="en-US" b="1" dirty="0">
                <a:latin typeface="Avenir Medium"/>
                <a:cs typeface="Avenir Medium"/>
              </a:rPr>
              <a:t>An Introduction to R. Notes on R:  A Programming Environment for Data Analysis and Graphics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cran.r-project.org</a:t>
            </a:r>
            <a:r>
              <a:rPr lang="en-US" dirty="0">
                <a:latin typeface="Avenir Medium"/>
                <a:cs typeface="Avenir Medium"/>
                <a:hlinkClick r:id="rId4"/>
              </a:rPr>
              <a:t>/doc/manuals/r-release/R-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intro.pdf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Introducing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5"/>
              </a:rPr>
              <a:t>http://www.ats.ucla.edu/stat/r/seminars/intro.htm</a:t>
            </a:r>
            <a:endParaRPr lang="pt-BR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</a:rPr>
              <a:t>R Introduction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6"/>
              </a:rPr>
              <a:t>http://www.r-tutor.com/r-introduction</a:t>
            </a:r>
            <a:endParaRPr lang="pt-BR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Quick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t-BR" dirty="0">
                <a:latin typeface="Avenir Medium"/>
                <a:cs typeface="Avenir Medium"/>
                <a:hlinkClick r:id="rId7"/>
              </a:rPr>
              <a:t>http://www.statmethods.net/</a:t>
            </a:r>
            <a:endParaRPr lang="pt-BR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Professor Courtney Brown's YouTube Video Classes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8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8"/>
              </a:rPr>
              <a:t>www.courtneybrown.com</a:t>
            </a:r>
            <a:r>
              <a:rPr lang="en-US" dirty="0">
                <a:latin typeface="Avenir Medium"/>
                <a:cs typeface="Avenir Medium"/>
                <a:hlinkClick r:id="rId8"/>
              </a:rPr>
              <a:t>/classes/</a:t>
            </a:r>
            <a:r>
              <a:rPr lang="en-US" dirty="0" err="1">
                <a:latin typeface="Avenir Medium"/>
                <a:cs typeface="Avenir Medium"/>
                <a:hlinkClick r:id="rId8"/>
              </a:rPr>
              <a:t>video_classes_Courtney_Brown.html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183789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tutorials/documentation (cont.)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Advanced R by Hadley Wickham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adv-r.had.co.nz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how to do stuff in r. two minutes or less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http://www.twotorials.com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Introducing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http://www.ats.ucla.edu/stat/r/seminars/intro.htm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5356575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R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An open-source and free language and platform for:</a:t>
            </a:r>
          </a:p>
          <a:p>
            <a:pPr lvl="1"/>
            <a:r>
              <a:rPr lang="en-US" sz="2600" dirty="0"/>
              <a:t>data gathering (from a wide variety of sources)</a:t>
            </a:r>
          </a:p>
          <a:p>
            <a:pPr lvl="1"/>
            <a:r>
              <a:rPr lang="en-US" sz="2600" dirty="0"/>
              <a:t>data processing </a:t>
            </a:r>
          </a:p>
          <a:p>
            <a:pPr lvl="1"/>
            <a:r>
              <a:rPr lang="en-US" sz="2600" dirty="0"/>
              <a:t>data exploration (data visualisation and data analysis)</a:t>
            </a:r>
          </a:p>
          <a:p>
            <a:pPr lvl="1"/>
            <a:r>
              <a:rPr lang="en-US" sz="2600" dirty="0"/>
              <a:t>data mining / machine learning / deep learning</a:t>
            </a:r>
            <a:endParaRPr lang="en-US" sz="3000" dirty="0"/>
          </a:p>
          <a:p>
            <a:r>
              <a:rPr lang="en-US" sz="3000" dirty="0"/>
              <a:t>At its inception, R was targeted specifically for statistical computing (it derives from </a:t>
            </a:r>
            <a:r>
              <a:rPr lang="en-US" sz="3000" i="1" dirty="0"/>
              <a:t>S</a:t>
            </a:r>
            <a:r>
              <a:rPr lang="en-US" sz="3000" dirty="0"/>
              <a:t> programming language)</a:t>
            </a:r>
          </a:p>
          <a:p>
            <a:r>
              <a:rPr lang="en-US" sz="3000" dirty="0"/>
              <a:t>Now it incorporates options for tasks varying from data processing to software development; still, it is not considered a full-fledged programming language (like Python, for example) </a:t>
            </a:r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74232257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 R ? (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Kabacoff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2011)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066800"/>
            <a:ext cx="8534400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300" dirty="0">
                <a:latin typeface="Avenir Medium"/>
                <a:cs typeface="Avenir Medium"/>
              </a:rPr>
              <a:t>R is free!  (SPSS, SAS, etc. cost thousands or tens of thousands of dollars)</a:t>
            </a:r>
          </a:p>
          <a:p>
            <a:r>
              <a:rPr lang="en-US" sz="2300" dirty="0">
                <a:latin typeface="Avenir Medium"/>
                <a:cs typeface="Avenir Medium"/>
              </a:rPr>
              <a:t>R is a comprehensive statistical platform, offering all manner of data analytic techniques</a:t>
            </a:r>
          </a:p>
          <a:p>
            <a:r>
              <a:rPr lang="en-US" sz="2300" dirty="0">
                <a:latin typeface="Avenir Medium"/>
                <a:cs typeface="Avenir Medium"/>
              </a:rPr>
              <a:t>R has state-of-the-art graphics capabilities</a:t>
            </a:r>
          </a:p>
          <a:p>
            <a:r>
              <a:rPr lang="en-US" sz="2300" dirty="0">
                <a:latin typeface="Avenir Medium"/>
                <a:cs typeface="Avenir Medium"/>
              </a:rPr>
              <a:t>R is a powerful platform for interactive data analysis and exploration</a:t>
            </a:r>
          </a:p>
          <a:p>
            <a:r>
              <a:rPr lang="en-US" sz="2300" dirty="0">
                <a:latin typeface="Avenir Medium"/>
                <a:cs typeface="Avenir Medium"/>
              </a:rPr>
              <a:t>R can easily import data from a wide variety of sources, including text files, database management systems, statistical packages, and specialized data repositories. It can write data out to these systems as well</a:t>
            </a:r>
          </a:p>
          <a:p>
            <a:r>
              <a:rPr lang="en-US" sz="2300" dirty="0">
                <a:latin typeface="Avenir Medium"/>
                <a:cs typeface="Avenir Medium"/>
              </a:rPr>
              <a:t>R provides an unparalleled platform for programming new statistical methods in an easy and straightforward manner. It’s easily extensible and provides a natural language for quickly programming recently published methods</a:t>
            </a:r>
          </a:p>
        </p:txBody>
      </p:sp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 R ?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R contains advanced statistical routines not yet available in other packages. In fact, new methods become available for download on a weekly basis</a:t>
            </a:r>
          </a:p>
          <a:p>
            <a:r>
              <a:rPr lang="en-US" dirty="0">
                <a:latin typeface="Avenir Medium"/>
                <a:cs typeface="Avenir Medium"/>
              </a:rPr>
              <a:t>R has an (over) enthusiastic community of users and developers</a:t>
            </a:r>
          </a:p>
          <a:p>
            <a:r>
              <a:rPr lang="en-US" dirty="0">
                <a:latin typeface="Avenir Medium"/>
                <a:cs typeface="Avenir Medium"/>
              </a:rPr>
              <a:t>A variety of graphic user interfaces (GUIs) are available, offering the power of R through menus and dialogs.</a:t>
            </a:r>
          </a:p>
          <a:p>
            <a:r>
              <a:rPr lang="en-US" dirty="0">
                <a:latin typeface="Avenir Medium"/>
                <a:cs typeface="Avenir Medium"/>
              </a:rPr>
              <a:t>R runs on a wide array of platforms, including Windows, Unix, and Mac OS X</a:t>
            </a:r>
          </a:p>
        </p:txBody>
      </p:sp>
    </p:spTree>
    <p:extLst>
      <p:ext uri="{BB962C8B-B14F-4D97-AF65-F5344CB8AC3E}">
        <p14:creationId xmlns:p14="http://schemas.microsoft.com/office/powerpoint/2010/main" val="226459099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main limitations (Fotache &amp; Strimbei, 2013)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534400" cy="5715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User interface: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was initially based on the command prompt and scripts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SPSS and Excel users find the transition to R interface (GUI) difficult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IDEs like RStudio have hugely improved the </a:t>
            </a:r>
            <a:r>
              <a:rPr lang="en-US" dirty="0" err="1">
                <a:latin typeface="Avenir Medium"/>
                <a:cs typeface="Avenir Medium"/>
              </a:rPr>
              <a:t>productivicy</a:t>
            </a:r>
            <a:r>
              <a:rPr lang="en-US" dirty="0">
                <a:latin typeface="Avenir Medium"/>
                <a:cs typeface="Avenir Medium"/>
              </a:rPr>
              <a:t> and R acceptance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 tidal wave of packages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Deciding which function/package to use is not always an easy task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Some of the packages are poorly maintained (unavailable in recent R versions)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New packages require constant scanning of R literature/blogosphere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Data sourcing (not particular to R)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 many cases </a:t>
            </a:r>
            <a:r>
              <a:rPr lang="en-US" dirty="0" err="1">
                <a:latin typeface="Avenir Medium"/>
                <a:cs typeface="Avenir Medium"/>
              </a:rPr>
              <a:t>ETL</a:t>
            </a:r>
            <a:r>
              <a:rPr lang="en-US" dirty="0">
                <a:latin typeface="Avenir Medium"/>
                <a:cs typeface="Avenir Medium"/>
              </a:rPr>
              <a:t> mechanisms are needed for gathering data from web logs, sensors, mobile applications, Excel files, etc.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Various packages have been developed in this respect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Recent APIs, web services are beneficial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Functional programming (not only in R) requires  some time to master</a:t>
            </a:r>
          </a:p>
        </p:txBody>
      </p:sp>
    </p:spTree>
    <p:extLst>
      <p:ext uri="{BB962C8B-B14F-4D97-AF65-F5344CB8AC3E}">
        <p14:creationId xmlns:p14="http://schemas.microsoft.com/office/powerpoint/2010/main" val="373368114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References/resources on R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</a:t>
            </a:r>
            <a:r>
              <a:rPr lang="en-US" dirty="0" err="1">
                <a:latin typeface="Avenir Medium"/>
                <a:cs typeface="Avenir Medium"/>
              </a:rPr>
              <a:t>Studion</a:t>
            </a:r>
            <a:r>
              <a:rPr lang="en-US" dirty="0">
                <a:latin typeface="Avenir Medium"/>
                <a:cs typeface="Avenir Medium"/>
              </a:rPr>
              <a:t> Education (Beginners)</a:t>
            </a:r>
            <a:endParaRPr lang="en-US" dirty="0">
              <a:latin typeface="Avenir Medium"/>
              <a:cs typeface="Avenir Medium"/>
              <a:hlinkClick r:id="rId2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https://education.rstudio.com/learn/beginner/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resources (free courses, books, tutorials, &amp; cheat sheets – updated regularly)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https://paulvanderlaken.com/2017/08/10/r-resources-cheatsheets-tutorials-books/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New to R? Kickstart your learning and career with these 6 steps!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https://paulvanderlaken.com/2017/10/18/learn-r/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R Tutorials and Courses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https://hackr.io/tutorials/learn-r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96772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References/resources on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dirty="0" err="1">
                <a:latin typeface="Avenir Medium"/>
                <a:cs typeface="Avenir Medium"/>
              </a:rPr>
              <a:t>CRAN</a:t>
            </a:r>
            <a:r>
              <a:rPr lang="en-US" dirty="0">
                <a:latin typeface="Avenir Medium"/>
                <a:cs typeface="Avenir Medium"/>
              </a:rPr>
              <a:t> - the main R site: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cran.r-project.org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Books/e-Books which can be bought from: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Amazon (unfortunately, sometimes statistical formula are poorly displayed on Kindle format)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Publishers (Manning, </a:t>
            </a:r>
            <a:r>
              <a:rPr lang="en-US" dirty="0" err="1">
                <a:latin typeface="Avenir Medium"/>
                <a:cs typeface="Avenir Medium"/>
              </a:rPr>
              <a:t>Packt</a:t>
            </a:r>
            <a:r>
              <a:rPr lang="en-US" dirty="0">
                <a:latin typeface="Avenir Medium"/>
                <a:cs typeface="Avenir Medium"/>
              </a:rPr>
              <a:t>, …): PDF format widely provided - excellent to read/display/code copy 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Free e-Books (see next slides) and PDF tutorials available on web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Presentations posted on </a:t>
            </a:r>
            <a:r>
              <a:rPr lang="en-US" dirty="0" err="1">
                <a:latin typeface="Avenir Medium"/>
                <a:cs typeface="Avenir Medium"/>
              </a:rPr>
              <a:t>Slideshare</a:t>
            </a:r>
            <a:r>
              <a:rPr lang="en-US" dirty="0">
                <a:latin typeface="Avenir Medium"/>
                <a:cs typeface="Avenir Medium"/>
              </a:rPr>
              <a:t>, universities or courses pages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venir Medium"/>
                <a:cs typeface="Avenir Medium"/>
              </a:rPr>
              <a:t>Video-tutorials (mostly on YouTube) (2016)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http://flavioazevedo.com/stats-and-r-blog/2016/9/13/learning-r-on-youtube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20569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References/resources on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95400"/>
            <a:ext cx="8534400" cy="5638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 of Statistical Software: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www.jstatsoft.org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R Journal: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journal.r-project.org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Journal of Statistics Education (not targeted only to R, but generally to Statistics): </a:t>
            </a:r>
            <a:r>
              <a:rPr lang="en-US" dirty="0">
                <a:latin typeface="Avenir Medium"/>
                <a:cs typeface="Avenir Medium"/>
                <a:hlinkClick r:id="rId4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www.amstat.org</a:t>
            </a:r>
            <a:r>
              <a:rPr lang="en-US" dirty="0">
                <a:latin typeface="Avenir Medium"/>
                <a:cs typeface="Avenir Medium"/>
                <a:hlinkClick r:id="rId4"/>
              </a:rPr>
              <a:t>/publications/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jse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Stack Overflow R section - A question-and-answer site: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stackoverflow.com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/questions/tagged/r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news and tutorials contributed by (552) R bloggers: </a:t>
            </a:r>
            <a:r>
              <a:rPr lang="en-US" dirty="0">
                <a:latin typeface="Avenir Medium"/>
                <a:cs typeface="Avenir Medium"/>
                <a:hlinkClick r:id="rId6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www.r-bloggers.com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Other R communities, blogs, academic courses, etc.</a:t>
            </a:r>
          </a:p>
        </p:txBody>
      </p:sp>
    </p:spTree>
    <p:extLst>
      <p:ext uri="{BB962C8B-B14F-4D97-AF65-F5344CB8AC3E}">
        <p14:creationId xmlns:p14="http://schemas.microsoft.com/office/powerpoint/2010/main" val="399687809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Video-tutorials on R/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RStudio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installation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Installing R and RStudio on MacOS and Windows (R workshop) (2023)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https://www.youtube.com/watch?v=h9JwrYxWt98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sz="3100" dirty="0">
                <a:latin typeface="Avenir Medium"/>
              </a:rPr>
              <a:t>How to install </a:t>
            </a:r>
            <a:r>
              <a:rPr lang="en-US" sz="3100" dirty="0" err="1">
                <a:latin typeface="Avenir Medium"/>
              </a:rPr>
              <a:t>Rstudio</a:t>
            </a:r>
            <a:r>
              <a:rPr lang="en-US" sz="3100" dirty="0">
                <a:latin typeface="Avenir Medium"/>
              </a:rPr>
              <a:t> on Windows 10 (2019-2min)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https://www.youtube.com/watch?v=9Jo9lJFOf9E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How to install R and install R Studio. How to use R studio | R programming for beginners (2019 – 7:36)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https://www.youtube.com/watch?v=orjLGFmx6l4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How to Download and Install R and R Studio (Best Version - 2020) 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https://www.youtube.com/watch?v=by5HyJX6H1I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3512833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9885</TotalTime>
  <Words>1410</Words>
  <Application>Microsoft Macintosh PowerPoint</Application>
  <PresentationFormat>On-screen Show (4:3)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 Unicode MS</vt:lpstr>
      <vt:lpstr>American Typewriter</vt:lpstr>
      <vt:lpstr>Arial</vt:lpstr>
      <vt:lpstr>Avenir Medium</vt:lpstr>
      <vt:lpstr>Book Antiqua</vt:lpstr>
      <vt:lpstr>Calibri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Introducere în analiza datelor de mari dimensiuni</vt:lpstr>
      <vt:lpstr>What is R ?</vt:lpstr>
      <vt:lpstr>Why R ? (Kabacoff, 2011)</vt:lpstr>
      <vt:lpstr>Why R ? (cont.)</vt:lpstr>
      <vt:lpstr>R main limitations (Fotache &amp; Strimbei, 2013)</vt:lpstr>
      <vt:lpstr>References/resources on R</vt:lpstr>
      <vt:lpstr>References/resources on R (cont.)</vt:lpstr>
      <vt:lpstr>References/resources on R (cont.)</vt:lpstr>
      <vt:lpstr>Video-tutorials on R/RStudio installation </vt:lpstr>
      <vt:lpstr>Video-tutorials on R/RStudio basics</vt:lpstr>
      <vt:lpstr>Video-tutorials on R/RStudio basics (cont.)</vt:lpstr>
      <vt:lpstr>Web sites with R tutorials/documentation </vt:lpstr>
      <vt:lpstr>Web sites with R tutorials/documentation (cont.) 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484</cp:revision>
  <dcterms:created xsi:type="dcterms:W3CDTF">2002-10-11T06:23:42Z</dcterms:created>
  <dcterms:modified xsi:type="dcterms:W3CDTF">2023-05-27T07:24:46Z</dcterms:modified>
</cp:coreProperties>
</file>