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9"/>
  </p:notesMasterIdLst>
  <p:sldIdLst>
    <p:sldId id="256" r:id="rId2"/>
    <p:sldId id="435" r:id="rId3"/>
    <p:sldId id="436" r:id="rId4"/>
    <p:sldId id="439" r:id="rId5"/>
    <p:sldId id="428" r:id="rId6"/>
    <p:sldId id="438" r:id="rId7"/>
    <p:sldId id="437" r:id="rId8"/>
    <p:sldId id="440" r:id="rId9"/>
    <p:sldId id="441" r:id="rId10"/>
    <p:sldId id="442" r:id="rId11"/>
    <p:sldId id="443" r:id="rId12"/>
    <p:sldId id="472" r:id="rId13"/>
    <p:sldId id="457" r:id="rId14"/>
    <p:sldId id="459" r:id="rId15"/>
    <p:sldId id="460" r:id="rId16"/>
    <p:sldId id="458" r:id="rId17"/>
    <p:sldId id="461" r:id="rId1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6270" y="44503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alte finețuri SQL 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 </a:t>
            </a: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serii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de </a:t>
            </a: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valori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</a:t>
            </a:r>
            <a:r>
              <a:rPr lang="ro-RO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subconsultări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corelate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7693B0-C8F2-130D-A67B-DCB20E9102F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FC27CB-3912-0A3A-7427-071F3973F806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BC2D0-B026-E967-296B-4FDE351AC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99E822-551F-DCDF-BE84-9BA9A35A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0116D3-6D36-8AFE-501B-1289B816E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FE4E63-0ABD-8470-0288-18F1F3E065B1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13" y="4094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668" y="1110768"/>
            <a:ext cx="9031332" cy="574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  Care sunt cele mai mari cinci preţuri unitare la care </a:t>
            </a:r>
          </a:p>
          <a:p>
            <a:pPr>
              <a:buNone/>
            </a:pPr>
            <a:r>
              <a:rPr lang="ro-RO" sz="2800" i="1" dirty="0"/>
              <a:t>s-au efectuat vânzări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5 &gt;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COUNT(DISTINCT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643" y="1799968"/>
            <a:ext cx="3227357" cy="326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(4)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307" y="1106606"/>
            <a:ext cx="8884693" cy="57513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Înaintea căror facturi sunt intervale de numere nefolosite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 (SELECT MIN(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AND NOT EXISTS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1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  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-1 )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214B-3D0A-5B4A-90F4-AD96DF8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0" y="4165818"/>
            <a:ext cx="6094082" cy="26028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&amp; </a:t>
            </a:r>
            <a:r>
              <a:rPr lang="en-US" dirty="0" err="1"/>
              <a:t>corelare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633" y="968991"/>
            <a:ext cx="9157633" cy="5861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i="1" dirty="0"/>
              <a:t>S</a:t>
            </a:r>
            <a:r>
              <a:rPr lang="ro-RO" sz="3000" i="1" dirty="0"/>
              <a:t>ă se actualizeze zilele de sărbători legale fixe în tabela CALENDAR pe baza înregistrărilor din tabela SARBATORI</a:t>
            </a:r>
            <a:r>
              <a:rPr lang="en-US" sz="3000" i="1" dirty="0"/>
              <a:t>_FIXE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UPDATE calendar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SET </a:t>
            </a:r>
            <a:r>
              <a:rPr lang="en-US" sz="3000" dirty="0" err="1">
                <a:latin typeface="Consolas"/>
                <a:cs typeface="Consolas"/>
              </a:rPr>
              <a:t>sarbatoare</a:t>
            </a:r>
            <a:r>
              <a:rPr lang="en-US" sz="3000" dirty="0">
                <a:latin typeface="Consolas"/>
                <a:cs typeface="Consolas"/>
              </a:rPr>
              <a:t> =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(SELECT 'D'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AND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= (SELECT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     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AND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(data, 'MM-DD') IN (SELECT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CAST ('2013' || '-' ||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|| '-' ||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AS DATE), 'MM-DD')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soi</a:t>
            </a:r>
            <a:r>
              <a:rPr lang="en-US" dirty="0"/>
              <a:t> de fi</a:t>
            </a:r>
            <a:r>
              <a:rPr lang="ro-RO" dirty="0"/>
              <a:t>ş</a:t>
            </a:r>
            <a:r>
              <a:rPr lang="en-US" dirty="0"/>
              <a:t>e-</a:t>
            </a:r>
            <a:r>
              <a:rPr lang="ro-RO" dirty="0" err="1"/>
              <a:t>ş</a:t>
            </a:r>
            <a:r>
              <a:rPr lang="en-US" dirty="0"/>
              <a:t>ah (</a:t>
            </a:r>
            <a:r>
              <a:rPr lang="en-US" dirty="0" err="1"/>
              <a:t>pivotare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0" y="13638"/>
            <a:ext cx="8933688" cy="7761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o-RO" b="1" dirty="0"/>
              <a:t>ânzări lunare, pe produse (pt.2013)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570"/>
            <a:ext cx="9144000" cy="63735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1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1"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2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3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3"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4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4",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5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5"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6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 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6"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(1, 12, 1)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(Luna) LEFT OUTER JOIN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(	SELECT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= 2013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)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ORDER BY 1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6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ânzări lunare, pe produse (pt.2013)</a:t>
            </a:r>
            <a:r>
              <a:rPr lang="en-US" dirty="0"/>
              <a:t>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660-0361-AD46-8360-A94585F8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16"/>
            <a:ext cx="9137430" cy="4853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334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072"/>
            <a:ext cx="9144000" cy="5997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Ianuarie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Februarie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3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Martie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4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Aprilie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5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"Mai",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6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Iunie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7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8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"August",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9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Septembrie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10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Octombrie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Noiembrie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Decembrie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LEFT OUTER JOIN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(SELECT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= 2013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)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r>
              <a:rPr lang="en-US" dirty="0"/>
              <a:t>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70F1-2592-CE4A-A461-62D468A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69"/>
            <a:ext cx="9144000" cy="16392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6004"/>
            <a:ext cx="831953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Secvenţe de valori 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869753"/>
            <a:ext cx="9253182" cy="52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Care sunt numerele de facturi nefolosite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(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SELECT *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              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(0, 9, 1) AS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Cifra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Nr_nefolosit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(SELECT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1000 +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 +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 +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           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numere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MIN(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      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AND   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MAX(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NOT IN (SELECT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18588"/>
            <a:ext cx="80521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Secvenţe de valori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3" y="2647666"/>
            <a:ext cx="819024" cy="329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0128" y="2224585"/>
            <a:ext cx="83548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cifre</a:t>
            </a:r>
            <a:endParaRPr lang="en-US" sz="2400" b="1" dirty="0">
              <a:ln>
                <a:solidFill>
                  <a:schemeClr val="bg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960" y="1514903"/>
            <a:ext cx="2431619" cy="451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44" y="2178392"/>
            <a:ext cx="3314485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436481" y="1271517"/>
            <a:ext cx="170751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Rezultat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(fragment)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471" y="2049439"/>
            <a:ext cx="1209391" cy="44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220047"/>
            <a:ext cx="780092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Subconsult</a:t>
            </a:r>
            <a:r>
              <a:rPr lang="ro-RO" b="1" dirty="0"/>
              <a:t>ări corelate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61447"/>
            <a:ext cx="8543499" cy="5212308"/>
          </a:xfrm>
        </p:spPr>
        <p:txBody>
          <a:bodyPr>
            <a:normAutofit/>
          </a:bodyPr>
          <a:lstStyle/>
          <a:p>
            <a:r>
              <a:rPr lang="ro-RO" dirty="0"/>
              <a:t>Până acum, în clauzele SELECT,  WHERE...  ale unei interogări apăreau numai atribute din tabela sau tabelele enumerate în clauza FROM</a:t>
            </a:r>
          </a:p>
          <a:p>
            <a:r>
              <a:rPr lang="ro-RO" dirty="0"/>
              <a:t>În subconsultările corelate pot apărea atribute din tabelele clauzei FROM ale interogării principale sau ale unei subconsultări </a:t>
            </a:r>
            <a:r>
              <a:rPr lang="en-US" dirty="0"/>
              <a:t>“</a:t>
            </a:r>
            <a:r>
              <a:rPr lang="en-US" dirty="0" err="1"/>
              <a:t>superioar</a:t>
            </a:r>
            <a:r>
              <a:rPr lang="ro-RO" dirty="0"/>
              <a:t>ă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r>
              <a:rPr lang="ro-RO" dirty="0"/>
              <a:t>Logica subconsultărilor corelate nu este una ansamblistă, ci la nivel linie !!! (vezi cap. 10 din cartea</a:t>
            </a:r>
            <a:r>
              <a:rPr lang="ro-RO" i="1" dirty="0"/>
              <a:t> SQL. Dialecte DB2, Oracle, PostgreSQL şi SQL Server</a:t>
            </a:r>
            <a:r>
              <a:rPr lang="ro-RO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70" y="83566"/>
            <a:ext cx="856519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SELECT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337482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sunt localităţile în care se află sediul fiecărui client 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Loc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 	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	 	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Loc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5" y="3916908"/>
            <a:ext cx="2897434" cy="261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(2)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87588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valoarea vânzărilor din fiecare produs pentru luna septembrie 2013 ?</a:t>
            </a:r>
            <a:endParaRPr lang="en-US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COALESCE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(SELECT SUM(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1+p1.ProcTVA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DATE '2013-09-01'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DATE'2013-09-30' AND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p1.CodPr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	       ), 0) AS Vinzari_Sept2013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4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</a:t>
            </a:r>
            <a:endParaRPr lang="en-US" sz="2400" dirty="0">
              <a:solidFill>
                <a:srgbClr val="3A3C86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1CEE-D0C8-F343-ACFD-67B70275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98" y="4288221"/>
            <a:ext cx="4036302" cy="256977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-66562"/>
            <a:ext cx="775998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73457"/>
            <a:ext cx="8898340" cy="598454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o-RO" sz="5300" i="1" dirty="0"/>
              <a:t>Să se afişeze, pe o coloană separată, numărul curent al fiecărei facturi emise în luna septembrie 2013 (vezi figura)</a:t>
            </a:r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4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(SELECT COUNT(*)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 EXTRACT (MONTH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&lt;=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      )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NrCrt_Sept07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f1.*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 f1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5F923-BE66-AE44-9BEE-1D887896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5" y="1469963"/>
            <a:ext cx="6492984" cy="2476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22828"/>
            <a:ext cx="798394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Corelare în clauza WHERE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037230" y="1473960"/>
            <a:ext cx="810677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3200" i="1" dirty="0">
                <a:latin typeface="Avenir Medium"/>
                <a:cs typeface="Avenir Medium"/>
              </a:rPr>
              <a:t>Ce facturi au fost emise în aceeaşi zi cu factura 1120 ?</a:t>
            </a:r>
            <a:endParaRPr lang="en-US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4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EXISTS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=1120 AND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f2.DataFact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1678"/>
            <a:ext cx="792375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106606"/>
            <a:ext cx="83251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i="1" dirty="0"/>
              <a:t>Care sunt clienţii cărora li s-au întocmit numai două facturi?</a:t>
            </a:r>
            <a:endParaRPr lang="en-US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2 = (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COUNT(*) 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             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WHER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E f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acturi.CodCl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	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clienti.CodCl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			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" y="2486204"/>
            <a:ext cx="4642338" cy="424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10431</TotalTime>
  <Words>1716</Words>
  <Application>Microsoft Macintosh PowerPoint</Application>
  <PresentationFormat>On-screen Show (4:3)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Secvenţe de valori (1)</vt:lpstr>
      <vt:lpstr>Secvenţe de valori (2)</vt:lpstr>
      <vt:lpstr>Subconsultări corelate</vt:lpstr>
      <vt:lpstr>Corelare în clauza SELECT (1)</vt:lpstr>
      <vt:lpstr>Corelare în clauza SELECT (2)</vt:lpstr>
      <vt:lpstr>Corelare în clauza SELECT (3)</vt:lpstr>
      <vt:lpstr>Corelare în clauza WHERE (1)</vt:lpstr>
      <vt:lpstr>Corelare în clauza WHERE (2)</vt:lpstr>
      <vt:lpstr>Corelare în clauza WHERE (3)</vt:lpstr>
      <vt:lpstr>Corelare în clauza WHERE (4)</vt:lpstr>
      <vt:lpstr>UPDATE &amp; corelare</vt:lpstr>
      <vt:lpstr>Un soi de fişe-şah (pivotare)</vt:lpstr>
      <vt:lpstr>Vânzări lunare, pe produse (pt.2013)</vt:lpstr>
      <vt:lpstr>Vânzări lunare, pe produse (pt.2013) -2</vt:lpstr>
      <vt:lpstr>Vânzările produselor, lunar (pt.2013)</vt:lpstr>
      <vt:lpstr>Vânzările produselor, lunar (pt.2013) -2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622</cp:revision>
  <dcterms:created xsi:type="dcterms:W3CDTF">2002-10-11T06:23:42Z</dcterms:created>
  <dcterms:modified xsi:type="dcterms:W3CDTF">2023-05-25T04:29:48Z</dcterms:modified>
</cp:coreProperties>
</file>