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473" r:id="rId4"/>
    <p:sldId id="479" r:id="rId5"/>
    <p:sldId id="478" r:id="rId6"/>
    <p:sldId id="477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B40B8-8D33-B14F-AA50-9B1A194A8C49}" v="1" dt="2023-05-31T05:29:0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B26B40B8-8D33-B14F-AA50-9B1A194A8C49}"/>
    <pc:docChg chg="custSel modSld">
      <pc:chgData name="Marin Fotache" userId="9233cd031198ef03" providerId="LiveId" clId="{B26B40B8-8D33-B14F-AA50-9B1A194A8C49}" dt="2023-05-31T05:29:29.243" v="13" actId="255"/>
      <pc:docMkLst>
        <pc:docMk/>
      </pc:docMkLst>
      <pc:sldChg chg="addSp delSp modSp mod">
        <pc:chgData name="Marin Fotache" userId="9233cd031198ef03" providerId="LiveId" clId="{B26B40B8-8D33-B14F-AA50-9B1A194A8C49}" dt="2023-05-31T05:29:29.243" v="13" actId="255"/>
        <pc:sldMkLst>
          <pc:docMk/>
          <pc:sldMk cId="0" sldId="256"/>
        </pc:sldMkLst>
        <pc:spChg chg="add del mod">
          <ac:chgData name="Marin Fotache" userId="9233cd031198ef03" providerId="LiveId" clId="{B26B40B8-8D33-B14F-AA50-9B1A194A8C49}" dt="2023-05-31T05:29:07.243" v="1" actId="478"/>
          <ac:spMkLst>
            <pc:docMk/>
            <pc:sldMk cId="0" sldId="256"/>
            <ac:spMk id="3" creationId="{23B6D4E9-A53E-9D3F-4237-080168B317DA}"/>
          </ac:spMkLst>
        </pc:spChg>
        <pc:spChg chg="add mod">
          <ac:chgData name="Marin Fotache" userId="9233cd031198ef03" providerId="LiveId" clId="{B26B40B8-8D33-B14F-AA50-9B1A194A8C49}" dt="2023-05-31T05:29:07.858" v="2"/>
          <ac:spMkLst>
            <pc:docMk/>
            <pc:sldMk cId="0" sldId="256"/>
            <ac:spMk id="4" creationId="{028428D5-3AFD-18C6-68A2-9111686BF0CB}"/>
          </ac:spMkLst>
        </pc:spChg>
        <pc:spChg chg="del">
          <ac:chgData name="Marin Fotache" userId="9233cd031198ef03" providerId="LiveId" clId="{B26B40B8-8D33-B14F-AA50-9B1A194A8C49}" dt="2023-05-31T05:29:04.681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B26B40B8-8D33-B14F-AA50-9B1A194A8C49}" dt="2023-05-31T05:29:07.858" v="2"/>
          <ac:spMkLst>
            <pc:docMk/>
            <pc:sldMk cId="0" sldId="256"/>
            <ac:spMk id="13" creationId="{994A2C57-70C6-0129-4B4A-14DB66D5FD28}"/>
          </ac:spMkLst>
        </pc:spChg>
        <pc:spChg chg="del">
          <ac:chgData name="Marin Fotache" userId="9233cd031198ef03" providerId="LiveId" clId="{B26B40B8-8D33-B14F-AA50-9B1A194A8C49}" dt="2023-05-31T05:29:04.681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B26B40B8-8D33-B14F-AA50-9B1A194A8C49}" dt="2023-05-31T05:29:29.243" v="13" actId="255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B26B40B8-8D33-B14F-AA50-9B1A194A8C49}" dt="2023-05-31T05:29:07.858" v="2"/>
          <ac:grpSpMkLst>
            <pc:docMk/>
            <pc:sldMk cId="0" sldId="256"/>
            <ac:grpSpMk id="9" creationId="{8062BE01-92BC-CADC-9DC6-994FBD085D64}"/>
          </ac:grpSpMkLst>
        </pc:grpChg>
        <pc:picChg chg="del">
          <ac:chgData name="Marin Fotache" userId="9233cd031198ef03" providerId="LiveId" clId="{B26B40B8-8D33-B14F-AA50-9B1A194A8C49}" dt="2023-05-31T05:29:04.681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B26B40B8-8D33-B14F-AA50-9B1A194A8C49}" dt="2023-05-31T05:29:04.681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B26B40B8-8D33-B14F-AA50-9B1A194A8C49}" dt="2023-05-31T05:29:07.858" v="2"/>
          <ac:picMkLst>
            <pc:docMk/>
            <pc:sldMk cId="0" sldId="256"/>
            <ac:picMk id="10" creationId="{A432DF33-4064-D072-17BF-E0DA76FC3D39}"/>
          </ac:picMkLst>
        </pc:picChg>
        <pc:picChg chg="mod">
          <ac:chgData name="Marin Fotache" userId="9233cd031198ef03" providerId="LiveId" clId="{B26B40B8-8D33-B14F-AA50-9B1A194A8C49}" dt="2023-05-31T05:29:07.858" v="2"/>
          <ac:picMkLst>
            <pc:docMk/>
            <pc:sldMk cId="0" sldId="256"/>
            <ac:picMk id="11" creationId="{D82E9454-D2BE-6EAE-319D-428AB12462CE}"/>
          </ac:picMkLst>
        </pc:picChg>
        <pc:picChg chg="mod">
          <ac:chgData name="Marin Fotache" userId="9233cd031198ef03" providerId="LiveId" clId="{B26B40B8-8D33-B14F-AA50-9B1A194A8C49}" dt="2023-05-31T05:29:07.858" v="2"/>
          <ac:picMkLst>
            <pc:docMk/>
            <pc:sldMk cId="0" sldId="256"/>
            <ac:picMk id="12" creationId="{AD19999F-36D5-AFEE-7A01-BB74F7738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index.html" TargetMode="External"/><Relationship Id="rId2" Type="http://schemas.openxmlformats.org/officeDocument/2006/relationships/hyperlink" Target="https://learningstatisticswithr-bookdown.netlify.app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stat.slu.edu/~speegle/_book/" TargetMode="External"/><Relationship Id="rId2" Type="http://schemas.openxmlformats.org/officeDocument/2006/relationships/hyperlink" Target="https://datasciencebook.ca/inferenc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umplab.com/statistic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index.html" TargetMode="External"/><Relationship Id="rId2" Type="http://schemas.openxmlformats.org/officeDocument/2006/relationships/hyperlink" Target="https://bookdown.org/pingapang9/linear_models_bookdow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ookdown.org/ejvanholm/Textbook/" TargetMode="External"/><Relationship Id="rId4" Type="http://schemas.openxmlformats.org/officeDocument/2006/relationships/hyperlink" Target="https://bookdown.org/content/134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ndrajeetpatil.github.io/ggstatsplot/" TargetMode="External"/><Relationship Id="rId3" Type="http://schemas.openxmlformats.org/officeDocument/2006/relationships/hyperlink" Target="https://www.rstudio.com/resources/videos/infer-a-package-for-tidy-statistical-inference/" TargetMode="External"/><Relationship Id="rId7" Type="http://schemas.openxmlformats.org/officeDocument/2006/relationships/hyperlink" Target="https://www.andrew.cmu.edu/user/jsmurray/teaching/303/files/lab.html" TargetMode="External"/><Relationship Id="rId2" Type="http://schemas.openxmlformats.org/officeDocument/2006/relationships/hyperlink" Target="https://infer.netlify.com/#infer-r-packa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n.r-project.org/web/packages/survey/index.html" TargetMode="External"/><Relationship Id="rId5" Type="http://schemas.openxmlformats.org/officeDocument/2006/relationships/hyperlink" Target="https://cran.r-project.org/web/packages/GroupComparisons/GroupComparisons.pdf" TargetMode="External"/><Relationship Id="rId4" Type="http://schemas.openxmlformats.org/officeDocument/2006/relationships/hyperlink" Target="https://www.andrewheiss.com/blog/2018/12/05/test-any-hypothe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406" y="5017265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Basic inferential statistics in R</a:t>
            </a:r>
          </a:p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28D5-3AFD-18C6-68A2-9111686BF0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62BE01-92BC-CADC-9DC6-994FBD085D64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32DF33-4064-D072-17BF-E0DA76FC3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2E9454-D2BE-6EAE-319D-428AB1246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19999F-36D5-AFEE-7A01-BB74F7738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4A2C57-70C6-0129-4B4A-14DB66D5FD28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Goals of Inferential Statistics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Sampling Distributions &amp; Estimation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(One and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(Categorical Data)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(More Than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Quantitative Data (Correlation &amp; Regression)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Significance in Data Science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Inferential Statistics in R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The silver bullet of statistical inference in R: the </a:t>
            </a:r>
            <a:r>
              <a:rPr lang="en" b="1" i="1" dirty="0" err="1">
                <a:latin typeface="Avenir Book" charset="0"/>
                <a:ea typeface="Avenir Book" charset="0"/>
                <a:cs typeface="Avenir Book" charset="0"/>
              </a:rPr>
              <a:t>ggstatsplot</a:t>
            </a:r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 package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990600"/>
            <a:ext cx="8458200" cy="5867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2900" dirty="0">
                <a:latin typeface="Avenir Medium"/>
              </a:rPr>
              <a:t>Danielle Navarro (2018). </a:t>
            </a:r>
            <a:r>
              <a:rPr lang="ro-RO" sz="2900" dirty="0" err="1">
                <a:latin typeface="Avenir Medium"/>
              </a:rPr>
              <a:t>Learning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statistics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with</a:t>
            </a:r>
            <a:r>
              <a:rPr lang="ro-RO" sz="2900" dirty="0">
                <a:latin typeface="Avenir Medium"/>
              </a:rPr>
              <a:t> R: A </a:t>
            </a:r>
            <a:r>
              <a:rPr lang="ro-RO" sz="2900" dirty="0" err="1">
                <a:latin typeface="Avenir Medium"/>
              </a:rPr>
              <a:t>tutorial</a:t>
            </a:r>
            <a:r>
              <a:rPr lang="ro-RO" sz="2900" dirty="0">
                <a:latin typeface="Avenir Medium"/>
              </a:rPr>
              <a:t> for </a:t>
            </a:r>
            <a:r>
              <a:rPr lang="ro-RO" sz="2900" dirty="0" err="1">
                <a:latin typeface="Avenir Medium"/>
              </a:rPr>
              <a:t>psychology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students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and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other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beginners</a:t>
            </a:r>
            <a:r>
              <a:rPr lang="ro-RO" sz="2900" dirty="0">
                <a:latin typeface="Avenir Medium"/>
              </a:rPr>
              <a:t>. (</a:t>
            </a:r>
            <a:r>
              <a:rPr lang="ro-RO" sz="2900" dirty="0" err="1">
                <a:latin typeface="Avenir Medium"/>
              </a:rPr>
              <a:t>Version</a:t>
            </a:r>
            <a:r>
              <a:rPr lang="ro-RO" sz="2900" dirty="0">
                <a:latin typeface="Avenir Medium"/>
              </a:rPr>
              <a:t> 0.6.1): </a:t>
            </a:r>
            <a:r>
              <a:rPr lang="ro-RO" sz="2900" dirty="0">
                <a:latin typeface="Avenir Medium"/>
                <a:hlinkClick r:id="rId2"/>
              </a:rPr>
              <a:t>https://learningstatisticswithr-bookdown.netlify.app</a:t>
            </a:r>
            <a:endParaRPr lang="ro-RO" sz="29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11 </a:t>
            </a:r>
            <a:r>
              <a:rPr lang="ro-RO" sz="2200" dirty="0" err="1">
                <a:latin typeface="Avenir Medium"/>
              </a:rPr>
              <a:t>Hypothesis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testing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12 </a:t>
            </a:r>
            <a:r>
              <a:rPr lang="ro-RO" sz="2200" dirty="0" err="1">
                <a:latin typeface="Avenir Medium"/>
              </a:rPr>
              <a:t>Categorical</a:t>
            </a:r>
            <a:r>
              <a:rPr lang="ro-RO" sz="2200" dirty="0">
                <a:latin typeface="Avenir Medium"/>
              </a:rPr>
              <a:t> data </a:t>
            </a:r>
            <a:r>
              <a:rPr lang="ro-RO" sz="2200" dirty="0" err="1">
                <a:latin typeface="Avenir Medium"/>
              </a:rPr>
              <a:t>analysis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13 </a:t>
            </a:r>
            <a:r>
              <a:rPr lang="ro-RO" sz="2200" dirty="0" err="1">
                <a:latin typeface="Avenir Medium"/>
              </a:rPr>
              <a:t>Comparing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two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means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14 </a:t>
            </a:r>
            <a:r>
              <a:rPr lang="ro-RO" sz="2200" dirty="0" err="1">
                <a:latin typeface="Avenir Medium"/>
              </a:rPr>
              <a:t>Comparing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several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means</a:t>
            </a:r>
            <a:r>
              <a:rPr lang="ro-RO" sz="2200" dirty="0">
                <a:latin typeface="Avenir Medium"/>
              </a:rPr>
              <a:t> (</a:t>
            </a:r>
            <a:r>
              <a:rPr lang="ro-RO" sz="2200" dirty="0" err="1">
                <a:latin typeface="Avenir Medium"/>
              </a:rPr>
              <a:t>one-way</a:t>
            </a:r>
            <a:r>
              <a:rPr lang="ro-RO" sz="2200" dirty="0">
                <a:latin typeface="Avenir Medium"/>
              </a:rPr>
              <a:t> ANOVA)</a:t>
            </a:r>
          </a:p>
          <a:p>
            <a:pPr marL="82296" indent="0">
              <a:lnSpc>
                <a:spcPct val="110000"/>
              </a:lnSpc>
              <a:buNone/>
            </a:pPr>
            <a:endParaRPr lang="ro-RO" sz="11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GB" sz="2900" dirty="0">
                <a:latin typeface="Avenir Medium"/>
              </a:rPr>
              <a:t>Mine </a:t>
            </a:r>
            <a:r>
              <a:rPr lang="en-GB" sz="2900" dirty="0" err="1">
                <a:latin typeface="Avenir Medium"/>
              </a:rPr>
              <a:t>Çetinkaya-Rundel</a:t>
            </a:r>
            <a:r>
              <a:rPr lang="en-GB" sz="2900" dirty="0">
                <a:latin typeface="Avenir Medium"/>
              </a:rPr>
              <a:t> and Johanna Hardin (2021-2022). Introduction to Modern Statistics (</a:t>
            </a:r>
            <a:r>
              <a:rPr lang="en-GB" sz="2900" dirty="0">
                <a:latin typeface="Avenir Medium"/>
                <a:hlinkClick r:id="rId3"/>
              </a:rPr>
              <a:t>https://openintro-ims.netlify.app/index.html</a:t>
            </a:r>
            <a:r>
              <a:rPr lang="en-GB" sz="29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11 Hypothesis testing with randomization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12 Confidence intervals with bootstrapping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13 Inference with mathematical models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14 Decision Errors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15 Applications: Foundations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16 Inference for a single proportion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17 Inference for comparing two proportions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18 Inference for two-way tables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19 Inference for a single mean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20 Inference for comparing two independent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21 Inference for comparing paired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22 Inference for comparing many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23 Applications: Infer</a:t>
            </a:r>
            <a:endParaRPr lang="en-US" sz="2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references on inferential statistics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>
                <a:latin typeface="Avenir Medium"/>
              </a:rPr>
              <a:t>Tiffany </a:t>
            </a:r>
            <a:r>
              <a:rPr lang="ro-RO" sz="3200" dirty="0" err="1">
                <a:latin typeface="Avenir Medium"/>
              </a:rPr>
              <a:t>Timbers</a:t>
            </a:r>
            <a:r>
              <a:rPr lang="ro-RO" sz="3200" dirty="0">
                <a:latin typeface="Avenir Medium"/>
              </a:rPr>
              <a:t>, </a:t>
            </a:r>
            <a:r>
              <a:rPr lang="ro-RO" sz="3200" dirty="0" err="1">
                <a:latin typeface="Avenir Medium"/>
              </a:rPr>
              <a:t>Trevor</a:t>
            </a:r>
            <a:r>
              <a:rPr lang="ro-RO" sz="3200" dirty="0">
                <a:latin typeface="Avenir Medium"/>
              </a:rPr>
              <a:t> Campbell, </a:t>
            </a:r>
            <a:r>
              <a:rPr lang="ro-RO" sz="3200" dirty="0" err="1">
                <a:latin typeface="Avenir Medium"/>
              </a:rPr>
              <a:t>and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Melissa</a:t>
            </a:r>
            <a:r>
              <a:rPr lang="ro-RO" sz="3200" dirty="0">
                <a:latin typeface="Avenir Medium"/>
              </a:rPr>
              <a:t> Lee (2022). </a:t>
            </a:r>
            <a:r>
              <a:rPr lang="ro-RO" sz="3200" b="1" dirty="0">
                <a:latin typeface="Avenir Medium"/>
              </a:rPr>
              <a:t>Data </a:t>
            </a:r>
            <a:r>
              <a:rPr lang="ro-RO" sz="3200" b="1" dirty="0" err="1">
                <a:latin typeface="Avenir Medium"/>
              </a:rPr>
              <a:t>Science</a:t>
            </a:r>
            <a:r>
              <a:rPr lang="ro-RO" sz="3200" b="1" dirty="0">
                <a:latin typeface="Avenir Medium"/>
              </a:rPr>
              <a:t>. A </a:t>
            </a:r>
            <a:r>
              <a:rPr lang="ro-RO" sz="3200" b="1" dirty="0" err="1">
                <a:latin typeface="Avenir Medium"/>
              </a:rPr>
              <a:t>First</a:t>
            </a:r>
            <a:r>
              <a:rPr lang="ro-RO" sz="3200" b="1" dirty="0">
                <a:latin typeface="Avenir Medium"/>
              </a:rPr>
              <a:t> </a:t>
            </a:r>
            <a:r>
              <a:rPr lang="ro-RO" sz="3200" b="1" dirty="0" err="1">
                <a:latin typeface="Avenir Medium"/>
              </a:rPr>
              <a:t>Introduction</a:t>
            </a:r>
            <a:r>
              <a:rPr lang="ro-RO" sz="3200" b="1" dirty="0">
                <a:latin typeface="Avenir Medium"/>
              </a:rPr>
              <a:t> </a:t>
            </a:r>
            <a:r>
              <a:rPr lang="ro-RO" sz="3200" dirty="0">
                <a:latin typeface="Avenir Medium"/>
              </a:rPr>
              <a:t>(</a:t>
            </a:r>
            <a:r>
              <a:rPr lang="ro-RO" sz="3200" i="1" dirty="0" err="1">
                <a:latin typeface="Avenir Medium"/>
              </a:rPr>
              <a:t>Chapter</a:t>
            </a:r>
            <a:r>
              <a:rPr lang="ro-RO" sz="3200" i="1" dirty="0">
                <a:latin typeface="Avenir Medium"/>
              </a:rPr>
              <a:t> 10 </a:t>
            </a:r>
            <a:r>
              <a:rPr lang="ro-RO" sz="3200" i="1" dirty="0" err="1">
                <a:latin typeface="Avenir Medium"/>
              </a:rPr>
              <a:t>Statistical</a:t>
            </a:r>
            <a:r>
              <a:rPr lang="ro-RO" sz="3200" i="1" dirty="0">
                <a:latin typeface="Avenir Medium"/>
              </a:rPr>
              <a:t> </a:t>
            </a:r>
            <a:r>
              <a:rPr lang="ro-RO" sz="3200" i="1" dirty="0" err="1">
                <a:latin typeface="Avenir Medium"/>
              </a:rPr>
              <a:t>inference</a:t>
            </a:r>
            <a:r>
              <a:rPr lang="ro-RO" sz="3200" dirty="0">
                <a:latin typeface="Avenir Medium"/>
              </a:rPr>
              <a:t>)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https://datasciencebook.ca/inference.html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Darrin </a:t>
            </a:r>
            <a:r>
              <a:rPr lang="en-US" sz="3200" dirty="0" err="1">
                <a:latin typeface="Avenir Medium"/>
              </a:rPr>
              <a:t>Speegle</a:t>
            </a:r>
            <a:r>
              <a:rPr lang="en-US" sz="3200" dirty="0">
                <a:latin typeface="Avenir Medium"/>
              </a:rPr>
              <a:t> and Bryan Clair (2022). Probability, Statistics, and Data: A fresh approach using R (</a:t>
            </a:r>
            <a:r>
              <a:rPr lang="en-US" sz="3200" dirty="0">
                <a:latin typeface="Avenir Medium"/>
                <a:hlinkClick r:id="rId3"/>
              </a:rPr>
              <a:t>https://mathstat.slu.edu/~speegle/_book/</a:t>
            </a:r>
            <a:r>
              <a:rPr lang="en-US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8 Inference on the Mean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9 Rank Based Tests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10 Tabular Data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Crump, M. J. C., Navarro, D. J., &amp; Suzuki, J. (2019-2022). Answering Questions with Data : Introductory Statistics for Psychology Students (</a:t>
            </a:r>
            <a:r>
              <a:rPr lang="en-US" sz="3200" dirty="0">
                <a:latin typeface="Avenir Medium"/>
                <a:hlinkClick r:id="rId4"/>
              </a:rPr>
              <a:t>https://crumplab.com/statistics/</a:t>
            </a:r>
            <a:r>
              <a:rPr lang="en-US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5  Foundations for inference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6  t-tests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7  ANOVA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8  Repeated Measures ANOVA 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-GB" sz="20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11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536445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GB" sz="3200" dirty="0" err="1">
                <a:latin typeface="Avenir Medium"/>
              </a:rPr>
              <a:t>Stéphanie</a:t>
            </a:r>
            <a:r>
              <a:rPr lang="en-GB" sz="3200" dirty="0">
                <a:latin typeface="Avenir Medium"/>
              </a:rPr>
              <a:t> M. van den Berg (2022). Analysing Data using Linear Models (</a:t>
            </a:r>
            <a:r>
              <a:rPr lang="en-GB" sz="3200" dirty="0">
                <a:latin typeface="Avenir Medium"/>
                <a:hlinkClick r:id="rId2"/>
              </a:rPr>
              <a:t>https://bookdown.org/pingapang9/linear_models_bookdown/</a:t>
            </a:r>
            <a:r>
              <a:rPr lang="en-GB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Chapter 2 Inference about a mean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Chapter 3 Inference about a proportion</a:t>
            </a:r>
            <a:endParaRPr lang="en" sz="28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" sz="28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(2022). </a:t>
            </a:r>
            <a:r>
              <a:rPr lang="en-GB" sz="2800" dirty="0">
                <a:latin typeface="Avenir Medium"/>
              </a:rPr>
              <a:t>Statistical Inference via Data Science. A </a:t>
            </a:r>
            <a:r>
              <a:rPr lang="en-GB" sz="2800" dirty="0" err="1">
                <a:latin typeface="Avenir Medium"/>
              </a:rPr>
              <a:t>ModernDive</a:t>
            </a:r>
            <a:r>
              <a:rPr lang="en-GB" sz="2800" dirty="0">
                <a:latin typeface="Avenir Medium"/>
              </a:rPr>
              <a:t> into R and the </a:t>
            </a:r>
            <a:r>
              <a:rPr lang="en-GB" sz="2800" dirty="0" err="1">
                <a:latin typeface="Avenir Medium"/>
              </a:rPr>
              <a:t>Tidyverse</a:t>
            </a:r>
            <a:r>
              <a:rPr lang="en-GB" sz="2800" dirty="0">
                <a:latin typeface="Avenir Medium"/>
              </a:rPr>
              <a:t> (</a:t>
            </a:r>
            <a:r>
              <a:rPr lang="en-GB" sz="2800" dirty="0">
                <a:latin typeface="Avenir Medium"/>
                <a:hlinkClick r:id="rId3"/>
              </a:rPr>
              <a:t>https://moderndive.com/index.html</a:t>
            </a:r>
            <a:r>
              <a:rPr lang="en-GB" sz="28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Avenir Medium"/>
              </a:rPr>
              <a:t>Chapter 9 Hypothesis Testing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Avenir Medium"/>
              </a:rPr>
              <a:t>B Inference Examples</a:t>
            </a:r>
          </a:p>
          <a:p>
            <a:pPr>
              <a:lnSpc>
                <a:spcPct val="110000"/>
              </a:lnSpc>
            </a:pPr>
            <a:endParaRPr lang="en-GB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GB" sz="3200" dirty="0">
                <a:latin typeface="Avenir Medium"/>
              </a:rPr>
              <a:t>Samuel </a:t>
            </a:r>
            <a:r>
              <a:rPr lang="en-GB" sz="3200" dirty="0" err="1">
                <a:latin typeface="Avenir Medium"/>
              </a:rPr>
              <a:t>Franssens</a:t>
            </a:r>
            <a:r>
              <a:rPr lang="en-GB" sz="3200" dirty="0">
                <a:latin typeface="Avenir Medium"/>
              </a:rPr>
              <a:t> (2020-2022). R for marketing students (</a:t>
            </a:r>
            <a:r>
              <a:rPr lang="en-GB" sz="3200" dirty="0">
                <a:latin typeface="Avenir Medium"/>
                <a:hlinkClick r:id="rId4"/>
              </a:rPr>
              <a:t>https://bookdown.org/content/1340/</a:t>
            </a:r>
            <a:r>
              <a:rPr lang="en-GB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3 Basic data analysis: </a:t>
            </a:r>
            <a:r>
              <a:rPr lang="en-GB" sz="2800" dirty="0" err="1">
                <a:latin typeface="Avenir Medium"/>
              </a:rPr>
              <a:t>analyzing</a:t>
            </a:r>
            <a:r>
              <a:rPr lang="en-GB" sz="2800" dirty="0">
                <a:latin typeface="Avenir Medium"/>
              </a:rPr>
              <a:t> secondary data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4 Basic data analysis: experiments</a:t>
            </a:r>
          </a:p>
          <a:p>
            <a:pPr>
              <a:lnSpc>
                <a:spcPct val="110000"/>
              </a:lnSpc>
            </a:pPr>
            <a:endParaRPr lang="en-GB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300" dirty="0">
                <a:latin typeface="Avenir Medium"/>
              </a:rPr>
              <a:t>Eric van Holm (2021). Introduction to Research Methods (</a:t>
            </a:r>
            <a:r>
              <a:rPr lang="en-US" sz="3300" dirty="0">
                <a:latin typeface="Avenir Medium"/>
                <a:hlinkClick r:id="rId5"/>
              </a:rPr>
              <a:t>https://bookdown.org/ejvanholm/Textbook/</a:t>
            </a:r>
            <a:r>
              <a:rPr lang="en-US" sz="33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900" dirty="0">
                <a:latin typeface="Avenir Medium"/>
              </a:rPr>
              <a:t>This book covers the design and analysis of surveys</a:t>
            </a:r>
          </a:p>
          <a:p>
            <a:pPr lvl="1">
              <a:lnSpc>
                <a:spcPct val="110000"/>
              </a:lnSpc>
            </a:pPr>
            <a:endParaRPr lang="en-US" sz="29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648022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 on inferential statistics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066800"/>
            <a:ext cx="8686800" cy="5791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infer</a:t>
            </a:r>
            <a:r>
              <a:rPr lang="ro-RO" sz="3200" dirty="0">
                <a:latin typeface="Avenir Medium"/>
              </a:rPr>
              <a:t> R </a:t>
            </a:r>
            <a:r>
              <a:rPr lang="ro-RO" sz="3200" dirty="0" err="1">
                <a:latin typeface="Avenir Medium"/>
              </a:rPr>
              <a:t>Package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https://infer.netlify.com/#infer-r-package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infer: a package for tidy statistical inference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3200" dirty="0">
                <a:latin typeface="Avenir Medium"/>
                <a:hlinkClick r:id="rId3"/>
              </a:rPr>
              <a:t>https://www.rstudio.com/resources/videos/infer-a-package-for-tidy-statistical-inference/</a:t>
            </a: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How to test any hypothesis with the infer package (</a:t>
            </a:r>
            <a:r>
              <a:rPr lang="ro-RO" sz="3200" dirty="0">
                <a:latin typeface="Avenir Medium"/>
              </a:rPr>
              <a:t>Andrew Heiss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4"/>
              </a:rPr>
              <a:t>https://www.andrewheiss.com/blog/2018/12/05/test-any-hypothesis/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Package</a:t>
            </a:r>
            <a:r>
              <a:rPr lang="ro-RO" sz="3200" dirty="0">
                <a:latin typeface="Avenir Medium"/>
              </a:rPr>
              <a:t> ‘</a:t>
            </a:r>
            <a:r>
              <a:rPr lang="ro-RO" sz="3200" dirty="0" err="1">
                <a:latin typeface="Avenir Medium"/>
              </a:rPr>
              <a:t>GroupComparisons</a:t>
            </a:r>
            <a:r>
              <a:rPr lang="ro-RO" sz="3200" dirty="0">
                <a:latin typeface="Avenir Medium"/>
              </a:rPr>
              <a:t>’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5"/>
              </a:rPr>
              <a:t>https://cran.r-project.org/web/packages/GroupComparisons/GroupComparisons.pdf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survey: Analysis of Complex Survey Samples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6"/>
              </a:rPr>
              <a:t>https://cran.r-project.org/web/packages/survey/index.html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Intro to the survey R package (36-303) (</a:t>
            </a:r>
            <a:r>
              <a:rPr lang="ro-RO" sz="3200" dirty="0" err="1">
                <a:latin typeface="Avenir Medium"/>
              </a:rPr>
              <a:t>Jared</a:t>
            </a:r>
            <a:r>
              <a:rPr lang="ro-RO" sz="3200" dirty="0">
                <a:latin typeface="Avenir Medium"/>
              </a:rPr>
              <a:t> S. Murray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https://www.andrew.cmu.edu/user/jsmurray/teaching/303/files/lab.html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Patil, I. (2021). Visualizations with statistical details: The '</a:t>
            </a:r>
            <a:r>
              <a:rPr lang="en-US" sz="3200" dirty="0" err="1">
                <a:latin typeface="Avenir Medium"/>
              </a:rPr>
              <a:t>ggstatsplot</a:t>
            </a:r>
            <a:r>
              <a:rPr lang="en-US" sz="3200" dirty="0">
                <a:latin typeface="Avenir Medium"/>
              </a:rPr>
              <a:t>' approach. Journal of Open Source Software, 6(61), 3167,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8"/>
              </a:rPr>
              <a:t>https://indrajeetpatil.github.io/ggstatsplot/</a:t>
            </a:r>
            <a:endParaRPr lang="en-US" sz="3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28086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11593</TotalTime>
  <Words>722</Words>
  <Application>Microsoft Macintosh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Agenda</vt:lpstr>
      <vt:lpstr>Starting references on inferential statistics</vt:lpstr>
      <vt:lpstr>Starting references on inferential statistics (cont.)</vt:lpstr>
      <vt:lpstr>Other references on inferential statistics</vt:lpstr>
      <vt:lpstr>References on inferential statistics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594</cp:revision>
  <dcterms:created xsi:type="dcterms:W3CDTF">2002-10-11T06:23:42Z</dcterms:created>
  <dcterms:modified xsi:type="dcterms:W3CDTF">2023-05-31T05:29:31Z</dcterms:modified>
</cp:coreProperties>
</file>