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5"/>
  </p:notesMasterIdLst>
  <p:sldIdLst>
    <p:sldId id="256" r:id="rId2"/>
    <p:sldId id="343" r:id="rId3"/>
    <p:sldId id="368" r:id="rId4"/>
    <p:sldId id="328" r:id="rId5"/>
    <p:sldId id="367" r:id="rId6"/>
    <p:sldId id="329" r:id="rId7"/>
    <p:sldId id="330" r:id="rId8"/>
    <p:sldId id="350" r:id="rId9"/>
    <p:sldId id="351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522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BA6A-4AD0-4F67-ADA9-B6C82FCE970A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5C80-95E6-44BA-B6F0-AB7ADE412DCD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2D683-A772-424B-8F9E-EB3534F7AF9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F1071-6363-4DCA-B08A-2A05D56847C2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E2707-9D44-4889-A00D-5764912DBA79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0CFC-C96B-4867-8A8D-7E0AEA3CF0C0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3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left-join/" TargetMode="External"/><Relationship Id="rId2" Type="http://schemas.openxmlformats.org/officeDocument/2006/relationships/hyperlink" Target="http://www.postgresqltutorial.com/postgresql-join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ostgresqltutorial.com/postgresql-full-outer-joi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8549/difference-between-inner-and-outer-joi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803354"/>
            <a:ext cx="7467600" cy="1597446"/>
          </a:xfrm>
        </p:spPr>
        <p:txBody>
          <a:bodyPr rtlCol="0">
            <a:normAutofit fontScale="92500" lnSpcReduction="10000"/>
          </a:bodyPr>
          <a:lstStyle/>
          <a:p>
            <a:pPr marL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ro-RO" sz="5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5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</a:t>
            </a:r>
            <a:r>
              <a:rPr lang="en-US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Jonc</a:t>
            </a:r>
            <a:r>
              <a:rPr lang="ro-RO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ţiuni</a:t>
            </a:r>
            <a:r>
              <a:rPr lang="ro-RO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externe</a:t>
            </a:r>
            <a:endParaRPr lang="en-US" sz="53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FA8A98-3AE7-9EAA-BA81-42502971F5B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15874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300AFD-4B71-A894-E7A5-0707ABB6A235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DAA7D0-FB3F-C253-A35C-D26E4F8D6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142820-64EF-33C3-BD0A-7530214C5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005DFD-7903-6380-1DC1-4EE62E5E7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F48DB8-27E1-A9B9-48E2-B1B93DEF9C6D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2188340"/>
            <a:ext cx="8991600" cy="4470400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(s5.SporNoapte,0) AS "SpNoapteMAI",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(s6.SporNoapte,0) AS "SpNoapteIUNIE"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s5.An=2013 AND s5.Luna=5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ORDER BY NumePren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0611" y="-76720"/>
            <a:ext cx="8394700" cy="159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 eaLnBrk="0" latinLnBrk="0" hangingPunct="0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  <a:extLst/>
          </a:lstStyle>
          <a:p>
            <a:r>
              <a:rPr lang="ro-RO" dirty="0"/>
              <a:t>Sporuri de noapte pe lunile MAI și IUNIE 2013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93871" y="10509"/>
            <a:ext cx="1211049" cy="7369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299" y="3911599"/>
            <a:ext cx="1674315" cy="59216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2552700"/>
            <a:ext cx="46355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  <a:endCxn id="8" idx="7"/>
          </p:cNvCxnSpPr>
          <p:nvPr/>
        </p:nvCxnSpPr>
        <p:spPr>
          <a:xfrm flipH="1">
            <a:off x="4413847" y="747489"/>
            <a:ext cx="1892360" cy="1890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584701" y="765200"/>
            <a:ext cx="2015796" cy="315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25940" y="65271"/>
            <a:ext cx="1799230" cy="6122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506" y="5097933"/>
            <a:ext cx="2086061" cy="4495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7" name="Straight Arrow Connector 16"/>
          <p:cNvCxnSpPr>
            <a:cxnSpLocks/>
            <a:stCxn id="15" idx="4"/>
          </p:cNvCxnSpPr>
          <p:nvPr/>
        </p:nvCxnSpPr>
        <p:spPr>
          <a:xfrm flipH="1">
            <a:off x="5126420" y="677525"/>
            <a:ext cx="2999135" cy="42938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9900" y="2984500"/>
            <a:ext cx="4584700" cy="596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4" name="Straight Arrow Connector 23"/>
          <p:cNvCxnSpPr>
            <a:cxnSpLocks/>
            <a:endCxn id="21" idx="0"/>
          </p:cNvCxnSpPr>
          <p:nvPr/>
        </p:nvCxnSpPr>
        <p:spPr>
          <a:xfrm flipH="1">
            <a:off x="2762250" y="677525"/>
            <a:ext cx="4920475" cy="2306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7700" y="-6636"/>
            <a:ext cx="8394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lunile MAI şi IUNIE 2013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E4F6E-5250-3F4A-8F97-E752CD4D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1181178"/>
            <a:ext cx="5149466" cy="567682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ro-RO" dirty="0"/>
              <a:t>Sporuri de noapte pe trimestrul al II-lea 2013, lunar și cumulat (1)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009934" y="1409700"/>
            <a:ext cx="8134066" cy="54483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AS "SpNoapte APRILIE",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(s5.SporNoapte,0) AS "SpNoapte MAI",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(s6.SporNoapte,0) AS "SpNoapte IUNIE",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+ COALESCE (s5.SporNoapte,0)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 + COALESCE (s6.SporNoapte,0) AS "SpNoapte TRIM.2"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s4 ON p.Marca=s4.Marca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s4.An=2013 AND s4.Luna=4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s5.An=2013 AND s5.Luna=5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ORDER BY NumePren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-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al II-lea 2013, lunar și cumulat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CB94D-DDF2-A443-8273-AA62713C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776"/>
            <a:ext cx="9144000" cy="35770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800" y="0"/>
            <a:ext cx="8724900" cy="1244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Joncţiune</a:t>
            </a:r>
            <a:r>
              <a:rPr lang="en-US" dirty="0">
                <a:cs typeface="Arial Unicode MS"/>
              </a:rPr>
              <a:t>a</a:t>
            </a:r>
            <a:r>
              <a:rPr lang="ro-RO" dirty="0">
                <a:cs typeface="Arial Unicode MS"/>
              </a:rPr>
              <a:t> externă</a:t>
            </a:r>
            <a:endParaRPr lang="en-US" dirty="0">
              <a:cs typeface="Arial Unicode MS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82880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676" name="Picture 6" descr="fig2_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1193800"/>
            <a:ext cx="754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internă/externă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340FA-06C9-1E49-A406-1CA13C44DFF9}"/>
              </a:ext>
            </a:extLst>
          </p:cNvPr>
          <p:cNvSpPr/>
          <p:nvPr/>
        </p:nvSpPr>
        <p:spPr>
          <a:xfrm>
            <a:off x="1183341" y="1510480"/>
            <a:ext cx="7626373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http://www.postgresqltutorial.com/postgresql-joins/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http://www.postgresqltutorial.com/postgresql-left-join/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4"/>
              </a:rPr>
              <a:t>http://www.postgresqltutorial.com/postgresql-full-outer-join/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827535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Jonc</a:t>
            </a:r>
            <a:r>
              <a:rPr lang="ro-RO" dirty="0">
                <a:cs typeface="Arial Unicode MS"/>
              </a:rPr>
              <a:t>ţ</a:t>
            </a:r>
            <a:r>
              <a:rPr lang="en-US" dirty="0" err="1">
                <a:cs typeface="Arial Unicode MS"/>
              </a:rPr>
              <a:t>iunea</a:t>
            </a:r>
            <a:r>
              <a:rPr lang="en-US" dirty="0">
                <a:cs typeface="Arial Unicode MS"/>
              </a:rPr>
              <a:t> extern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SQL</a:t>
            </a:r>
            <a:r>
              <a:rPr lang="en-US" dirty="0">
                <a:cs typeface="Arial Unicode MS"/>
              </a:rPr>
              <a:t>-92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La st</a:t>
            </a:r>
            <a:r>
              <a:rPr lang="ro-RO" b="1">
                <a:latin typeface="Arial" charset="0"/>
              </a:rPr>
              <a:t>â</a:t>
            </a:r>
            <a:r>
              <a:rPr lang="en-US" b="1">
                <a:latin typeface="Arial" charset="0"/>
              </a:rPr>
              <a:t>nga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LEFT OUTER JOIN </a:t>
            </a:r>
            <a:r>
              <a:rPr lang="ro-RO">
                <a:latin typeface="Arial" charset="0"/>
              </a:rPr>
              <a:t>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La dreapta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RIGHT OUTER </a:t>
            </a:r>
            <a:r>
              <a:rPr lang="ro-RO">
                <a:latin typeface="Arial" charset="0"/>
              </a:rPr>
              <a:t>JOIN 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Total</a:t>
            </a:r>
            <a:r>
              <a:rPr lang="ro-RO" b="1">
                <a:latin typeface="Arial" charset="0"/>
              </a:rPr>
              <a:t>ă</a:t>
            </a:r>
            <a:endParaRPr lang="en-US" b="1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FULL OUTER JOIN </a:t>
            </a:r>
            <a:r>
              <a:rPr lang="ro-RO">
                <a:latin typeface="Arial" charset="0"/>
              </a:rPr>
              <a:t>r2 ON r1.C=r2.C 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Explicatii detaliate despre jonctiunea externa</a:t>
            </a:r>
            <a:endParaRPr lang="en-US" dirty="0">
              <a:cs typeface="Arial Unicode M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charset="0"/>
                <a:hlinkClick r:id="rId3"/>
              </a:rPr>
              <a:t>http://stackoverflow.com/questions/38549/difference-between-inner-and-outer-joins</a:t>
            </a:r>
            <a:endParaRPr lang="en-US" b="1" dirty="0">
              <a:latin typeface="Arial" charset="0"/>
            </a:endParaRPr>
          </a:p>
          <a:p>
            <a:endParaRPr lang="ro-RO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729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2082800"/>
            <a:ext cx="8305800" cy="23241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coduri_postale CP LEFT OUTER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clienti C ON CP.CodPost = C.CodPost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C.CodPost IS NULL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780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codurile poştale la care nu se află niciun client ?</a:t>
            </a:r>
            <a:endParaRPr lang="en-US" dirty="0">
              <a:cs typeface="Arial Unicode MS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1" y="4831307"/>
            <a:ext cx="8925631" cy="148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idx="1"/>
          </p:nvPr>
        </p:nvSpPr>
        <p:spPr>
          <a:xfrm>
            <a:off x="0" y="1231900"/>
            <a:ext cx="9144000" cy="2438400"/>
          </a:xfrm>
          <a:noFill/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SELECT An, Luna, </a:t>
            </a:r>
            <a:r>
              <a:rPr lang="ro-RO" sz="2700" dirty="0" err="1">
                <a:latin typeface="Consolas"/>
                <a:cs typeface="Consolas"/>
              </a:rPr>
              <a:t>p.Marca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SporNoapte</a:t>
            </a:r>
            <a:endParaRPr lang="ro-RO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FROM personal p NATURAL JOIN sporuri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WHERE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ORDER BY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An, Luna</a:t>
            </a:r>
            <a:endParaRPr lang="en-US" sz="2700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</a:t>
            </a:r>
            <a:r>
              <a:rPr lang="en-US" dirty="0">
                <a:cs typeface="Arial Unicode MS"/>
              </a:rPr>
              <a:t>3</a:t>
            </a:r>
            <a:r>
              <a:rPr lang="ro-RO" dirty="0">
                <a:cs typeface="Arial Unicode MS"/>
              </a:rPr>
              <a:t> (1)</a:t>
            </a:r>
            <a:endParaRPr lang="en-US" dirty="0">
              <a:cs typeface="Arial Unicode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6708" y="1710015"/>
            <a:ext cx="2317655" cy="60163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88E1A-CB71-1E4D-A93D-BDB244BD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987800"/>
            <a:ext cx="7302500" cy="180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92200"/>
            <a:ext cx="8666988" cy="2159000"/>
          </a:xfrm>
        </p:spPr>
        <p:txBody>
          <a:bodyPr>
            <a:normAutofit fontScale="925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An, Luna,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SporNoapte</a:t>
            </a:r>
            <a:endParaRPr lang="ro-RO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ON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=</a:t>
            </a:r>
            <a:r>
              <a:rPr lang="ro-RO" dirty="0" err="1">
                <a:latin typeface="Consolas"/>
                <a:cs typeface="Consolas"/>
              </a:rPr>
              <a:t>s.Marca</a:t>
            </a:r>
            <a:r>
              <a:rPr lang="ro-RO" dirty="0">
                <a:latin typeface="Consolas"/>
                <a:cs typeface="Consolas"/>
              </a:rPr>
              <a:t> AND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An, Luna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73140" y="1520410"/>
            <a:ext cx="29464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EFB93-648A-434D-81B3-3745F8D5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3" y="3124200"/>
            <a:ext cx="7289800" cy="3733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(3)</a:t>
            </a:r>
            <a:endParaRPr lang="en-US" dirty="0">
              <a:cs typeface="Arial Unicode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00" y="1054100"/>
            <a:ext cx="8763000" cy="24003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SELECT COALESCE(An,2013) AS An, COALESCE(Luna,5) AS Luna,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COALESCE (SporNoapte,0) AS SporNoapte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ON p.Marca=s.Marca AND An=2013 AND 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ORDER BY NumePren, An, Luna</a:t>
            </a:r>
            <a:endParaRPr lang="en-US" sz="2900" dirty="0">
              <a:latin typeface="Consolas"/>
              <a:cs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23833" y="1003300"/>
            <a:ext cx="2770495" cy="431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0" y="1039964"/>
            <a:ext cx="2456028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60500" y="2247900"/>
            <a:ext cx="2057400" cy="40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1487606"/>
            <a:ext cx="2654490" cy="1966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" y="1663700"/>
            <a:ext cx="38735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27400" y="2070100"/>
            <a:ext cx="3332707" cy="1341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F96B21-72C9-8745-B8E3-4CEB5636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3520470"/>
            <a:ext cx="5866305" cy="333752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697</Words>
  <Application>Microsoft Macintosh PowerPoint</Application>
  <PresentationFormat>On-screen Show (4:3)</PresentationFormat>
  <Paragraphs>84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Joncţiunea externă</vt:lpstr>
      <vt:lpstr>Joncţiune internă/externă</vt:lpstr>
      <vt:lpstr>Joncţiunea externă în SQL-92</vt:lpstr>
      <vt:lpstr>Explicatii detaliate despre jonctiunea externa</vt:lpstr>
      <vt:lpstr>Care sunt codurile poştale la care nu se află niciun client ?</vt:lpstr>
      <vt:lpstr>Sporuri de noapte pe luna mai 2013 (1)</vt:lpstr>
      <vt:lpstr>Sporuri de noapte pe luna mai 2013 (2)</vt:lpstr>
      <vt:lpstr>Sporuri de noapte pe luna mai 2013 (3)</vt:lpstr>
      <vt:lpstr>PowerPoint Presentation</vt:lpstr>
      <vt:lpstr>PowerPoint Presentation</vt:lpstr>
      <vt:lpstr>PowerPoint Presentation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303</cp:revision>
  <dcterms:created xsi:type="dcterms:W3CDTF">2002-10-11T06:23:42Z</dcterms:created>
  <dcterms:modified xsi:type="dcterms:W3CDTF">2023-05-23T06:54:15Z</dcterms:modified>
</cp:coreProperties>
</file>