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963" r:id="rId2"/>
  </p:sldMasterIdLst>
  <p:notesMasterIdLst>
    <p:notesMasterId r:id="rId69"/>
  </p:notesMasterIdLst>
  <p:sldIdLst>
    <p:sldId id="256" r:id="rId3"/>
    <p:sldId id="287" r:id="rId4"/>
    <p:sldId id="330" r:id="rId5"/>
    <p:sldId id="288" r:id="rId6"/>
    <p:sldId id="280" r:id="rId7"/>
    <p:sldId id="257" r:id="rId8"/>
    <p:sldId id="258" r:id="rId9"/>
    <p:sldId id="286" r:id="rId10"/>
    <p:sldId id="285" r:id="rId11"/>
    <p:sldId id="284" r:id="rId12"/>
    <p:sldId id="259" r:id="rId13"/>
    <p:sldId id="260" r:id="rId14"/>
    <p:sldId id="261" r:id="rId15"/>
    <p:sldId id="319" r:id="rId16"/>
    <p:sldId id="262" r:id="rId17"/>
    <p:sldId id="325" r:id="rId18"/>
    <p:sldId id="326" r:id="rId19"/>
    <p:sldId id="289" r:id="rId20"/>
    <p:sldId id="290" r:id="rId21"/>
    <p:sldId id="291" r:id="rId22"/>
    <p:sldId id="304" r:id="rId23"/>
    <p:sldId id="263" r:id="rId24"/>
    <p:sldId id="276" r:id="rId25"/>
    <p:sldId id="320" r:id="rId26"/>
    <p:sldId id="300" r:id="rId27"/>
    <p:sldId id="277" r:id="rId28"/>
    <p:sldId id="301" r:id="rId29"/>
    <p:sldId id="292" r:id="rId30"/>
    <p:sldId id="264" r:id="rId31"/>
    <p:sldId id="295" r:id="rId32"/>
    <p:sldId id="296" r:id="rId33"/>
    <p:sldId id="293" r:id="rId34"/>
    <p:sldId id="294" r:id="rId35"/>
    <p:sldId id="265" r:id="rId36"/>
    <p:sldId id="266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2" r:id="rId46"/>
    <p:sldId id="314" r:id="rId47"/>
    <p:sldId id="315" r:id="rId48"/>
    <p:sldId id="321" r:id="rId49"/>
    <p:sldId id="298" r:id="rId50"/>
    <p:sldId id="267" r:id="rId51"/>
    <p:sldId id="329" r:id="rId52"/>
    <p:sldId id="322" r:id="rId53"/>
    <p:sldId id="323" r:id="rId54"/>
    <p:sldId id="318" r:id="rId55"/>
    <p:sldId id="317" r:id="rId56"/>
    <p:sldId id="324" r:id="rId57"/>
    <p:sldId id="278" r:id="rId58"/>
    <p:sldId id="327" r:id="rId59"/>
    <p:sldId id="328" r:id="rId60"/>
    <p:sldId id="268" r:id="rId61"/>
    <p:sldId id="281" r:id="rId62"/>
    <p:sldId id="270" r:id="rId63"/>
    <p:sldId id="316" r:id="rId64"/>
    <p:sldId id="273" r:id="rId65"/>
    <p:sldId id="331" r:id="rId66"/>
    <p:sldId id="274" r:id="rId67"/>
    <p:sldId id="275" r:id="rId6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345CB-8426-C242-80C0-B621EC387530}" v="1" dt="2023-05-19T08:36:2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0986" autoAdjust="0"/>
  </p:normalViewPr>
  <p:slideViewPr>
    <p:cSldViewPr snapToGrid="0">
      <p:cViewPr varScale="1">
        <p:scale>
          <a:sx n="112" d="100"/>
          <a:sy n="112" d="100"/>
        </p:scale>
        <p:origin x="2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9C60B518-1319-6746-AD48-8BF71D607794}"/>
    <pc:docChg chg="custSel modSld">
      <pc:chgData name="Marin Fotache" userId="9233cd031198ef03" providerId="LiveId" clId="{9C60B518-1319-6746-AD48-8BF71D607794}" dt="2021-02-15T06:56:07.253" v="69" actId="14100"/>
      <pc:docMkLst>
        <pc:docMk/>
      </pc:docMkLst>
      <pc:sldChg chg="modSp mod">
        <pc:chgData name="Marin Fotache" userId="9233cd031198ef03" providerId="LiveId" clId="{9C60B518-1319-6746-AD48-8BF71D607794}" dt="2021-02-15T06:55:45.273" v="57"/>
        <pc:sldMkLst>
          <pc:docMk/>
          <pc:sldMk cId="0" sldId="273"/>
        </pc:sldMkLst>
        <pc:spChg chg="mod">
          <ac:chgData name="Marin Fotache" userId="9233cd031198ef03" providerId="LiveId" clId="{9C60B518-1319-6746-AD48-8BF71D607794}" dt="2021-02-15T06:55:45.273" v="57"/>
          <ac:spMkLst>
            <pc:docMk/>
            <pc:sldMk cId="0" sldId="273"/>
            <ac:spMk id="52227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6:07.253" v="69" actId="14100"/>
        <pc:sldMkLst>
          <pc:docMk/>
          <pc:sldMk cId="0" sldId="279"/>
        </pc:sldMkLst>
        <pc:spChg chg="mod">
          <ac:chgData name="Marin Fotache" userId="9233cd031198ef03" providerId="LiveId" clId="{9C60B518-1319-6746-AD48-8BF71D607794}" dt="2021-02-15T06:56:07.253" v="69" actId="14100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1:57.220" v="2" actId="20577"/>
        <pc:sldMkLst>
          <pc:docMk/>
          <pc:sldMk cId="0" sldId="290"/>
        </pc:sldMkLst>
        <pc:spChg chg="mod">
          <ac:chgData name="Marin Fotache" userId="9233cd031198ef03" providerId="LiveId" clId="{9C60B518-1319-6746-AD48-8BF71D607794}" dt="2021-02-15T06:51:57.220" v="2" actId="20577"/>
          <ac:spMkLst>
            <pc:docMk/>
            <pc:sldMk cId="0" sldId="290"/>
            <ac:spMk id="25603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2:27.199" v="29" actId="313"/>
        <pc:sldMkLst>
          <pc:docMk/>
          <pc:sldMk cId="0" sldId="291"/>
        </pc:sldMkLst>
        <pc:spChg chg="mod">
          <ac:chgData name="Marin Fotache" userId="9233cd031198ef03" providerId="LiveId" clId="{9C60B518-1319-6746-AD48-8BF71D607794}" dt="2021-02-15T06:52:27.199" v="29" actId="313"/>
          <ac:spMkLst>
            <pc:docMk/>
            <pc:sldMk cId="0" sldId="291"/>
            <ac:spMk id="26627" creationId="{00000000-0000-0000-0000-000000000000}"/>
          </ac:spMkLst>
        </pc:spChg>
      </pc:sldChg>
    </pc:docChg>
  </pc:docChgLst>
  <pc:docChgLst>
    <pc:chgData name="Marin Fotache" userId="9233cd031198ef03" providerId="LiveId" clId="{89A55169-219E-2643-9E2F-6A1B7B17708F}"/>
    <pc:docChg chg="custSel modSld">
      <pc:chgData name="Marin Fotache" userId="9233cd031198ef03" providerId="LiveId" clId="{89A55169-219E-2643-9E2F-6A1B7B17708F}" dt="2022-02-20T07:02:36.148" v="122" actId="20577"/>
      <pc:docMkLst>
        <pc:docMk/>
      </pc:docMkLst>
      <pc:sldChg chg="modSp mod">
        <pc:chgData name="Marin Fotache" userId="9233cd031198ef03" providerId="LiveId" clId="{89A55169-219E-2643-9E2F-6A1B7B17708F}" dt="2022-02-20T07:01:40.261" v="61" actId="20577"/>
        <pc:sldMkLst>
          <pc:docMk/>
          <pc:sldMk cId="0" sldId="273"/>
        </pc:sldMkLst>
        <pc:spChg chg="mod">
          <ac:chgData name="Marin Fotache" userId="9233cd031198ef03" providerId="LiveId" clId="{89A55169-219E-2643-9E2F-6A1B7B17708F}" dt="2022-02-20T07:01:40.261" v="61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Marin Fotache" userId="9233cd031198ef03" providerId="LiveId" clId="{89A55169-219E-2643-9E2F-6A1B7B17708F}" dt="2022-02-20T07:02:36.148" v="122" actId="20577"/>
        <pc:sldMkLst>
          <pc:docMk/>
          <pc:sldMk cId="0" sldId="275"/>
        </pc:sldMkLst>
        <pc:spChg chg="mod">
          <ac:chgData name="Marin Fotache" userId="9233cd031198ef03" providerId="LiveId" clId="{89A55169-219E-2643-9E2F-6A1B7B17708F}" dt="2022-02-20T07:02:36.148" v="122" actId="20577"/>
          <ac:spMkLst>
            <pc:docMk/>
            <pc:sldMk cId="0" sldId="275"/>
            <ac:spMk id="54275" creationId="{00000000-0000-0000-0000-000000000000}"/>
          </ac:spMkLst>
        </pc:spChg>
      </pc:sldChg>
      <pc:sldChg chg="modSp mod">
        <pc:chgData name="Marin Fotache" userId="9233cd031198ef03" providerId="LiveId" clId="{89A55169-219E-2643-9E2F-6A1B7B17708F}" dt="2022-02-20T06:59:00.638" v="4" actId="1035"/>
        <pc:sldMkLst>
          <pc:docMk/>
          <pc:sldMk cId="0" sldId="286"/>
        </pc:sldMkLst>
        <pc:graphicFrameChg chg="mod">
          <ac:chgData name="Marin Fotache" userId="9233cd031198ef03" providerId="LiveId" clId="{89A55169-219E-2643-9E2F-6A1B7B17708F}" dt="2022-02-20T06:59:00.638" v="4" actId="1035"/>
          <ac:graphicFrameMkLst>
            <pc:docMk/>
            <pc:sldMk cId="0" sldId="286"/>
            <ac:graphicFrameMk id="1026" creationId="{00000000-0000-0000-0000-000000000000}"/>
          </ac:graphicFrameMkLst>
        </pc:graphicFrameChg>
      </pc:sldChg>
      <pc:sldChg chg="modSp mod">
        <pc:chgData name="Marin Fotache" userId="9233cd031198ef03" providerId="LiveId" clId="{89A55169-219E-2643-9E2F-6A1B7B17708F}" dt="2022-02-20T07:00:51.345" v="50" actId="20577"/>
        <pc:sldMkLst>
          <pc:docMk/>
          <pc:sldMk cId="0" sldId="292"/>
        </pc:sldMkLst>
        <pc:spChg chg="mod">
          <ac:chgData name="Marin Fotache" userId="9233cd031198ef03" providerId="LiveId" clId="{89A55169-219E-2643-9E2F-6A1B7B17708F}" dt="2022-02-20T07:00:51.345" v="50" actId="20577"/>
          <ac:spMkLst>
            <pc:docMk/>
            <pc:sldMk cId="0" sldId="292"/>
            <ac:spMk id="33795" creationId="{00000000-0000-0000-0000-000000000000}"/>
          </ac:spMkLst>
        </pc:spChg>
      </pc:sldChg>
      <pc:sldChg chg="modSp mod">
        <pc:chgData name="Marin Fotache" userId="9233cd031198ef03" providerId="LiveId" clId="{89A55169-219E-2643-9E2F-6A1B7B17708F}" dt="2022-02-20T06:58:38.306" v="0" actId="114"/>
        <pc:sldMkLst>
          <pc:docMk/>
          <pc:sldMk cId="1871617684" sldId="330"/>
        </pc:sldMkLst>
        <pc:spChg chg="mod">
          <ac:chgData name="Marin Fotache" userId="9233cd031198ef03" providerId="LiveId" clId="{89A55169-219E-2643-9E2F-6A1B7B17708F}" dt="2022-02-20T06:58:38.306" v="0" actId="114"/>
          <ac:spMkLst>
            <pc:docMk/>
            <pc:sldMk cId="1871617684" sldId="330"/>
            <ac:spMk id="15363" creationId="{00000000-0000-0000-0000-000000000000}"/>
          </ac:spMkLst>
        </pc:spChg>
      </pc:sldChg>
      <pc:sldChg chg="modSp mod">
        <pc:chgData name="Marin Fotache" userId="9233cd031198ef03" providerId="LiveId" clId="{89A55169-219E-2643-9E2F-6A1B7B17708F}" dt="2022-02-20T07:01:54.462" v="71" actId="20577"/>
        <pc:sldMkLst>
          <pc:docMk/>
          <pc:sldMk cId="3022330088" sldId="331"/>
        </pc:sldMkLst>
        <pc:spChg chg="mod">
          <ac:chgData name="Marin Fotache" userId="9233cd031198ef03" providerId="LiveId" clId="{89A55169-219E-2643-9E2F-6A1B7B17708F}" dt="2022-02-20T07:01:54.462" v="71" actId="20577"/>
          <ac:spMkLst>
            <pc:docMk/>
            <pc:sldMk cId="3022330088" sldId="331"/>
            <ac:spMk id="52227" creationId="{00000000-0000-0000-0000-000000000000}"/>
          </ac:spMkLst>
        </pc:spChg>
      </pc:sldChg>
    </pc:docChg>
  </pc:docChgLst>
  <pc:docChgLst>
    <pc:chgData name="Marin Fotache" userId="9233cd031198ef03" providerId="LiveId" clId="{79E345CB-8426-C242-80C0-B621EC387530}"/>
    <pc:docChg chg="custSel delSld modSld">
      <pc:chgData name="Marin Fotache" userId="9233cd031198ef03" providerId="LiveId" clId="{79E345CB-8426-C242-80C0-B621EC387530}" dt="2023-05-19T08:38:59.756" v="56" actId="2696"/>
      <pc:docMkLst>
        <pc:docMk/>
      </pc:docMkLst>
      <pc:sldChg chg="addSp delSp modSp mod">
        <pc:chgData name="Marin Fotache" userId="9233cd031198ef03" providerId="LiveId" clId="{79E345CB-8426-C242-80C0-B621EC387530}" dt="2023-05-19T08:37:58.674" v="54" actId="255"/>
        <pc:sldMkLst>
          <pc:docMk/>
          <pc:sldMk cId="0" sldId="256"/>
        </pc:sldMkLst>
        <pc:spChg chg="add mod">
          <ac:chgData name="Marin Fotache" userId="9233cd031198ef03" providerId="LiveId" clId="{79E345CB-8426-C242-80C0-B621EC387530}" dt="2023-05-19T08:37:18.808" v="50" actId="1076"/>
          <ac:spMkLst>
            <pc:docMk/>
            <pc:sldMk cId="0" sldId="256"/>
            <ac:spMk id="2" creationId="{B2B0A269-988E-CB35-9B21-4DB2FC01ADB7}"/>
          </ac:spMkLst>
        </pc:spChg>
        <pc:spChg chg="del">
          <ac:chgData name="Marin Fotache" userId="9233cd031198ef03" providerId="LiveId" clId="{79E345CB-8426-C242-80C0-B621EC387530}" dt="2023-05-19T08:36:06.763" v="1" actId="478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Marin Fotache" userId="9233cd031198ef03" providerId="LiveId" clId="{79E345CB-8426-C242-80C0-B621EC387530}" dt="2023-05-19T08:36:35.254" v="3" actId="1076"/>
          <ac:spMkLst>
            <pc:docMk/>
            <pc:sldMk cId="0" sldId="256"/>
            <ac:spMk id="9" creationId="{C5E2F3CE-903A-A8EC-84E6-D442BE7DBDB5}"/>
          </ac:spMkLst>
        </pc:spChg>
        <pc:spChg chg="add del mod">
          <ac:chgData name="Marin Fotache" userId="9233cd031198ef03" providerId="LiveId" clId="{79E345CB-8426-C242-80C0-B621EC387530}" dt="2023-05-19T08:37:15.566" v="49" actId="478"/>
          <ac:spMkLst>
            <pc:docMk/>
            <pc:sldMk cId="0" sldId="256"/>
            <ac:spMk id="11" creationId="{ECC9B79A-D412-E22D-4FB9-693954C38ED9}"/>
          </ac:spMkLst>
        </pc:spChg>
        <pc:spChg chg="del mod">
          <ac:chgData name="Marin Fotache" userId="9233cd031198ef03" providerId="LiveId" clId="{79E345CB-8426-C242-80C0-B621EC387530}" dt="2023-05-19T08:37:03.978" v="45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79E345CB-8426-C242-80C0-B621EC387530}" dt="2023-05-19T08:37:58.674" v="54" actId="255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79E345CB-8426-C242-80C0-B621EC387530}" dt="2023-05-19T08:36:35.254" v="3" actId="1076"/>
          <ac:grpSpMkLst>
            <pc:docMk/>
            <pc:sldMk cId="0" sldId="256"/>
            <ac:grpSpMk id="3" creationId="{E6A58ED7-51FB-3E33-8CAF-60E479095DC6}"/>
          </ac:grpSpMkLst>
        </pc:grpChg>
        <pc:picChg chg="mod">
          <ac:chgData name="Marin Fotache" userId="9233cd031198ef03" providerId="LiveId" clId="{79E345CB-8426-C242-80C0-B621EC387530}" dt="2023-05-19T08:36:29.335" v="2"/>
          <ac:picMkLst>
            <pc:docMk/>
            <pc:sldMk cId="0" sldId="256"/>
            <ac:picMk id="4" creationId="{0624478B-11FB-30F6-39F8-4B77A943221B}"/>
          </ac:picMkLst>
        </pc:picChg>
        <pc:picChg chg="mod">
          <ac:chgData name="Marin Fotache" userId="9233cd031198ef03" providerId="LiveId" clId="{79E345CB-8426-C242-80C0-B621EC387530}" dt="2023-05-19T08:36:29.335" v="2"/>
          <ac:picMkLst>
            <pc:docMk/>
            <pc:sldMk cId="0" sldId="256"/>
            <ac:picMk id="5" creationId="{45EA8467-D74A-D445-6C84-5F2E9908AEF4}"/>
          </ac:picMkLst>
        </pc:picChg>
        <pc:picChg chg="mod">
          <ac:chgData name="Marin Fotache" userId="9233cd031198ef03" providerId="LiveId" clId="{79E345CB-8426-C242-80C0-B621EC387530}" dt="2023-05-19T08:36:29.335" v="2"/>
          <ac:picMkLst>
            <pc:docMk/>
            <pc:sldMk cId="0" sldId="256"/>
            <ac:picMk id="6" creationId="{146488CD-A8C5-B27C-8D37-FD7232B2B8E5}"/>
          </ac:picMkLst>
        </pc:picChg>
        <pc:picChg chg="del">
          <ac:chgData name="Marin Fotache" userId="9233cd031198ef03" providerId="LiveId" clId="{79E345CB-8426-C242-80C0-B621EC387530}" dt="2023-05-19T08:36:03.692" v="0" actId="478"/>
          <ac:picMkLst>
            <pc:docMk/>
            <pc:sldMk cId="0" sldId="256"/>
            <ac:picMk id="7170" creationId="{00000000-0000-0000-0000-000000000000}"/>
          </ac:picMkLst>
        </pc:picChg>
        <pc:picChg chg="del">
          <ac:chgData name="Marin Fotache" userId="9233cd031198ef03" providerId="LiveId" clId="{79E345CB-8426-C242-80C0-B621EC387530}" dt="2023-05-19T08:36:06.763" v="1" actId="478"/>
          <ac:picMkLst>
            <pc:docMk/>
            <pc:sldMk cId="0" sldId="256"/>
            <ac:picMk id="7172" creationId="{00000000-0000-0000-0000-000000000000}"/>
          </ac:picMkLst>
        </pc:picChg>
      </pc:sldChg>
      <pc:sldChg chg="del">
        <pc:chgData name="Marin Fotache" userId="9233cd031198ef03" providerId="LiveId" clId="{79E345CB-8426-C242-80C0-B621EC387530}" dt="2023-05-19T08:38:59.756" v="56" actId="2696"/>
        <pc:sldMkLst>
          <pc:docMk/>
          <pc:sldMk cId="0" sldId="279"/>
        </pc:sldMkLst>
      </pc:sldChg>
      <pc:sldChg chg="del">
        <pc:chgData name="Marin Fotache" userId="9233cd031198ef03" providerId="LiveId" clId="{79E345CB-8426-C242-80C0-B621EC387530}" dt="2023-05-19T08:38:16.755" v="55" actId="2696"/>
        <pc:sldMkLst>
          <pc:docMk/>
          <pc:sldMk cId="3446225043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CB2E-E12D-4328-B570-FBC4F29E3D11}" type="datetimeFigureOut">
              <a:rPr lang="en-US" smtClean="0"/>
              <a:pPr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AE1E-61D9-44A0-A79B-2AA9EB411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3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9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3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5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1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0" r:id="rId2"/>
    <p:sldLayoutId id="2147483956" r:id="rId3"/>
    <p:sldLayoutId id="2147483951" r:id="rId4"/>
    <p:sldLayoutId id="2147483957" r:id="rId5"/>
    <p:sldLayoutId id="2147483952" r:id="rId6"/>
    <p:sldLayoutId id="2147483958" r:id="rId7"/>
    <p:sldLayoutId id="2147483959" r:id="rId8"/>
    <p:sldLayoutId id="2147483960" r:id="rId9"/>
    <p:sldLayoutId id="2147483953" r:id="rId10"/>
    <p:sldLayoutId id="2147483954" r:id="rId11"/>
    <p:sldLayoutId id="2147483961" r:id="rId12"/>
    <p:sldLayoutId id="214748396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C4F9-C31D-5E4D-ADDD-74881D703AEC}" type="datetimeFigureOut">
              <a:t>19.05.2023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Unicode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Qy760GNPzWQSHOk" TargetMode="External"/><Relationship Id="rId7" Type="http://schemas.openxmlformats.org/officeDocument/2006/relationships/hyperlink" Target="https://1drv.ms/v/s!AgPvmBEDzTOSwQgR8A8XdhSbqPg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lP7k0b9RXMDS4l" TargetMode="External"/><Relationship Id="rId5" Type="http://schemas.openxmlformats.org/officeDocument/2006/relationships/hyperlink" Target="https://1drv.ms/v/s!AgPvmBEDzTOSwQqM12vzBjbY8-2f" TargetMode="External"/><Relationship Id="rId4" Type="http://schemas.openxmlformats.org/officeDocument/2006/relationships/hyperlink" Target="https://1drv.ms/v/s!AgPvmBEDzTOSwQt8GPGVvFTm93U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5/58/Edgar_F_Codd.jpg" TargetMode="External"/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64948"/>
            <a:ext cx="8298180" cy="150725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4000" b="1" dirty="0" err="1">
                <a:latin typeface="Gabriola" pitchFamily="82" charset="0"/>
                <a:cs typeface="Vani" pitchFamily="34" charset="0"/>
              </a:rPr>
              <a:t>Modelul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000" b="1" dirty="0" err="1">
                <a:latin typeface="Gabriola" pitchFamily="82" charset="0"/>
                <a:cs typeface="Vani" pitchFamily="34" charset="0"/>
              </a:rPr>
              <a:t>relațional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 al </a:t>
            </a:r>
            <a:r>
              <a:rPr lang="en-US" sz="4100" b="1" dirty="0" err="1">
                <a:latin typeface="Gabriola" pitchFamily="82" charset="0"/>
                <a:cs typeface="Vani" pitchFamily="34" charset="0"/>
              </a:rPr>
              <a:t>bazelor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 de date: no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țiuni, restricții, schemă, conținut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B0A269-988E-CB35-9B21-4DB2FC01ADB7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829169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i="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 algn="ctr">
              <a:lnSpc>
                <a:spcPct val="100000"/>
              </a:lnSpc>
              <a:buFontTx/>
              <a:buNone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58ED7-51FB-3E33-8CAF-60E479095DC6}"/>
              </a:ext>
            </a:extLst>
          </p:cNvPr>
          <p:cNvGrpSpPr/>
          <p:nvPr/>
        </p:nvGrpSpPr>
        <p:grpSpPr>
          <a:xfrm>
            <a:off x="1844040" y="8856"/>
            <a:ext cx="5732147" cy="873125"/>
            <a:chOff x="0" y="0"/>
            <a:chExt cx="6080125" cy="9220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24478B-11FB-30F6-39F8-4B77A9432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EA8467-D74A-D445-6C84-5F2E9908A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488CD-A8C5-B27C-8D37-FD7232B2B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E2F3CE-903A-A8EC-84E6-D442BE7DBDB5}"/>
              </a:ext>
            </a:extLst>
          </p:cNvPr>
          <p:cNvSpPr txBox="1"/>
          <p:nvPr/>
        </p:nvSpPr>
        <p:spPr>
          <a:xfrm>
            <a:off x="1082040" y="1235259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6425" y="1447800"/>
            <a:ext cx="8086725" cy="5181600"/>
          </a:xfrm>
        </p:spPr>
        <p:txBody>
          <a:bodyPr/>
          <a:lstStyle/>
          <a:p>
            <a:r>
              <a:rPr lang="ro-RO"/>
              <a:t>O tabelă poate avea oricâte atribute</a:t>
            </a:r>
          </a:p>
          <a:p>
            <a:r>
              <a:rPr lang="ro-RO"/>
              <a:t>În practică, în BD diferite pot exista tabele cu nume identice şi cu număr de atribute complet diferit</a:t>
            </a:r>
            <a:r>
              <a:rPr lang="en-US"/>
              <a:t>. De e</a:t>
            </a:r>
            <a:r>
              <a:rPr lang="ro-RO"/>
              <a:t>x. tabela COMENZI, pentru</a:t>
            </a:r>
            <a:r>
              <a:rPr lang="en-US"/>
              <a:t>:</a:t>
            </a:r>
          </a:p>
          <a:p>
            <a:pPr lvl="2"/>
            <a:r>
              <a:rPr lang="en-US"/>
              <a:t>O pizzerie</a:t>
            </a:r>
          </a:p>
          <a:p>
            <a:pPr lvl="2"/>
            <a:r>
              <a:rPr lang="en-US"/>
              <a:t>Un dealer auto</a:t>
            </a:r>
          </a:p>
          <a:p>
            <a:pPr lvl="2"/>
            <a:r>
              <a:rPr lang="en-US"/>
              <a:t>En-gros</a:t>
            </a:r>
            <a:r>
              <a:rPr lang="ro-RO"/>
              <a:t>s</a:t>
            </a:r>
            <a:r>
              <a:rPr lang="en-US"/>
              <a:t>ist de materiale de const</a:t>
            </a:r>
            <a:r>
              <a:rPr lang="ro-RO"/>
              <a:t>r</a:t>
            </a:r>
            <a:r>
              <a:rPr lang="en-US"/>
              <a:t>uc</a:t>
            </a:r>
            <a:r>
              <a:rPr lang="ro-RO"/>
              <a:t>ţii</a:t>
            </a:r>
          </a:p>
          <a:p>
            <a:pPr lvl="2"/>
            <a:r>
              <a:rPr lang="ro-RO"/>
              <a:t>O firmă de mobilă</a:t>
            </a:r>
          </a:p>
          <a:p>
            <a:pPr lvl="2"/>
            <a:r>
              <a:rPr lang="ro-RO"/>
              <a:t>Un hotel</a:t>
            </a:r>
          </a:p>
          <a:p>
            <a:pPr lvl="2"/>
            <a:r>
              <a:rPr lang="ro-RO"/>
              <a:t>O sală de conferinţe 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68300"/>
            <a:ext cx="84486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Prima definiţie (ca predicat</a:t>
            </a:r>
            <a:r>
              <a:rPr lang="en-US" dirty="0">
                <a:latin typeface="Arial Unicode MS"/>
              </a:rPr>
              <a:t>)</a:t>
            </a:r>
            <a:r>
              <a:rPr lang="ro-RO" dirty="0">
                <a:latin typeface="Arial Unicode MS"/>
              </a:rPr>
              <a:t> a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unei relaţii</a:t>
            </a:r>
            <a:endParaRPr lang="vi-VN" dirty="0">
              <a:latin typeface="Arial Unicode M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985838" y="1985090"/>
          <a:ext cx="8158162" cy="42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8257143" imgH="4133333" progId="">
                  <p:embed/>
                </p:oleObj>
              </mc:Choice>
              <mc:Fallback>
                <p:oleObj name="Photo Editor Photo" r:id="rId2" imgW="8257143" imgH="4133333" progId="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985090"/>
                        <a:ext cx="8158162" cy="421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843088" y="4617909"/>
          <a:ext cx="6219824" cy="224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8907118" imgH="3209524" progId="">
                  <p:embed/>
                </p:oleObj>
              </mc:Choice>
              <mc:Fallback>
                <p:oleObj name="Photo Editor Photo" r:id="rId2" imgW="8907118" imgH="3209524" progId="">
                  <p:embed/>
                  <p:pic>
                    <p:nvPicPr>
                      <p:cNvPr id="307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617909"/>
                        <a:ext cx="6219824" cy="224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533822" y="942975"/>
          <a:ext cx="8274003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6885714" imgH="4723810" progId="">
                  <p:embed/>
                </p:oleObj>
              </mc:Choice>
              <mc:Fallback>
                <p:oleObj name="Photo Editor Photo" r:id="rId4" imgW="6885714" imgH="4723810" progId="">
                  <p:embed/>
                  <p:pic>
                    <p:nvPicPr>
                      <p:cNvPr id="307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22" y="942975"/>
                        <a:ext cx="8274003" cy="370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414339" y="107950"/>
            <a:ext cx="8729662" cy="8778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 doua definiţie (ca set de înregistrări) a unei relaţii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1325" y="180975"/>
            <a:ext cx="30162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nule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4" y="1863420"/>
            <a:ext cx="9095193" cy="2923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263650" y="5400675"/>
            <a:ext cx="2851150" cy="1081088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ro-RO" sz="2800"/>
              <a:t>Valori necunoscute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209675"/>
            <a:ext cx="2273300" cy="582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3200">
                <a:latin typeface="+mn-lt"/>
              </a:rPr>
              <a:t>CLIENŢI2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78338" y="5419725"/>
            <a:ext cx="44370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>
                <a:latin typeface="+mn-lt"/>
              </a:rPr>
              <a:t>Valoare inexistentă</a:t>
            </a:r>
          </a:p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2000">
                <a:latin typeface="+mn-lt"/>
              </a:rPr>
              <a:t>Clientul 6 SA nu are telefon fix instalat (şi nici mobil)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774825" y="4397375"/>
            <a:ext cx="2097088" cy="134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16250" y="2433638"/>
            <a:ext cx="5105400" cy="3070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04026" y="3913187"/>
            <a:ext cx="1344612" cy="1560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7563" y="3335338"/>
            <a:ext cx="4643437" cy="23209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7" y="85728"/>
            <a:ext cx="8029575" cy="134302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Tabele</a:t>
            </a:r>
            <a:r>
              <a:rPr lang="ro-RO" dirty="0">
                <a:latin typeface="Arial Unicode MS"/>
              </a:rPr>
              <a:t> (</a:t>
            </a:r>
            <a:r>
              <a:rPr lang="en-US" dirty="0">
                <a:latin typeface="Arial Unicode MS"/>
              </a:rPr>
              <a:t>cu</a:t>
            </a:r>
            <a:r>
              <a:rPr lang="ro-RO" dirty="0">
                <a:latin typeface="Arial Unicode MS"/>
              </a:rPr>
              <a:t> atribute)</a:t>
            </a:r>
            <a:r>
              <a:rPr lang="en-US" dirty="0">
                <a:latin typeface="Arial Unicode MS"/>
              </a:rPr>
              <a:t> ale </a:t>
            </a:r>
            <a:r>
              <a:rPr lang="ro-RO" dirty="0">
                <a:latin typeface="Arial Unicode MS"/>
              </a:rPr>
              <a:t>bazei de date</a:t>
            </a:r>
            <a:r>
              <a:rPr lang="en-US" dirty="0">
                <a:latin typeface="Arial Unicode MS"/>
              </a:rPr>
              <a:t> V</a:t>
            </a:r>
            <a:r>
              <a:rPr lang="ro-RO" dirty="0">
                <a:latin typeface="Arial Unicode MS"/>
              </a:rPr>
              <a:t>ÂNZĂRI</a:t>
            </a:r>
            <a:endParaRPr lang="en-US" dirty="0">
              <a:latin typeface="Arial Unicode MS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1628775"/>
            <a:ext cx="9141883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0"/>
            <a:ext cx="8041341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Reguli privitoare la relaţii (tabele)</a:t>
            </a:r>
            <a:r>
              <a:rPr lang="en-US" dirty="0">
                <a:latin typeface="Arial Unicode MS"/>
              </a:rPr>
              <a:t> (</a:t>
            </a:r>
            <a:r>
              <a:rPr lang="en-US" dirty="0" err="1">
                <a:latin typeface="Arial Unicode MS"/>
              </a:rPr>
              <a:t>Connoly&amp;Begg</a:t>
            </a:r>
            <a:r>
              <a:rPr lang="en-US" dirty="0">
                <a:latin typeface="Arial Unicode MS"/>
              </a:rPr>
              <a:t> 2004)</a:t>
            </a:r>
            <a:endParaRPr dirty="0">
              <a:latin typeface="Arial Unicode M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524000"/>
            <a:ext cx="8296275" cy="5118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 cadrul unei baze de date, o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ie prezint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un nume distinct de al celorlalte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ii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Valoarea unui atribut </a:t>
            </a: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ntr-un tuplu </a:t>
            </a:r>
            <a:r>
              <a:rPr lang="ro-RO" sz="3100"/>
              <a:t>este atomică (simplă, elementară)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Fiecare atribut are un nume distinct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Orice valoare a unui atribut face parte din domeniul pe care a fost definit acesta</a:t>
            </a:r>
            <a:endParaRPr lang="ro-RO" sz="310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Ordinea dispunerii atributelor</a:t>
            </a:r>
            <a:r>
              <a:rPr lang="ro-RO" sz="3100"/>
              <a:t> şi tuplurilor nu </a:t>
            </a:r>
            <a:r>
              <a:rPr lang="en-US" sz="3100">
                <a:cs typeface="Times New Roman" pitchFamily="18" charset="0"/>
              </a:rPr>
              <a:t>influen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eaz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con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inutul informa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ional </a:t>
            </a:r>
            <a:endParaRPr lang="ro-RO" sz="3100"/>
          </a:p>
          <a:p>
            <a:pPr algn="just" eaLnBrk="1" hangingPunct="1">
              <a:lnSpc>
                <a:spcPct val="90000"/>
              </a:lnSpc>
            </a:pPr>
            <a:r>
              <a:rPr lang="ro-RO" sz="3100"/>
              <a:t>N</a:t>
            </a:r>
            <a:r>
              <a:rPr lang="en-US" sz="3100">
                <a:cs typeface="Times New Roman" pitchFamily="18" charset="0"/>
              </a:rPr>
              <a:t>u pot exista dou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tupluri identice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1"/>
            <a:ext cx="7458075" cy="62865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Vizualizarea</a:t>
            </a:r>
            <a:r>
              <a:rPr lang="en-US" dirty="0">
                <a:latin typeface="Arial Unicode MS"/>
              </a:rPr>
              <a:t> o</a:t>
            </a:r>
            <a:r>
              <a:rPr lang="ro-RO" dirty="0">
                <a:latin typeface="Arial Unicode MS"/>
              </a:rPr>
              <a:t>biecte</a:t>
            </a:r>
            <a:r>
              <a:rPr lang="en-US" dirty="0" err="1">
                <a:latin typeface="Arial Unicode MS"/>
              </a:rPr>
              <a:t>lor</a:t>
            </a:r>
            <a:r>
              <a:rPr lang="ro-RO" dirty="0">
                <a:latin typeface="Arial Unicode MS"/>
              </a:rPr>
              <a:t> BD în</a:t>
            </a:r>
            <a:endParaRPr lang="en-US" dirty="0">
              <a:latin typeface="Arial Unicode MS"/>
            </a:endParaRPr>
          </a:p>
        </p:txBody>
      </p:sp>
      <p:pic>
        <p:nvPicPr>
          <p:cNvPr id="47106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929" y="742950"/>
            <a:ext cx="746014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7153" y="414338"/>
            <a:ext cx="591406" cy="59959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O</a:t>
            </a:r>
            <a:r>
              <a:rPr lang="en-US" b="1" dirty="0"/>
              <a:t> </a:t>
            </a:r>
            <a:r>
              <a:rPr lang="ro-RO" b="1" dirty="0"/>
              <a:t>r</a:t>
            </a:r>
            <a:r>
              <a:rPr lang="en-US" b="1" dirty="0"/>
              <a:t> </a:t>
            </a:r>
            <a:r>
              <a:rPr lang="ro-RO" b="1" dirty="0"/>
              <a:t>a</a:t>
            </a:r>
            <a:r>
              <a:rPr lang="en-US" b="1" dirty="0"/>
              <a:t> </a:t>
            </a:r>
            <a:r>
              <a:rPr lang="ro-RO" b="1" dirty="0"/>
              <a:t>c</a:t>
            </a:r>
            <a:r>
              <a:rPr lang="en-US" b="1" dirty="0"/>
              <a:t> </a:t>
            </a:r>
            <a:r>
              <a:rPr lang="ro-RO" b="1" dirty="0"/>
              <a:t>l</a:t>
            </a:r>
            <a:r>
              <a:rPr lang="en-US" b="1" dirty="0"/>
              <a:t> </a:t>
            </a:r>
            <a:r>
              <a:rPr lang="ro-RO" b="1" dirty="0"/>
              <a:t>e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8739"/>
            <a:ext cx="2157412" cy="2555874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Obiecte ale unei </a:t>
            </a:r>
            <a:br>
              <a:rPr lang="en-US" dirty="0">
                <a:latin typeface="Arial Unicode MS"/>
              </a:rPr>
            </a:br>
            <a:r>
              <a:rPr lang="ro-RO" dirty="0">
                <a:latin typeface="Arial Unicode MS"/>
              </a:rPr>
              <a:t>BD în</a:t>
            </a:r>
            <a:endParaRPr lang="en-US" dirty="0">
              <a:latin typeface="Arial Unicode MS"/>
            </a:endParaRPr>
          </a:p>
        </p:txBody>
      </p:sp>
      <p:pic>
        <p:nvPicPr>
          <p:cNvPr id="45058" name="Picture 2" descr="C:\Users\MARINF~1\AppData\Local\Temp\SNAGHTML6f316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3" y="0"/>
            <a:ext cx="6357939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1370980" y="3972026"/>
            <a:ext cx="4629149" cy="11427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PostgreSQL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8024" y="1715766"/>
            <a:ext cx="8326426" cy="5142233"/>
          </a:xfrm>
        </p:spPr>
        <p:txBody>
          <a:bodyPr/>
          <a:lstStyle/>
          <a:p>
            <a:r>
              <a:rPr lang="ro-RO"/>
              <a:t>O BD conţine informaţii despre procese, tranzacţii, operaţiuni </a:t>
            </a:r>
            <a:r>
              <a:rPr lang="en-US"/>
              <a:t>(</a:t>
            </a:r>
            <a:r>
              <a:rPr lang="ro-RO"/>
              <a:t>etc.</a:t>
            </a:r>
            <a:r>
              <a:rPr lang="en-US"/>
              <a:t>)</a:t>
            </a:r>
            <a:r>
              <a:rPr lang="ro-RO"/>
              <a:t> </a:t>
            </a:r>
            <a:r>
              <a:rPr lang="en-US"/>
              <a:t>e</a:t>
            </a:r>
            <a:r>
              <a:rPr lang="ro-RO"/>
              <a:t>conomice (şi nu numai)</a:t>
            </a:r>
          </a:p>
          <a:p>
            <a:r>
              <a:rPr lang="ro-RO"/>
              <a:t>În BD informaţiile ar trebui să fie exacte sau cât mai apropiate de realitate</a:t>
            </a:r>
          </a:p>
          <a:p>
            <a:r>
              <a:rPr lang="ro-RO"/>
              <a:t>Din păcate, corectitutinea nu poate fi asigurată 100% decât în foarte puţine situaţii</a:t>
            </a:r>
          </a:p>
          <a:p>
            <a:r>
              <a:rPr lang="ro-RO"/>
              <a:t>Mecanismul de integritate diminuează numărul de erori din conţinutul BD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4" y="106359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77850" y="1239838"/>
            <a:ext cx="8566150" cy="52752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o-RO" dirty="0"/>
              <a:t>      </a:t>
            </a:r>
            <a:r>
              <a:rPr lang="en-US" dirty="0"/>
              <a:t>Ex. de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evitabile</a:t>
            </a:r>
            <a:r>
              <a:rPr lang="en-US" dirty="0"/>
              <a:t>: </a:t>
            </a:r>
            <a:endParaRPr lang="ro-RO" dirty="0"/>
          </a:p>
          <a:p>
            <a:r>
              <a:rPr lang="en-US" dirty="0" err="1"/>
              <a:t>dou</a:t>
            </a:r>
            <a:r>
              <a:rPr lang="ro-RO" dirty="0"/>
              <a:t>ă persoane cu o aceaşi valoare a atributului CNP</a:t>
            </a:r>
          </a:p>
          <a:p>
            <a:r>
              <a:rPr lang="ro-RO" dirty="0"/>
              <a:t>doi sau mai mulţi studenţi cu matricol identic</a:t>
            </a:r>
          </a:p>
          <a:p>
            <a:r>
              <a:rPr lang="ro-RO" dirty="0"/>
              <a:t>existenţa în BD a unui student căruia să nu i se cunoască numele</a:t>
            </a:r>
          </a:p>
          <a:p>
            <a:r>
              <a:rPr lang="ro-RO" dirty="0"/>
              <a:t>studenţi care să apară înscrişi în anul 7 de studii</a:t>
            </a:r>
          </a:p>
          <a:p>
            <a:r>
              <a:rPr lang="ro-RO" dirty="0"/>
              <a:t>existenţa vreunei note pentru un student inexistent</a:t>
            </a:r>
          </a:p>
          <a:p>
            <a:r>
              <a:rPr lang="ro-RO" dirty="0"/>
              <a:t>...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1070" y="880380"/>
            <a:ext cx="8952930" cy="5977620"/>
          </a:xfrm>
        </p:spPr>
        <p:txBody>
          <a:bodyPr/>
          <a:lstStyle/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02a Modelul relațional - structură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https://1drv.ms/v/s!AgPvmBEDzTOSwQy760GNPzWQSHOk</a:t>
            </a: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02b Lucru cu PostgreSQL. Modelul relațional – restricția de domeniu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4"/>
              </a:rPr>
              <a:t>https://1drv.ms/v/s!AgPvmBEDzTOSwQt8GPGVvFTm93U7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02c Modelul relațional - restricți</a:t>
            </a:r>
            <a:r>
              <a:rPr lang="en-US" dirty="0" err="1">
                <a:cs typeface="Avenir Medium"/>
              </a:rPr>
              <a:t>i</a:t>
            </a:r>
            <a:r>
              <a:rPr lang="x-none" dirty="0">
                <a:cs typeface="Avenir Medium"/>
              </a:rPr>
              <a:t> de domeniu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nenulitate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unicitate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5"/>
              </a:rPr>
              <a:t>https://1drv.ms/v/s!AgPvmBEDzTOSwQqM12vzBjbY8-2f</a:t>
            </a:r>
            <a:endParaRPr lang="ro-RO" sz="2400" dirty="0">
              <a:cs typeface="Avenir Medium"/>
            </a:endParaRPr>
          </a:p>
          <a:p>
            <a:r>
              <a:rPr lang="x-none" sz="2800" dirty="0">
                <a:cs typeface="Avenir Medium"/>
              </a:rPr>
              <a:t>02d Modelul relațional - </a:t>
            </a:r>
            <a:r>
              <a:rPr lang="x-none" dirty="0">
                <a:cs typeface="Avenir Medium"/>
              </a:rPr>
              <a:t>restricți</a:t>
            </a:r>
            <a:r>
              <a:rPr lang="en-US" dirty="0">
                <a:cs typeface="Avenir Medium"/>
              </a:rPr>
              <a:t>a </a:t>
            </a:r>
            <a:r>
              <a:rPr lang="en-US" dirty="0" err="1">
                <a:cs typeface="Avenir Medium"/>
              </a:rPr>
              <a:t>referențială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6"/>
              </a:rPr>
              <a:t>https://1drv.ms/v/s!AgPvmBEDzTOSwQlP7k0b9RXMDS4l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02e Modelul relațional – reguli de validare, (sub)schema BD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7"/>
              </a:rPr>
              <a:t>https://1drv.ms/v/s!AgPvmBEDzTOSwQgR8A8XdhSbqPgJ</a:t>
            </a:r>
            <a:endParaRPr lang="ro-RO" sz="2400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127000"/>
            <a:ext cx="67405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63563" y="1273175"/>
            <a:ext cx="8593137" cy="5302250"/>
          </a:xfrm>
        </p:spPr>
        <p:txBody>
          <a:bodyPr/>
          <a:lstStyle/>
          <a:p>
            <a:r>
              <a:rPr lang="ro-RO" dirty="0"/>
              <a:t>Mecanismul de integritate al BD este un ansa</a:t>
            </a:r>
            <a:r>
              <a:rPr lang="en-US" dirty="0"/>
              <a:t>m</a:t>
            </a:r>
            <a:r>
              <a:rPr lang="ro-RO" dirty="0"/>
              <a:t>blu de </a:t>
            </a:r>
            <a:r>
              <a:rPr lang="ro-RO" b="1" dirty="0"/>
              <a:t>restricţii</a:t>
            </a:r>
            <a:r>
              <a:rPr lang="ro-RO" dirty="0"/>
              <a:t> care, odată declarate (şi implementate), sunt supravegheate automat de către SGBD</a:t>
            </a:r>
          </a:p>
          <a:p>
            <a:r>
              <a:rPr lang="ro-RO" dirty="0"/>
              <a:t>La încălcarea unei restricţii,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ro-RO" dirty="0"/>
              <a:t> “ţipă” şi blocheză inserarea, modificarea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ro-RO" dirty="0"/>
              <a:t> ştergerea (care a generat încălcarea)</a:t>
            </a:r>
          </a:p>
          <a:p>
            <a:r>
              <a:rPr lang="ro-RO" dirty="0"/>
              <a:t>În BD pentru termenul “încălcare” se foloseşte cuvântul “violare” – engl. ”</a:t>
            </a:r>
            <a:r>
              <a:rPr lang="ro-RO" dirty="0" err="1"/>
              <a:t>violation</a:t>
            </a:r>
            <a:r>
              <a:rPr lang="ro-RO" dirty="0"/>
              <a:t>” (modest omagiu adus ştirilor de la ora 17</a:t>
            </a:r>
            <a:r>
              <a:rPr lang="en-US" dirty="0"/>
              <a:t>:00)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74625"/>
            <a:ext cx="8007350" cy="13985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Mecanisme de asigurare a integrităţii unei BD</a:t>
            </a:r>
            <a:endParaRPr lang="en-US" dirty="0">
              <a:latin typeface="Arial Unicode M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19125" y="1797050"/>
            <a:ext cx="8382000" cy="4994275"/>
          </a:xfrm>
        </p:spPr>
        <p:txBody>
          <a:bodyPr/>
          <a:lstStyle/>
          <a:p>
            <a:r>
              <a:rPr lang="ro-RO" dirty="0"/>
              <a:t>Restricţii (</a:t>
            </a:r>
            <a:r>
              <a:rPr lang="en-US" i="1" dirty="0"/>
              <a:t>Constraints</a:t>
            </a:r>
            <a:r>
              <a:rPr lang="en-US" dirty="0"/>
              <a:t> - </a:t>
            </a:r>
            <a:r>
              <a:rPr lang="en-US" dirty="0" err="1"/>
              <a:t>vezi</a:t>
            </a:r>
            <a:r>
              <a:rPr lang="en-US" dirty="0"/>
              <a:t> slide-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ătoare) </a:t>
            </a:r>
            <a:r>
              <a:rPr lang="en-US" dirty="0"/>
              <a:t>– </a:t>
            </a:r>
            <a:r>
              <a:rPr lang="en-US" dirty="0" err="1"/>
              <a:t>tratate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 err="1"/>
              <a:t>acest</a:t>
            </a:r>
            <a:r>
              <a:rPr lang="ro-RO" dirty="0"/>
              <a:t> curs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declarativ</a:t>
            </a:r>
            <a:endParaRPr lang="ro-RO" dirty="0"/>
          </a:p>
          <a:p>
            <a:r>
              <a:rPr lang="ro-RO" dirty="0"/>
              <a:t>Declanşatoare (</a:t>
            </a:r>
            <a:r>
              <a:rPr lang="ro-RO" i="1" dirty="0"/>
              <a:t>Triggers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ro-RO" dirty="0"/>
              <a:t>în discipline ale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 err="1"/>
              <a:t>asterul</a:t>
            </a:r>
            <a:r>
              <a:rPr lang="ro-RO" dirty="0"/>
              <a:t>ui</a:t>
            </a:r>
            <a:r>
              <a:rPr lang="en-US" dirty="0"/>
              <a:t> </a:t>
            </a:r>
            <a:r>
              <a:rPr lang="en-US" i="1" dirty="0" err="1"/>
              <a:t>Sisteme</a:t>
            </a:r>
            <a:r>
              <a:rPr lang="en-US" i="1" dirty="0"/>
              <a:t> </a:t>
            </a:r>
            <a:r>
              <a:rPr lang="en-US" i="1" dirty="0" err="1"/>
              <a:t>informa</a:t>
            </a:r>
            <a:r>
              <a:rPr lang="ro-RO" i="1" dirty="0"/>
              <a:t>ţionale pentru afaceri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</a:t>
            </a:r>
            <a:r>
              <a:rPr lang="en-US" dirty="0"/>
              <a:t>-procedural </a:t>
            </a:r>
            <a:endParaRPr lang="ro-RO" dirty="0"/>
          </a:p>
          <a:p>
            <a:r>
              <a:rPr lang="ro-RO" dirty="0"/>
              <a:t>Reguli (</a:t>
            </a:r>
            <a:r>
              <a:rPr lang="ro-RO" i="1" dirty="0"/>
              <a:t>Business Rules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/>
              <a:t>astere </a:t>
            </a:r>
            <a:r>
              <a:rPr lang="en-US" dirty="0" err="1"/>
              <a:t>SIA/SDBIS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declarativo</a:t>
            </a:r>
            <a:r>
              <a:rPr lang="en-US" dirty="0"/>
              <a:t>-procedural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49" y="57152"/>
            <a:ext cx="7818437" cy="1406525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Tipuri de restricţii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proiectare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şi implementare într</a:t>
            </a:r>
            <a:r>
              <a:rPr lang="en-US" dirty="0">
                <a:latin typeface="Arial Unicode MS"/>
              </a:rPr>
              <a:t>-o BD</a:t>
            </a:r>
            <a:endParaRPr lang="ro-RO" dirty="0">
              <a:latin typeface="Arial Unicode M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0080" y="1560512"/>
            <a:ext cx="8572495" cy="5011737"/>
          </a:xfrm>
        </p:spPr>
        <p:txBody>
          <a:bodyPr/>
          <a:lstStyle/>
          <a:p>
            <a:pPr algn="just" eaLnBrk="1" hangingPunct="1"/>
            <a:r>
              <a:rPr lang="ro-RO" dirty="0"/>
              <a:t>De domeniu</a:t>
            </a:r>
          </a:p>
          <a:p>
            <a:pPr algn="just" eaLnBrk="1" hangingPunct="1"/>
            <a:r>
              <a:rPr lang="ro-RO" dirty="0"/>
              <a:t>Valori nenule</a:t>
            </a:r>
          </a:p>
          <a:p>
            <a:pPr algn="just" eaLnBrk="1" hangingPunct="1"/>
            <a:r>
              <a:rPr lang="ro-RO" dirty="0"/>
              <a:t>Atomicitate (neimplementabilă</a:t>
            </a:r>
            <a:r>
              <a:rPr lang="en-US" dirty="0"/>
              <a:t> direct</a:t>
            </a:r>
            <a:r>
              <a:rPr lang="ro-RO" dirty="0"/>
              <a:t>, este luată în considerare la proiectarea schemei BD)</a:t>
            </a:r>
            <a:endParaRPr lang="en-US" dirty="0"/>
          </a:p>
          <a:p>
            <a:pPr algn="just" eaLnBrk="1" hangingPunct="1"/>
            <a:r>
              <a:rPr lang="ro-RO" dirty="0"/>
              <a:t>De unicitate</a:t>
            </a:r>
            <a:r>
              <a:rPr lang="en-US" dirty="0"/>
              <a:t> (</a:t>
            </a:r>
            <a:r>
              <a:rPr lang="ro-RO" dirty="0"/>
              <a:t>chei candidate</a:t>
            </a:r>
            <a:r>
              <a:rPr lang="en-US" dirty="0"/>
              <a:t>)</a:t>
            </a:r>
            <a:r>
              <a:rPr lang="ro-RO" dirty="0"/>
              <a:t> </a:t>
            </a:r>
          </a:p>
          <a:p>
            <a:pPr lvl="2" algn="just" eaLnBrk="1" hangingPunct="1"/>
            <a:r>
              <a:rPr lang="ro-RO" dirty="0"/>
              <a:t>cheie primară</a:t>
            </a:r>
          </a:p>
          <a:p>
            <a:pPr lvl="2" algn="just" eaLnBrk="1" hangingPunct="1"/>
            <a:r>
              <a:rPr lang="ro-RO" dirty="0"/>
              <a:t>chei alternative</a:t>
            </a:r>
          </a:p>
          <a:p>
            <a:pPr algn="just" eaLnBrk="1" hangingPunct="1"/>
            <a:r>
              <a:rPr lang="ro-RO" dirty="0"/>
              <a:t>Referenţiale</a:t>
            </a:r>
          </a:p>
          <a:p>
            <a:pPr algn="just" eaLnBrk="1" hangingPunct="1"/>
            <a:r>
              <a:rPr lang="ro-RO" dirty="0"/>
              <a:t>De comportament</a:t>
            </a:r>
            <a:r>
              <a:rPr lang="en-US" dirty="0"/>
              <a:t> (</a:t>
            </a:r>
            <a:r>
              <a:rPr lang="en-US" dirty="0" err="1"/>
              <a:t>reguli</a:t>
            </a:r>
            <a:r>
              <a:rPr lang="en-US" dirty="0"/>
              <a:t> definite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ro-RO" i="1" dirty="0"/>
              <a:t>înregistrare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276226"/>
            <a:ext cx="73866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domeniu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447799"/>
            <a:ext cx="7805737" cy="51673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o-RO" dirty="0"/>
              <a:t>Se pot declar</a:t>
            </a:r>
            <a:r>
              <a:rPr lang="en-US" dirty="0"/>
              <a:t>a:</a:t>
            </a:r>
          </a:p>
          <a:p>
            <a:pPr eaLnBrk="1" hangingPunct="1"/>
            <a:r>
              <a:rPr lang="en-US" b="1" dirty="0"/>
              <a:t>Implicit</a:t>
            </a:r>
            <a:r>
              <a:rPr lang="en-US" dirty="0"/>
              <a:t>,</a:t>
            </a:r>
            <a:r>
              <a:rPr lang="ro-RO" dirty="0"/>
              <a:t> la crearea unei tabele,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standard</a:t>
            </a:r>
            <a:r>
              <a:rPr lang="ro-RO" dirty="0"/>
              <a:t> asociate fiecărui atribut</a:t>
            </a:r>
            <a:r>
              <a:rPr lang="en-US" dirty="0"/>
              <a:t>: num</a:t>
            </a:r>
            <a:r>
              <a:rPr lang="ro-RO" dirty="0"/>
              <a:t>ă</a:t>
            </a:r>
            <a:r>
              <a:rPr lang="en-US" dirty="0"/>
              <a:t>r </a:t>
            </a:r>
            <a:r>
              <a:rPr lang="ro-RO" dirty="0"/>
              <a:t>î</a:t>
            </a:r>
            <a:r>
              <a:rPr lang="en-US" dirty="0" err="1"/>
              <a:t>ntreg</a:t>
            </a:r>
            <a:r>
              <a:rPr lang="en-US" dirty="0"/>
              <a:t>, num</a:t>
            </a:r>
            <a:r>
              <a:rPr lang="ro-RO" dirty="0"/>
              <a:t>ă</a:t>
            </a:r>
            <a:r>
              <a:rPr lang="en-US" dirty="0"/>
              <a:t>r real, </a:t>
            </a:r>
            <a:r>
              <a:rPr lang="ro-RO" dirty="0"/>
              <a:t>ş</a:t>
            </a:r>
            <a:r>
              <a:rPr lang="en-US" dirty="0" err="1"/>
              <a:t>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calendaristic</a:t>
            </a:r>
            <a:r>
              <a:rPr lang="ro-RO" dirty="0"/>
              <a:t>ă, interval etc.</a:t>
            </a:r>
            <a:endParaRPr lang="en-US" dirty="0"/>
          </a:p>
          <a:p>
            <a:pPr eaLnBrk="1" hangingPunct="1"/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DOMAIN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</a:t>
            </a:r>
            <a:endParaRPr lang="en-US" sz="2800" dirty="0">
              <a:latin typeface="Avenir Medium"/>
              <a:cs typeface="Avenir Medium"/>
            </a:endParaRP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TYPE</a:t>
            </a: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 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0"/>
            <a:ext cx="8005762" cy="131762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Două domenii şi o tabelă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(în PostgreSQL)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56" y="1466170"/>
            <a:ext cx="7917815" cy="5272088"/>
          </a:xfrm>
        </p:spPr>
        <p:txBody>
          <a:bodyPr/>
          <a:lstStyle/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 NUMERIC(6) 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</a:t>
            </a:r>
            <a:r>
              <a:rPr lang="en-US" sz="2400" dirty="0">
                <a:latin typeface="Consolas"/>
                <a:cs typeface="Consolas"/>
              </a:rPr>
              <a:t>CHECK ( VALUE BETWEEN 100001 AND 999999) ;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  </a:t>
            </a:r>
            <a:r>
              <a:rPr lang="en-US" sz="2400" dirty="0">
                <a:latin typeface="Consolas"/>
                <a:cs typeface="Consolas"/>
              </a:rPr>
              <a:t>CHECK (VALUE </a:t>
            </a:r>
            <a:r>
              <a:rPr lang="en-US" sz="2400">
                <a:latin typeface="Consolas"/>
                <a:cs typeface="Consolas"/>
              </a:rPr>
              <a:t>LIKE '%@%.%')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pers</a:t>
            </a:r>
            <a:r>
              <a:rPr lang="en-US" sz="2400" dirty="0">
                <a:latin typeface="Consolas"/>
                <a:cs typeface="Consolas"/>
              </a:rPr>
              <a:t> (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prenume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adresa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codpost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ro-RO" sz="2400" dirty="0">
                <a:latin typeface="Consolas"/>
                <a:cs typeface="Consolas"/>
              </a:rPr>
              <a:t>     </a:t>
            </a:r>
            <a:r>
              <a:rPr lang="en-US" sz="2400" dirty="0">
                <a:latin typeface="Consolas"/>
                <a:cs typeface="Consolas"/>
              </a:rPr>
              <a:t>email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	) ;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3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2864"/>
            <a:ext cx="82010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domeniu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100261" y="3999662"/>
            <a:ext cx="1571627" cy="400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6088" y="2600325"/>
            <a:ext cx="2843212" cy="8858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1757363" y="3657601"/>
            <a:ext cx="573058" cy="400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66987" y="5409360"/>
            <a:ext cx="1219201" cy="505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043238" y="4429126"/>
            <a:ext cx="185737" cy="9286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61938"/>
            <a:ext cx="48053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nenule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68375" y="1447800"/>
            <a:ext cx="7966075" cy="5127625"/>
          </a:xfrm>
        </p:spPr>
        <p:txBody>
          <a:bodyPr/>
          <a:lstStyle/>
          <a:p>
            <a:pPr eaLnBrk="1" hangingPunct="1"/>
            <a:r>
              <a:rPr lang="en-US"/>
              <a:t>Pentru atributele importante, </a:t>
            </a:r>
            <a:r>
              <a:rPr lang="ro-RO"/>
              <a:t>trebuie</a:t>
            </a:r>
            <a:r>
              <a:rPr lang="en-US"/>
              <a:t> instituit</a:t>
            </a:r>
            <a:r>
              <a:rPr lang="ro-RO"/>
              <a:t>ă</a:t>
            </a:r>
            <a:r>
              <a:rPr lang="en-US"/>
              <a:t> obligativitatea valorilor nenule:</a:t>
            </a:r>
          </a:p>
          <a:p>
            <a:pPr lvl="1" eaLnBrk="1" hangingPunct="1"/>
            <a:r>
              <a:rPr lang="en-US"/>
              <a:t>Matricol, </a:t>
            </a:r>
          </a:p>
          <a:p>
            <a:pPr lvl="1" eaLnBrk="1" hangingPunct="1"/>
            <a:r>
              <a:rPr lang="en-US"/>
              <a:t>NumePrenume</a:t>
            </a:r>
          </a:p>
          <a:p>
            <a:pPr lvl="1" eaLnBrk="1" hangingPunct="1"/>
            <a:r>
              <a:rPr lang="en-US"/>
              <a:t>Num</a:t>
            </a:r>
            <a:r>
              <a:rPr lang="ro-RO"/>
              <a:t>ă</a:t>
            </a:r>
            <a:r>
              <a:rPr lang="en-US"/>
              <a:t>rFactur</a:t>
            </a:r>
            <a:r>
              <a:rPr lang="ro-RO"/>
              <a:t>ă</a:t>
            </a:r>
            <a:endParaRPr lang="en-US"/>
          </a:p>
          <a:p>
            <a:pPr eaLnBrk="1" hangingPunct="1"/>
            <a:r>
              <a:rPr lang="en-US"/>
              <a:t>Clauza NOT NULL</a:t>
            </a:r>
          </a:p>
          <a:p>
            <a:pPr eaLnBrk="1" hangingPunct="1"/>
            <a:r>
              <a:rPr lang="ro-RO"/>
              <a:t>Obligatorie pentru atributele  din </a:t>
            </a:r>
            <a:r>
              <a:rPr lang="en-US"/>
              <a:t>chei</a:t>
            </a:r>
            <a:r>
              <a:rPr lang="ro-RO"/>
              <a:t>a</a:t>
            </a:r>
            <a:r>
              <a:rPr lang="en-US"/>
              <a:t> primar</a:t>
            </a:r>
            <a:r>
              <a:rPr lang="ro-RO"/>
              <a:t>ă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9144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57152"/>
            <a:ext cx="843756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nenulitate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5143512" y="2557463"/>
            <a:ext cx="3943346" cy="522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43413" y="3171826"/>
            <a:ext cx="2814640" cy="3128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75" y="166688"/>
            <a:ext cx="444182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>
                <a:latin typeface="Arial Unicode MS"/>
              </a:rPr>
              <a:t>Atomicitate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4838" y="1447800"/>
            <a:ext cx="8539162" cy="5194300"/>
          </a:xfrm>
        </p:spPr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restric</a:t>
            </a:r>
            <a:r>
              <a:rPr lang="ro-RO" dirty="0"/>
              <a:t>ţie de </a:t>
            </a:r>
            <a:r>
              <a:rPr lang="ro-RO" i="1" dirty="0"/>
              <a:t>proiectare </a:t>
            </a:r>
            <a:r>
              <a:rPr lang="ro-RO" dirty="0"/>
              <a:t>a BD</a:t>
            </a:r>
          </a:p>
          <a:p>
            <a:r>
              <a:rPr lang="ro-RO" dirty="0"/>
              <a:t>Accepţiunea clasică a atomicităţii</a:t>
            </a:r>
            <a:r>
              <a:rPr lang="en-US" dirty="0"/>
              <a:t>: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fie simple, elementare (nici complicate</a:t>
            </a:r>
            <a:r>
              <a:rPr lang="en-US" dirty="0"/>
              <a:t>/</a:t>
            </a:r>
            <a:r>
              <a:rPr lang="en-US" dirty="0" err="1"/>
              <a:t>complexe</a:t>
            </a:r>
            <a:r>
              <a:rPr lang="en-US" dirty="0"/>
              <a:t> (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clipuri</a:t>
            </a:r>
            <a:r>
              <a:rPr lang="en-US" dirty="0"/>
              <a:t> video) </a:t>
            </a:r>
            <a:r>
              <a:rPr lang="ro-RO" dirty="0"/>
              <a:t>şi nici colecţii/seturi)</a:t>
            </a:r>
          </a:p>
          <a:p>
            <a:r>
              <a:rPr lang="ro-RO" dirty="0"/>
              <a:t>A atras multe reproşuri la adresa modelului relaţional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ales din </a:t>
            </a:r>
            <a:r>
              <a:rPr lang="en-US" dirty="0" err="1"/>
              <a:t>direc</a:t>
            </a:r>
            <a:r>
              <a:rPr lang="ro-RO" dirty="0" err="1"/>
              <a:t>ţia</a:t>
            </a:r>
            <a:r>
              <a:rPr lang="ro-RO" dirty="0"/>
              <a:t> </a:t>
            </a:r>
            <a:r>
              <a:rPr lang="ro-RO" i="1" dirty="0"/>
              <a:t>orientării pe obiecte</a:t>
            </a:r>
            <a:r>
              <a:rPr lang="ro-RO" dirty="0"/>
              <a:t>)</a:t>
            </a:r>
          </a:p>
          <a:p>
            <a:r>
              <a:rPr lang="ro-RO" dirty="0"/>
              <a:t>Este “alunecoasă”</a:t>
            </a:r>
            <a:r>
              <a:rPr lang="en-US" dirty="0"/>
              <a:t>: o </a:t>
            </a:r>
            <a:r>
              <a:rPr lang="en-US" dirty="0" err="1"/>
              <a:t>acea</a:t>
            </a:r>
            <a:r>
              <a:rPr lang="ro-RO" dirty="0"/>
              <a:t>şi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ro-RO" dirty="0"/>
              <a:t> considerată uneori atomică, alteori neatomică (este clar, nu-i </a:t>
            </a:r>
            <a:r>
              <a:rPr lang="ro-RO" dirty="0" err="1"/>
              <a:t>aşa</a:t>
            </a:r>
            <a:r>
              <a:rPr lang="ro-RO" dirty="0">
                <a:sym typeface="Wingdings" pitchFamily="2" charset="2"/>
              </a:rPr>
              <a:t>?)</a:t>
            </a:r>
            <a:r>
              <a:rPr lang="ro-RO" dirty="0"/>
              <a:t> !!!</a:t>
            </a:r>
            <a:r>
              <a:rPr lang="en-US" dirty="0"/>
              <a:t> 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14313" y="971551"/>
          <a:ext cx="844946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9345329" imgH="1914286" progId="">
                  <p:embed/>
                </p:oleObj>
              </mc:Choice>
              <mc:Fallback>
                <p:oleObj name="Photo Editor Photo" r:id="rId2" imgW="9345329" imgH="1914286" progId="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971551"/>
                        <a:ext cx="8449468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12700"/>
            <a:ext cx="6530975" cy="1171575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ex.1</a:t>
            </a:r>
            <a:endParaRPr lang="ro-RO" dirty="0">
              <a:latin typeface="Arial Unicode M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363" y="4154488"/>
            <a:ext cx="8529637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dedicată unei biblioteci personale, toate valorile pot fi acceptate ca atomice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unei biblioteci universitare (căutări după autori, subiecte...), valorile atributelor Cote, Autori şi CuvinteCheie sunt neatomice 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5091020" cy="1143000"/>
          </a:xfrm>
        </p:spPr>
        <p:txBody>
          <a:bodyPr/>
          <a:lstStyle/>
          <a:p>
            <a:pPr algn="ctr">
              <a:defRPr/>
            </a:pPr>
            <a:r>
              <a:rPr lang="en-US">
                <a:latin typeface="Arial Unicode MS"/>
              </a:rPr>
              <a:t>Fondator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9125" y="1447800"/>
            <a:ext cx="8256588" cy="5181600"/>
          </a:xfrm>
        </p:spPr>
        <p:txBody>
          <a:bodyPr/>
          <a:lstStyle/>
          <a:p>
            <a:r>
              <a:rPr lang="en-US" dirty="0"/>
              <a:t>Edgar F. Codd</a:t>
            </a:r>
            <a:r>
              <a:rPr lang="ro-RO" dirty="0"/>
              <a:t> (1923</a:t>
            </a:r>
            <a:r>
              <a:rPr lang="en-US" dirty="0"/>
              <a:t>-</a:t>
            </a:r>
            <a:r>
              <a:rPr lang="ro-RO" dirty="0"/>
              <a:t>2003)</a:t>
            </a:r>
            <a:endParaRPr lang="en-US" dirty="0"/>
          </a:p>
          <a:p>
            <a:r>
              <a:rPr lang="en-US" dirty="0" err="1"/>
              <a:t>Matematician</a:t>
            </a:r>
            <a:endParaRPr lang="en-US" dirty="0"/>
          </a:p>
          <a:p>
            <a:r>
              <a:rPr lang="en-US" dirty="0" err="1"/>
              <a:t>Angajat</a:t>
            </a:r>
            <a:r>
              <a:rPr lang="en-US" dirty="0"/>
              <a:t> al IBM</a:t>
            </a:r>
          </a:p>
          <a:p>
            <a:r>
              <a:rPr lang="en-US" dirty="0"/>
              <a:t>1969: </a:t>
            </a:r>
            <a:r>
              <a:rPr lang="en-US" dirty="0" err="1"/>
              <a:t>raport</a:t>
            </a:r>
            <a:r>
              <a:rPr lang="en-US" dirty="0"/>
              <a:t> intern IBM</a:t>
            </a:r>
          </a:p>
          <a:p>
            <a:r>
              <a:rPr lang="en-US" dirty="0"/>
              <a:t>1970: un </a:t>
            </a:r>
            <a:r>
              <a:rPr lang="en-US" dirty="0" err="1"/>
              <a:t>articol</a:t>
            </a:r>
            <a:r>
              <a:rPr lang="en-US" dirty="0"/>
              <a:t> </a:t>
            </a:r>
            <a:r>
              <a:rPr lang="en-US" dirty="0" err="1"/>
              <a:t>celebru</a:t>
            </a:r>
            <a:r>
              <a:rPr lang="en-US" dirty="0"/>
              <a:t> </a:t>
            </a:r>
            <a:r>
              <a:rPr lang="en-US" dirty="0" err="1"/>
              <a:t>publicat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ro-RO" i="1" dirty="0"/>
              <a:t>Communications of </a:t>
            </a:r>
            <a:r>
              <a:rPr lang="ro-RO" i="1" dirty="0" err="1"/>
              <a:t>the</a:t>
            </a:r>
            <a:r>
              <a:rPr lang="ro-RO" i="1" dirty="0"/>
              <a:t> ACM</a:t>
            </a:r>
          </a:p>
          <a:p>
            <a:pPr>
              <a:buFont typeface="Wingdings 2" pitchFamily="18" charset="2"/>
              <a:buNone/>
            </a:pPr>
            <a:r>
              <a:rPr lang="ro-RO" sz="2400" dirty="0">
                <a:hlinkClick r:id="rId2"/>
              </a:rPr>
              <a:t>http://www.seas.upenn.edu/~zives/03f/cis550/codd.pdf</a:t>
            </a:r>
            <a:endParaRPr lang="ro-RO" sz="2400" dirty="0"/>
          </a:p>
          <a:p>
            <a:r>
              <a:rPr lang="en-US" dirty="0"/>
              <a:t>Critic</a:t>
            </a:r>
            <a:r>
              <a:rPr lang="ro-RO" dirty="0"/>
              <a:t>ă modelul ierarhic </a:t>
            </a:r>
            <a:r>
              <a:rPr lang="ro-RO" dirty="0" err="1"/>
              <a:t>şi</a:t>
            </a:r>
            <a:r>
              <a:rPr lang="ro-RO" dirty="0"/>
              <a:t> propune un model de date fundamentat matematic, bazat pe logica predicatelor</a:t>
            </a:r>
            <a:endParaRPr lang="en-US" dirty="0"/>
          </a:p>
        </p:txBody>
      </p:sp>
      <p:pic>
        <p:nvPicPr>
          <p:cNvPr id="15364" name="Picture 2" descr="File:Edgar F Cod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000" y="17463"/>
            <a:ext cx="2413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617684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00013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976733"/>
            <a:ext cx="8256587" cy="58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Atributul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Adresa</a:t>
            </a:r>
            <a:r>
              <a:rPr lang="en-US" dirty="0">
                <a:latin typeface="Avenir Medium"/>
                <a:cs typeface="Avenir Medium"/>
              </a:rPr>
              <a:t> are </a:t>
            </a:r>
            <a:r>
              <a:rPr lang="en-US" dirty="0" err="1">
                <a:latin typeface="Avenir Medium"/>
                <a:cs typeface="Avenir Medium"/>
              </a:rPr>
              <a:t>componentele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Strada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Nr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Bloc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Scar</a:t>
            </a:r>
            <a:r>
              <a:rPr lang="ro-RO" dirty="0">
                <a:latin typeface="Avenir Medium"/>
                <a:cs typeface="Avenir Medium"/>
              </a:rPr>
              <a:t>ă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Etaj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Apart</a:t>
            </a:r>
            <a:r>
              <a:rPr lang="ro-RO" dirty="0">
                <a:latin typeface="Avenir Medium"/>
                <a:cs typeface="Avenir Medium"/>
              </a:rPr>
              <a:t>ament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CodPoştal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Localitate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Judeţ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unele situaţii </a:t>
            </a:r>
            <a:r>
              <a:rPr lang="en-US" dirty="0">
                <a:latin typeface="Avenir Medium"/>
                <a:cs typeface="Avenir Medium"/>
              </a:rPr>
              <a:t>–</a:t>
            </a:r>
            <a:r>
              <a:rPr lang="ro-RO" dirty="0">
                <a:latin typeface="Avenir Medium"/>
                <a:cs typeface="Avenir Medium"/>
              </a:rPr>
              <a:t> ex.</a:t>
            </a:r>
            <a:r>
              <a:rPr lang="en-US" dirty="0">
                <a:latin typeface="Avenir Medium"/>
                <a:cs typeface="Avenir Medium"/>
              </a:rPr>
              <a:t> BD </a:t>
            </a:r>
            <a:r>
              <a:rPr lang="en-US" dirty="0" err="1">
                <a:latin typeface="Avenir Medium"/>
                <a:cs typeface="Avenir Medium"/>
              </a:rPr>
              <a:t>FEAA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ro-RO" dirty="0">
                <a:latin typeface="Avenir Medium"/>
                <a:cs typeface="Avenir Medium"/>
              </a:rPr>
              <a:t>tabela STUDENŢI, atributul Adresa este atomic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alte situaţii (ROMTELECOM, ROMGAZ) NU ! 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180975"/>
            <a:ext cx="76581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Cum </a:t>
            </a:r>
            <a:r>
              <a:rPr lang="en-US" dirty="0" err="1">
                <a:latin typeface="Arial Unicode MS"/>
              </a:rPr>
              <a:t>stabilim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dac</a:t>
            </a:r>
            <a:r>
              <a:rPr lang="ro-RO" dirty="0">
                <a:latin typeface="Arial Unicode MS"/>
              </a:rPr>
              <a:t>ă un atribut este atomic sau nu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56652" y="1742786"/>
            <a:ext cx="8365496" cy="511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Numele unui atribut sugerează destul de bine dacă atributul este atomic sau nu</a:t>
            </a:r>
            <a:r>
              <a:rPr lang="en-US">
                <a:latin typeface="Avenir Medium"/>
                <a:cs typeface="Avenir Medium"/>
              </a:rPr>
              <a:t>: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MatricolStudent 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Student nu este atomic (un student are un nume, un CNP, un matricol, este înscris la o specializare, într</a:t>
            </a:r>
            <a:r>
              <a:rPr lang="en-US">
                <a:latin typeface="Avenir Medium"/>
                <a:cs typeface="Avenir Medium"/>
              </a:rPr>
              <a:t>-un an de studii)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NumeClient este atomic</a:t>
            </a: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Client nu !</a:t>
            </a:r>
            <a:endParaRPr lang="en-US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Telefon (</a:t>
            </a:r>
            <a:r>
              <a:rPr lang="ro-RO">
                <a:latin typeface="Avenir Medium"/>
                <a:cs typeface="Avenir Medium"/>
              </a:rPr>
              <a:t>numărul</a:t>
            </a:r>
            <a:r>
              <a:rPr lang="en-US">
                <a:latin typeface="Avenir Medium"/>
                <a:cs typeface="Avenir Medium"/>
              </a:rPr>
              <a:t>)</a:t>
            </a:r>
            <a:r>
              <a:rPr lang="ro-RO">
                <a:latin typeface="Avenir Medium"/>
                <a:cs typeface="Avenir Medium"/>
              </a:rPr>
              <a:t> </a:t>
            </a:r>
            <a:r>
              <a:rPr lang="en-US">
                <a:latin typeface="Avenir Medium"/>
                <a:cs typeface="Avenir Medium"/>
              </a:rPr>
              <a:t>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Telefoane nu !</a:t>
            </a:r>
            <a:endParaRPr lang="ro-RO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0"/>
            <a:ext cx="74977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Problema identificării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9628" y="1354138"/>
            <a:ext cx="841437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Cum diferenţiem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O</a:t>
            </a:r>
            <a:r>
              <a:rPr lang="ro-RO" dirty="0">
                <a:latin typeface="Avenir Medium"/>
                <a:cs typeface="Avenir Medium"/>
              </a:rPr>
              <a:t> persoană de alta,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Un </a:t>
            </a:r>
            <a:r>
              <a:rPr lang="en-US" dirty="0" err="1">
                <a:latin typeface="Avenir Medium"/>
                <a:cs typeface="Avenir Medium"/>
              </a:rPr>
              <a:t>profesor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altul</a:t>
            </a:r>
            <a:r>
              <a:rPr lang="en-US" dirty="0">
                <a:latin typeface="Avenir Medium"/>
                <a:cs typeface="Avenir Medium"/>
              </a:rPr>
              <a:t> (to</a:t>
            </a:r>
            <a:r>
              <a:rPr lang="ro-RO" dirty="0">
                <a:latin typeface="Avenir Medium"/>
                <a:cs typeface="Avenir Medium"/>
              </a:rPr>
              <a:t>ţi sunt enervanţi!),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carte de altă carte (asta chiar că nu vă interesează!),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 de altă factură </a:t>
            </a:r>
            <a:r>
              <a:rPr lang="en-US" dirty="0">
                <a:latin typeface="Avenir Medium"/>
                <a:cs typeface="Avenir Medium"/>
              </a:rPr>
              <a:t>?</a:t>
            </a:r>
            <a:endParaRPr lang="ro-RO" dirty="0">
              <a:latin typeface="Avenir Medium"/>
              <a:cs typeface="Avenir Medium"/>
            </a:endParaRPr>
          </a:p>
          <a:p>
            <a:r>
              <a:rPr lang="en-US" dirty="0" err="1">
                <a:latin typeface="Avenir Medium"/>
                <a:cs typeface="Avenir Medium"/>
              </a:rPr>
              <a:t>Oamenii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fac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ţierea uneori inconştient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pe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baza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unei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imagini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ansam</a:t>
            </a:r>
            <a:r>
              <a:rPr lang="ro-RO" dirty="0">
                <a:latin typeface="Avenir Medium"/>
                <a:cs typeface="Avenir Medium"/>
              </a:rPr>
              <a:t>b</a:t>
            </a:r>
            <a:r>
              <a:rPr lang="en-US" dirty="0" err="1">
                <a:latin typeface="Avenir Medium"/>
                <a:cs typeface="Avenir Medium"/>
              </a:rPr>
              <a:t>lu</a:t>
            </a:r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Calculatoarele au nevoie de informaţii precise pentru a face identificarea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0"/>
            <a:ext cx="59197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Identificatori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1354138"/>
            <a:ext cx="832961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tabel</a:t>
            </a:r>
            <a:r>
              <a:rPr lang="ro-RO" dirty="0">
                <a:latin typeface="Avenir Medium"/>
                <a:cs typeface="Avenir Medium"/>
              </a:rPr>
              <a:t>ă (relaţie) este interzisă existenţa a două (sau mai multe) linii (înregistrări) complet identice</a:t>
            </a:r>
          </a:p>
          <a:p>
            <a:r>
              <a:rPr lang="ro-RO" dirty="0">
                <a:latin typeface="Avenir Medium"/>
                <a:cs typeface="Avenir Medium"/>
              </a:rPr>
              <a:t>Trebuie să existe un atribut (sau o combinaţie de atribute) ale cărui valori nu se repetă pe alte linii, oricât de mare ar fi tabela (miliarde de înregistrări)</a:t>
            </a:r>
          </a:p>
          <a:p>
            <a:r>
              <a:rPr lang="ro-RO" dirty="0">
                <a:latin typeface="Avenir Medium"/>
                <a:cs typeface="Avenir Medium"/>
              </a:rPr>
              <a:t>Dacă o tabelă nu are niciun identificator, atunci trebuie reproiectată (de obicei i se mai adaugă câteva atribute) !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174626"/>
            <a:ext cx="75438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b="1" dirty="0">
                <a:latin typeface="Arial Unicode MS"/>
              </a:rPr>
              <a:t>Cheia primară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0"/>
            <a:ext cx="8077200" cy="53578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err="1"/>
              <a:t>Defini</a:t>
            </a:r>
            <a:r>
              <a:rPr lang="ro-RO" dirty="0"/>
              <a:t>ţie</a:t>
            </a:r>
            <a:r>
              <a:rPr lang="en-US" dirty="0"/>
              <a:t>: </a:t>
            </a:r>
            <a:r>
              <a:rPr lang="ro-RO" dirty="0"/>
              <a:t>At</a:t>
            </a:r>
            <a:r>
              <a:rPr lang="en-US" dirty="0" err="1"/>
              <a:t>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atribute</a:t>
            </a:r>
            <a:r>
              <a:rPr lang="en-US" dirty="0"/>
              <a:t> care</a:t>
            </a:r>
            <a:r>
              <a:rPr lang="ro-RO" dirty="0"/>
              <a:t>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ambiguitate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tuplu</a:t>
            </a:r>
            <a:r>
              <a:rPr lang="en-US" dirty="0"/>
              <a:t> (</a:t>
            </a:r>
            <a:r>
              <a:rPr lang="en-US" dirty="0" err="1"/>
              <a:t>linie</a:t>
            </a:r>
            <a:r>
              <a:rPr lang="en-US" dirty="0"/>
              <a:t>) al </a:t>
            </a:r>
            <a:r>
              <a:rPr lang="en-US" dirty="0" err="1"/>
              <a:t>relaţiei</a:t>
            </a:r>
            <a:r>
              <a:rPr lang="en-US" dirty="0"/>
              <a:t> (</a:t>
            </a:r>
            <a:r>
              <a:rPr lang="en-US" dirty="0" err="1"/>
              <a:t>tabelei</a:t>
            </a:r>
            <a:r>
              <a:rPr lang="en-US" dirty="0"/>
              <a:t>)</a:t>
            </a:r>
            <a:endParaRPr lang="ro-RO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Cerinţe:</a:t>
            </a:r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u</a:t>
            </a:r>
            <a:r>
              <a:rPr lang="en-US" sz="2800" dirty="0" err="1"/>
              <a:t>nicitate</a:t>
            </a:r>
            <a:r>
              <a:rPr lang="en-US" sz="2800" dirty="0"/>
              <a:t>:</a:t>
            </a:r>
            <a:endParaRPr lang="ro-RO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c</a:t>
            </a:r>
            <a:r>
              <a:rPr lang="en-US" sz="2800" dirty="0" err="1"/>
              <a:t>ompoziţie</a:t>
            </a:r>
            <a:r>
              <a:rPr lang="en-US" sz="2800" dirty="0"/>
              <a:t> </a:t>
            </a:r>
            <a:r>
              <a:rPr lang="en-US" sz="2800" dirty="0" err="1"/>
              <a:t>minimală</a:t>
            </a:r>
            <a:endParaRPr lang="en-US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v</a:t>
            </a:r>
            <a:r>
              <a:rPr lang="en-US" sz="2800" dirty="0" err="1"/>
              <a:t>alori</a:t>
            </a:r>
            <a:r>
              <a:rPr lang="en-US" sz="2800" dirty="0"/>
              <a:t> non-</a:t>
            </a:r>
            <a:r>
              <a:rPr lang="en-US" sz="2800" dirty="0" err="1"/>
              <a:t>nule</a:t>
            </a:r>
            <a:endParaRPr lang="ro-RO" sz="2800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R</a:t>
            </a:r>
            <a:r>
              <a:rPr lang="en-US" dirty="0" err="1"/>
              <a:t>estricţie</a:t>
            </a:r>
            <a:r>
              <a:rPr lang="en-US" dirty="0"/>
              <a:t>: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atribut</a:t>
            </a:r>
            <a:r>
              <a:rPr lang="en-US" dirty="0"/>
              <a:t> din </a:t>
            </a:r>
            <a:r>
              <a:rPr lang="en-US" dirty="0" err="1"/>
              <a:t>chei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primar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nule</a:t>
            </a:r>
            <a:r>
              <a:rPr lang="ro-RO" dirty="0"/>
              <a:t> (restricţia entităţii)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66688"/>
            <a:ext cx="8104188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candidat, primare, alternative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633413" y="1752600"/>
            <a:ext cx="8335962" cy="4848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Dacă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într</a:t>
            </a:r>
            <a:r>
              <a:rPr lang="en-US" sz="2800" dirty="0">
                <a:cs typeface="Times New Roman" pitchFamily="18" charset="0"/>
              </a:rPr>
              <a:t>-o </a:t>
            </a:r>
            <a:r>
              <a:rPr lang="en-US" sz="2800" dirty="0" err="1">
                <a:cs typeface="Times New Roman" pitchFamily="18" charset="0"/>
              </a:rPr>
              <a:t>relaţie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există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multe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combinaţii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atribute</a:t>
            </a:r>
            <a:r>
              <a:rPr lang="en-US" sz="2800" dirty="0">
                <a:cs typeface="Times New Roman" pitchFamily="18" charset="0"/>
              </a:rPr>
              <a:t> care </a:t>
            </a:r>
            <a:r>
              <a:rPr lang="en-US" sz="2800" dirty="0" err="1">
                <a:cs typeface="Times New Roman" pitchFamily="18" charset="0"/>
              </a:rPr>
              <a:t>conferă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unicitate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tuplului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acestea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sunt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denumite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</a:t>
            </a:r>
            <a:r>
              <a:rPr lang="en-US" sz="2800" i="1" dirty="0">
                <a:cs typeface="Times New Roman" pitchFamily="18" charset="0"/>
              </a:rPr>
              <a:t> candidate</a:t>
            </a:r>
            <a:r>
              <a:rPr lang="en-US" sz="2800" dirty="0">
                <a:cs typeface="Times New Roman" pitchFamily="18" charset="0"/>
              </a:rPr>
              <a:t>. 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O </a:t>
            </a:r>
            <a:r>
              <a:rPr lang="en-US" sz="2800" dirty="0" err="1">
                <a:cs typeface="Times New Roman" pitchFamily="18" charset="0"/>
              </a:rPr>
              <a:t>cheie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candidată</a:t>
            </a:r>
            <a:r>
              <a:rPr lang="en-US" sz="2800" dirty="0">
                <a:cs typeface="Times New Roman" pitchFamily="18" charset="0"/>
              </a:rPr>
              <a:t> care nu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identificator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primar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referită</a:t>
            </a:r>
            <a:r>
              <a:rPr lang="en-US" sz="2800" dirty="0">
                <a:cs typeface="Times New Roman" pitchFamily="18" charset="0"/>
              </a:rPr>
              <a:t> ca </a:t>
            </a:r>
            <a:r>
              <a:rPr lang="en-US" sz="2800" dirty="0" err="1">
                <a:cs typeface="Times New Roman" pitchFamily="18" charset="0"/>
              </a:rPr>
              <a:t>şi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alternativă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Criterii de alegere a cheii primare:</a:t>
            </a:r>
            <a:endParaRPr lang="en-US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	</a:t>
            </a:r>
            <a:r>
              <a:rPr lang="ro-RO" sz="2400" dirty="0"/>
              <a:t>- </a:t>
            </a:r>
            <a:r>
              <a:rPr lang="en-US" sz="2400" dirty="0" err="1">
                <a:cs typeface="Times New Roman" pitchFamily="18" charset="0"/>
              </a:rPr>
              <a:t>Familiaritate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Stabilitate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Minimalitate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Sim</a:t>
            </a:r>
            <a:r>
              <a:rPr lang="en-US" sz="2400" dirty="0" err="1">
                <a:cs typeface="Times New Roman" pitchFamily="18" charset="0"/>
              </a:rPr>
              <a:t>plitate</a:t>
            </a:r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2" y="274638"/>
            <a:ext cx="801528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2270"/>
            <a:ext cx="8229599" cy="5100918"/>
          </a:xfrm>
        </p:spPr>
        <p:txBody>
          <a:bodyPr/>
          <a:lstStyle/>
          <a:p>
            <a:pPr>
              <a:buNone/>
            </a:pPr>
            <a:r>
              <a:rPr lang="en-US" dirty="0"/>
              <a:t>Se d</a:t>
            </a:r>
            <a:r>
              <a:rPr lang="ro-RO" dirty="0"/>
              <a:t>ă tabela STUDENŢI, pentru BD a FEAA, cu atributele</a:t>
            </a:r>
            <a:r>
              <a:rPr lang="en-US" dirty="0"/>
              <a:t>: </a:t>
            </a:r>
            <a:endParaRPr lang="ro-RO" dirty="0"/>
          </a:p>
          <a:p>
            <a:pPr>
              <a:buNone/>
            </a:pPr>
            <a:r>
              <a:rPr lang="en-US" dirty="0"/>
              <a:t>{ </a:t>
            </a:r>
            <a:r>
              <a:rPr lang="en-US" dirty="0" err="1"/>
              <a:t>Matricol</a:t>
            </a:r>
            <a:r>
              <a:rPr lang="en-US" dirty="0"/>
              <a:t>, </a:t>
            </a:r>
            <a:r>
              <a:rPr lang="en-US" dirty="0" err="1"/>
              <a:t>NumePren</a:t>
            </a:r>
            <a:r>
              <a:rPr lang="en-US" dirty="0"/>
              <a:t>, </a:t>
            </a:r>
            <a:r>
              <a:rPr lang="en-US" dirty="0" err="1"/>
              <a:t>CNP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, </a:t>
            </a:r>
            <a:r>
              <a:rPr lang="en-US" dirty="0" err="1"/>
              <a:t>CodPo</a:t>
            </a:r>
            <a:r>
              <a:rPr lang="ro-RO" dirty="0"/>
              <a:t>ş</a:t>
            </a:r>
            <a:r>
              <a:rPr lang="en-US" dirty="0" err="1"/>
              <a:t>tal</a:t>
            </a:r>
            <a:r>
              <a:rPr lang="en-US" dirty="0"/>
              <a:t>,</a:t>
            </a:r>
            <a:r>
              <a:rPr lang="ro-RO" dirty="0"/>
              <a:t> Localitate, Ţ</a:t>
            </a:r>
            <a:r>
              <a:rPr lang="en-US" dirty="0" err="1"/>
              <a:t>ar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TelFix</a:t>
            </a:r>
            <a:r>
              <a:rPr lang="en-US" dirty="0"/>
              <a:t>, </a:t>
            </a:r>
            <a:r>
              <a:rPr lang="en-US" dirty="0" err="1"/>
              <a:t>TelMobil</a:t>
            </a:r>
            <a:r>
              <a:rPr lang="en-US" dirty="0"/>
              <a:t>, E-Mail, </a:t>
            </a:r>
            <a:r>
              <a:rPr lang="en-US" dirty="0" err="1"/>
              <a:t>SerieNrCardIdentit</a:t>
            </a:r>
            <a:r>
              <a:rPr lang="en-US" dirty="0"/>
              <a:t>, </a:t>
            </a:r>
            <a:r>
              <a:rPr lang="en-US" dirty="0" err="1"/>
              <a:t>CicluStudii</a:t>
            </a:r>
            <a:r>
              <a:rPr lang="en-US" dirty="0"/>
              <a:t>, </a:t>
            </a:r>
            <a:r>
              <a:rPr lang="en-US" dirty="0" err="1"/>
              <a:t>AnStudii</a:t>
            </a:r>
            <a:r>
              <a:rPr lang="en-US" dirty="0"/>
              <a:t>, </a:t>
            </a:r>
            <a:r>
              <a:rPr lang="en-US" dirty="0" err="1"/>
              <a:t>FormaStudii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Specializare</a:t>
            </a:r>
            <a:r>
              <a:rPr lang="en-US" dirty="0"/>
              <a:t>, </a:t>
            </a:r>
            <a:r>
              <a:rPr lang="en-US" dirty="0" err="1"/>
              <a:t>SerieCurs</a:t>
            </a:r>
            <a:r>
              <a:rPr lang="en-US" dirty="0"/>
              <a:t>, </a:t>
            </a:r>
            <a:r>
              <a:rPr lang="en-US" dirty="0" err="1"/>
              <a:t>Grupa</a:t>
            </a:r>
            <a:r>
              <a:rPr lang="ro-RO" dirty="0"/>
              <a:t>, Observ</a:t>
            </a:r>
            <a:r>
              <a:rPr lang="en-US" dirty="0"/>
              <a:t>}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        Care este cheia primară a tabelei 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144"/>
            <a:ext cx="8044422" cy="1231431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2" y="1215898"/>
            <a:ext cx="8549487" cy="5588314"/>
          </a:xfrm>
        </p:spPr>
        <p:txBody>
          <a:bodyPr/>
          <a:lstStyle/>
          <a:p>
            <a:pPr>
              <a:buNone/>
            </a:pPr>
            <a:r>
              <a:rPr lang="en-US" sz="2800" b="1" dirty="0" err="1"/>
              <a:t>Pasul</a:t>
            </a:r>
            <a:r>
              <a:rPr lang="en-US" sz="2800" b="1" dirty="0"/>
              <a:t> 1:</a:t>
            </a:r>
            <a:r>
              <a:rPr lang="en-US" sz="2800" dirty="0"/>
              <a:t> se </a:t>
            </a:r>
            <a:r>
              <a:rPr lang="en-US" sz="2800" dirty="0" err="1"/>
              <a:t>elimin</a:t>
            </a:r>
            <a:r>
              <a:rPr lang="ro-RO" sz="2800" dirty="0"/>
              <a:t>ă toate atributele ale căror valori se pot repeta (pentru doi sau mai mulţi studenţi)</a:t>
            </a:r>
            <a:r>
              <a:rPr lang="en-US" sz="2800" dirty="0"/>
              <a:t>:</a:t>
            </a:r>
          </a:p>
          <a:p>
            <a:r>
              <a:rPr lang="en-US" sz="2800" i="1" dirty="0" err="1"/>
              <a:t>NumePren</a:t>
            </a:r>
            <a:r>
              <a:rPr lang="en-US" sz="2800" dirty="0"/>
              <a:t> (exist</a:t>
            </a:r>
            <a:r>
              <a:rPr lang="ro-RO" sz="2800" dirty="0"/>
              <a:t>ă studenţi cu acelaşi nume şi acelaşi prenume</a:t>
            </a:r>
            <a:r>
              <a:rPr lang="en-US" sz="2800" dirty="0"/>
              <a:t>)</a:t>
            </a:r>
            <a:endParaRPr lang="ro-RO" sz="2800" dirty="0"/>
          </a:p>
          <a:p>
            <a:r>
              <a:rPr lang="ro-RO" sz="2800" i="1" dirty="0"/>
              <a:t>Adresa</a:t>
            </a:r>
            <a:r>
              <a:rPr lang="ro-RO" sz="2800" dirty="0"/>
              <a:t> (fraţii sau soţii</a:t>
            </a:r>
            <a:r>
              <a:rPr lang="en-US" sz="2800" dirty="0"/>
              <a:t>/</a:t>
            </a:r>
            <a:r>
              <a:rPr lang="en-US" sz="2800" dirty="0" err="1"/>
              <a:t>concubinii</a:t>
            </a:r>
            <a:r>
              <a:rPr lang="en-US" sz="2800" dirty="0"/>
              <a:t> </a:t>
            </a:r>
            <a:r>
              <a:rPr lang="en-US" sz="2800" dirty="0" err="1"/>
              <a:t>locuiesc</a:t>
            </a:r>
            <a:r>
              <a:rPr lang="en-US" sz="2800" dirty="0"/>
              <a:t> (</a:t>
            </a:r>
            <a:r>
              <a:rPr lang="en-US" sz="2800" dirty="0" err="1"/>
              <a:t>uneori</a:t>
            </a:r>
            <a:r>
              <a:rPr lang="en-US" sz="2800" dirty="0"/>
              <a:t>) la </a:t>
            </a:r>
            <a:r>
              <a:rPr lang="en-US" sz="2800" dirty="0" err="1"/>
              <a:t>aceea</a:t>
            </a:r>
            <a:r>
              <a:rPr lang="ro-RO" sz="2800" dirty="0"/>
              <a:t>şi adresă)</a:t>
            </a:r>
          </a:p>
          <a:p>
            <a:r>
              <a:rPr lang="en-US" sz="2800" i="1" dirty="0" err="1"/>
              <a:t>CodPo</a:t>
            </a:r>
            <a:r>
              <a:rPr lang="ro-RO" sz="2800" i="1" dirty="0"/>
              <a:t>ş</a:t>
            </a:r>
            <a:r>
              <a:rPr lang="en-US" sz="2800" i="1" dirty="0" err="1"/>
              <a:t>tal</a:t>
            </a:r>
            <a:r>
              <a:rPr lang="en-US" sz="2800" dirty="0"/>
              <a:t>,</a:t>
            </a:r>
            <a:r>
              <a:rPr lang="ro-RO" sz="2800" dirty="0"/>
              <a:t> </a:t>
            </a:r>
            <a:r>
              <a:rPr lang="ro-RO" sz="2800" i="1" dirty="0"/>
              <a:t>Localitate</a:t>
            </a:r>
            <a:r>
              <a:rPr lang="ro-RO" sz="2800" dirty="0"/>
              <a:t>, </a:t>
            </a:r>
            <a:r>
              <a:rPr lang="ro-RO" sz="2800" i="1" dirty="0"/>
              <a:t>Ţ</a:t>
            </a:r>
            <a:r>
              <a:rPr lang="en-US" sz="2800" i="1" dirty="0" err="1"/>
              <a:t>ar</a:t>
            </a:r>
            <a:r>
              <a:rPr lang="ro-RO" sz="2800" i="1" dirty="0"/>
              <a:t>ă</a:t>
            </a:r>
            <a:r>
              <a:rPr lang="en-US" sz="2800" dirty="0"/>
              <a:t>, </a:t>
            </a:r>
            <a:r>
              <a:rPr lang="en-US" sz="2800" i="1" dirty="0" err="1"/>
              <a:t>TelFix</a:t>
            </a:r>
            <a:r>
              <a:rPr lang="ro-RO" sz="2800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vezi</a:t>
            </a:r>
            <a:r>
              <a:rPr lang="en-US" sz="2800" dirty="0"/>
              <a:t> </a:t>
            </a:r>
            <a:r>
              <a:rPr lang="en-US" sz="2800" dirty="0" err="1"/>
              <a:t>explica</a:t>
            </a:r>
            <a:r>
              <a:rPr lang="ro-RO" sz="2800" dirty="0"/>
              <a:t>ţia de la </a:t>
            </a:r>
            <a:r>
              <a:rPr lang="ro-RO" sz="2800" i="1" dirty="0"/>
              <a:t>Adresă</a:t>
            </a:r>
          </a:p>
          <a:p>
            <a:r>
              <a:rPr lang="en-US" sz="2800" i="1" dirty="0" err="1"/>
              <a:t>CicluStudii</a:t>
            </a:r>
            <a:r>
              <a:rPr lang="en-US" sz="2800" dirty="0"/>
              <a:t>, </a:t>
            </a:r>
            <a:r>
              <a:rPr lang="en-US" sz="2800" i="1" dirty="0" err="1"/>
              <a:t>AnStudii</a:t>
            </a:r>
            <a:r>
              <a:rPr lang="en-US" sz="2800" dirty="0"/>
              <a:t>, </a:t>
            </a:r>
            <a:r>
              <a:rPr lang="en-US" sz="2800" i="1" dirty="0" err="1"/>
              <a:t>FormaStudii</a:t>
            </a:r>
            <a:r>
              <a:rPr lang="en-US" sz="2800" dirty="0"/>
              <a:t>, </a:t>
            </a:r>
            <a:r>
              <a:rPr lang="en-US" sz="2800" i="1" dirty="0" err="1"/>
              <a:t>Modul</a:t>
            </a:r>
            <a:r>
              <a:rPr lang="en-US" sz="2800" dirty="0"/>
              <a:t>, </a:t>
            </a:r>
            <a:r>
              <a:rPr lang="en-US" sz="2800" i="1" dirty="0" err="1"/>
              <a:t>Specializare</a:t>
            </a:r>
            <a:r>
              <a:rPr lang="en-US" sz="2800" dirty="0"/>
              <a:t>, </a:t>
            </a:r>
            <a:r>
              <a:rPr lang="en-US" sz="2800" i="1" dirty="0" err="1"/>
              <a:t>SerieCurs</a:t>
            </a:r>
            <a:r>
              <a:rPr lang="en-US" sz="2800" dirty="0"/>
              <a:t>, </a:t>
            </a:r>
            <a:r>
              <a:rPr lang="en-US" sz="2800" i="1" dirty="0" err="1"/>
              <a:t>Grupa</a:t>
            </a:r>
            <a:r>
              <a:rPr lang="en-US" sz="2800" dirty="0"/>
              <a:t> – </a:t>
            </a:r>
            <a:r>
              <a:rPr lang="ro-RO" sz="2800" dirty="0"/>
              <a:t>într</a:t>
            </a:r>
            <a:r>
              <a:rPr lang="en-US" sz="2800" dirty="0"/>
              <a:t>-o </a:t>
            </a:r>
            <a:r>
              <a:rPr lang="en-US" sz="2800" dirty="0" err="1"/>
              <a:t>grup</a:t>
            </a:r>
            <a:r>
              <a:rPr lang="ro-RO" sz="2800" dirty="0"/>
              <a:t>ă sunt mai mulţi studenţi (chiar dacă numai unul vine la şcoală</a:t>
            </a:r>
            <a:r>
              <a:rPr lang="en-US" sz="2800" dirty="0"/>
              <a:t> </a:t>
            </a:r>
            <a:r>
              <a:rPr lang="ro-RO" sz="2800" dirty="0"/>
              <a:t>!)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6" y="99827"/>
            <a:ext cx="80581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41" y="1447800"/>
            <a:ext cx="8630559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>
                <a:cs typeface="Avenir Medium"/>
              </a:rPr>
              <a:t>Rămân în discuţie</a:t>
            </a:r>
            <a:r>
              <a:rPr lang="en-US">
                <a:cs typeface="Avenir Medium"/>
              </a:rPr>
              <a:t>: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Matricol</a:t>
            </a:r>
            <a:r>
              <a:rPr lang="en-US" sz="2800">
                <a:latin typeface="Avenir Medium"/>
                <a:cs typeface="Avenir Medium"/>
              </a:rPr>
              <a:t> (identific</a:t>
            </a:r>
            <a:r>
              <a:rPr lang="ro-RO" sz="2800">
                <a:latin typeface="Avenir Medium"/>
                <a:cs typeface="Avenir Medium"/>
              </a:rPr>
              <a:t>ă fiecare student </a:t>
            </a:r>
            <a:r>
              <a:rPr lang="en-US" sz="2800">
                <a:latin typeface="Avenir Medium"/>
                <a:cs typeface="Avenir Medium"/>
              </a:rPr>
              <a:t>– a fost valabil la nivel de facultate, apoi la nivel de universitate, iar acum este valabil la nivelul </a:t>
            </a:r>
            <a:r>
              <a:rPr lang="ro-RO" sz="2800">
                <a:latin typeface="Avenir Medium"/>
                <a:cs typeface="Avenir Medium"/>
              </a:rPr>
              <a:t>ţării)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CNP</a:t>
            </a:r>
            <a:r>
              <a:rPr lang="ro-RO" sz="2800">
                <a:latin typeface="Avenir Medium"/>
                <a:cs typeface="Avenir Medium"/>
              </a:rPr>
              <a:t> (este unic la nivel naţional) 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TelMobil</a:t>
            </a:r>
            <a:r>
              <a:rPr lang="en-US" sz="2800">
                <a:latin typeface="Avenir Medium"/>
                <a:cs typeface="Avenir Medium"/>
              </a:rPr>
              <a:t> </a:t>
            </a:r>
            <a:r>
              <a:rPr lang="ro-RO" sz="2800">
                <a:latin typeface="Avenir Medium"/>
                <a:cs typeface="Avenir Medium"/>
              </a:rPr>
              <a:t>(de obicei, un telefon mobil este folosit de o singură persoană)</a:t>
            </a:r>
          </a:p>
          <a:p>
            <a:pPr lvl="1"/>
            <a:r>
              <a:rPr lang="ro-RO" sz="2800" i="1">
                <a:latin typeface="Avenir Medium"/>
                <a:cs typeface="Avenir Medium"/>
              </a:rPr>
              <a:t>E</a:t>
            </a:r>
            <a:r>
              <a:rPr lang="en-US" sz="2800" i="1">
                <a:latin typeface="Avenir Medium"/>
                <a:cs typeface="Avenir Medium"/>
              </a:rPr>
              <a:t>-Mail </a:t>
            </a:r>
            <a:r>
              <a:rPr lang="en-US" sz="2800">
                <a:latin typeface="Avenir Medium"/>
                <a:cs typeface="Avenir Medium"/>
              </a:rPr>
              <a:t>(</a:t>
            </a:r>
            <a:r>
              <a:rPr lang="ro-RO" sz="2800">
                <a:latin typeface="Avenir Medium"/>
                <a:cs typeface="Avenir Medium"/>
              </a:rPr>
              <a:t>şi adresa de e</a:t>
            </a:r>
            <a:r>
              <a:rPr lang="en-US" sz="2800">
                <a:latin typeface="Avenir Medium"/>
                <a:cs typeface="Avenir Medium"/>
              </a:rPr>
              <a:t>-mail</a:t>
            </a:r>
            <a:r>
              <a:rPr lang="ro-RO" sz="2800">
                <a:latin typeface="Avenir Medium"/>
                <a:cs typeface="Avenir Medium"/>
              </a:rPr>
              <a:t> e</a:t>
            </a:r>
            <a:r>
              <a:rPr lang="en-US" sz="2800">
                <a:latin typeface="Avenir Medium"/>
                <a:cs typeface="Avenir Medium"/>
              </a:rPr>
              <a:t>ste</a:t>
            </a:r>
            <a:r>
              <a:rPr lang="ro-RO" sz="2800">
                <a:latin typeface="Avenir Medium"/>
                <a:cs typeface="Avenir Medium"/>
              </a:rPr>
              <a:t> personală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SerieNrCardIdentit</a:t>
            </a:r>
            <a:r>
              <a:rPr lang="en-US" sz="2800">
                <a:latin typeface="Avenir Medium"/>
                <a:cs typeface="Avenir Medium"/>
              </a:rPr>
              <a:t> (combina</a:t>
            </a:r>
            <a:r>
              <a:rPr lang="ro-RO" sz="2800">
                <a:latin typeface="Avenir Medium"/>
                <a:cs typeface="Avenir Medium"/>
              </a:rPr>
              <a:t>ţia Serie</a:t>
            </a:r>
            <a:r>
              <a:rPr lang="en-US" sz="2800">
                <a:latin typeface="Avenir Medium"/>
                <a:cs typeface="Avenir Medium"/>
              </a:rPr>
              <a:t>+Nr card de identitate este unic</a:t>
            </a:r>
            <a:r>
              <a:rPr lang="ro-RO" sz="2800">
                <a:latin typeface="Avenir Medium"/>
                <a:cs typeface="Avenir Medium"/>
              </a:rPr>
              <a:t>ă la nivel naţional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911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Pretendenţi la cheia primară </a:t>
            </a:r>
            <a:r>
              <a:rPr lang="en-US">
                <a:latin typeface="Arial Unicode MS"/>
              </a:rPr>
              <a:t>- </a:t>
            </a:r>
            <a:r>
              <a:rPr lang="ro-RO">
                <a:latin typeface="Arial Unicode MS"/>
              </a:rPr>
              <a:t>4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178858"/>
            <a:ext cx="8529637" cy="5679142"/>
          </a:xfrm>
        </p:spPr>
        <p:txBody>
          <a:bodyPr/>
          <a:lstStyle/>
          <a:p>
            <a:r>
              <a:rPr lang="en-US" b="1" dirty="0" err="1">
                <a:cs typeface="Avenir Medium"/>
              </a:rPr>
              <a:t>Pasul</a:t>
            </a:r>
            <a:r>
              <a:rPr lang="en-US" b="1" dirty="0">
                <a:cs typeface="Avenir Medium"/>
              </a:rPr>
              <a:t> </a:t>
            </a:r>
            <a:r>
              <a:rPr lang="ro-RO" b="1" dirty="0">
                <a:cs typeface="Avenir Medium"/>
              </a:rPr>
              <a:t>2</a:t>
            </a:r>
            <a:r>
              <a:rPr lang="en-US" b="1" dirty="0">
                <a:cs typeface="Avenir Medium"/>
              </a:rPr>
              <a:t>:</a:t>
            </a:r>
            <a:r>
              <a:rPr lang="en-US" dirty="0">
                <a:cs typeface="Avenir Medium"/>
              </a:rPr>
              <a:t> se </a:t>
            </a:r>
            <a:r>
              <a:rPr lang="en-US" dirty="0" err="1">
                <a:cs typeface="Avenir Medium"/>
              </a:rPr>
              <a:t>elimin</a:t>
            </a:r>
            <a:r>
              <a:rPr lang="ro-RO" dirty="0">
                <a:cs typeface="Avenir Medium"/>
              </a:rPr>
              <a:t>ă toate atributele care ar putea valori nule</a:t>
            </a:r>
            <a:r>
              <a:rPr lang="en-US" dirty="0"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2’: </a:t>
            </a:r>
            <a:r>
              <a:rPr lang="ro-RO" dirty="0">
                <a:latin typeface="Avenir Medium"/>
                <a:cs typeface="Avenir Medium"/>
              </a:rPr>
              <a:t>Nu toţi studenţii îşi “declară” numărul de telefon mobil şi adresa de e</a:t>
            </a:r>
            <a:r>
              <a:rPr lang="en-US" dirty="0">
                <a:latin typeface="Avenir Medium"/>
                <a:cs typeface="Avenir Medium"/>
              </a:rPr>
              <a:t>-mail (</a:t>
            </a:r>
            <a:r>
              <a:rPr lang="en-US" dirty="0" err="1">
                <a:latin typeface="Avenir Medium"/>
                <a:cs typeface="Avenir Medium"/>
              </a:rPr>
              <a:t>pentru</a:t>
            </a:r>
            <a:r>
              <a:rPr lang="en-US" dirty="0">
                <a:latin typeface="Avenir Medium"/>
                <a:cs typeface="Avenir Medium"/>
              </a:rPr>
              <a:t> a nu </a:t>
            </a:r>
            <a:r>
              <a:rPr lang="en-US" dirty="0" err="1">
                <a:latin typeface="Avenir Medium"/>
                <a:cs typeface="Avenir Medium"/>
              </a:rPr>
              <a:t>fi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teroriza</a:t>
            </a:r>
            <a:r>
              <a:rPr lang="ro-RO" dirty="0">
                <a:latin typeface="Avenir Medium"/>
                <a:cs typeface="Avenir Medium"/>
              </a:rPr>
              <a:t>ţi de s</a:t>
            </a:r>
            <a:r>
              <a:rPr lang="en-US" dirty="0" err="1">
                <a:latin typeface="Avenir Medium"/>
                <a:cs typeface="Avenir Medium"/>
              </a:rPr>
              <a:t>ecretariat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decan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p</a:t>
            </a:r>
            <a:r>
              <a:rPr lang="en-US" dirty="0" err="1">
                <a:latin typeface="Avenir Medium"/>
                <a:cs typeface="Avenir Medium"/>
              </a:rPr>
              <a:t>ro-decani</a:t>
            </a:r>
            <a:r>
              <a:rPr lang="en-US" dirty="0">
                <a:latin typeface="Avenir Medium"/>
                <a:cs typeface="Avenir Medium"/>
              </a:rPr>
              <a:t>); </a:t>
            </a:r>
            <a:r>
              <a:rPr lang="ro-RO" dirty="0">
                <a:latin typeface="Avenir Medium"/>
                <a:cs typeface="Avenir Medium"/>
              </a:rPr>
              <a:t> şi</a:t>
            </a:r>
            <a:r>
              <a:rPr lang="en-US" dirty="0">
                <a:latin typeface="Avenir Medium"/>
                <a:cs typeface="Avenir Medium"/>
              </a:rPr>
              <a:t>-au r</a:t>
            </a:r>
            <a:r>
              <a:rPr lang="ro-RO" dirty="0">
                <a:latin typeface="Avenir Medium"/>
                <a:cs typeface="Avenir Medium"/>
              </a:rPr>
              <a:t>ămas doar trei</a:t>
            </a:r>
            <a:r>
              <a:rPr lang="en-US" dirty="0">
                <a:latin typeface="Avenir Medium"/>
                <a:cs typeface="Avenir Medium"/>
              </a:rPr>
              <a:t>: </a:t>
            </a:r>
            <a:r>
              <a:rPr lang="en-US" i="1" dirty="0" err="1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SerieNrCardIdentit</a:t>
            </a:r>
            <a:endParaRPr lang="en-US" i="1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2’’: </a:t>
            </a:r>
            <a:r>
              <a:rPr lang="en-US" dirty="0" err="1">
                <a:latin typeface="Avenir Medium"/>
                <a:cs typeface="Avenir Medium"/>
              </a:rPr>
              <a:t>Favorit</a:t>
            </a:r>
            <a:r>
              <a:rPr lang="en-US" dirty="0">
                <a:latin typeface="Avenir Medium"/>
                <a:cs typeface="Avenir Medium"/>
              </a:rPr>
              <a:t> pare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deoarece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2"/>
            <a:r>
              <a:rPr lang="ro-RO" i="1" dirty="0">
                <a:latin typeface="Avenir Medium"/>
                <a:cs typeface="Avenir Medium"/>
              </a:rPr>
              <a:t>SerieNrCardIdentit </a:t>
            </a:r>
            <a:r>
              <a:rPr lang="ro-RO" dirty="0">
                <a:latin typeface="Avenir Medium"/>
                <a:cs typeface="Avenir Medium"/>
              </a:rPr>
              <a:t> se modifică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la pierderea cardului, la schimbarea adresei sau căsătorie </a:t>
            </a:r>
            <a:r>
              <a:rPr lang="en-US" dirty="0">
                <a:latin typeface="Avenir Medium"/>
                <a:cs typeface="Avenir Medium"/>
              </a:rPr>
              <a:t>(nu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stabil</a:t>
            </a:r>
            <a:r>
              <a:rPr lang="ro-RO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 lvl="2"/>
            <a:r>
              <a:rPr lang="en-US" dirty="0" err="1">
                <a:latin typeface="Avenir Medium"/>
                <a:cs typeface="Avenir Medium"/>
              </a:rPr>
              <a:t>Valorile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atributului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i="1" dirty="0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sunt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lungi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utile doar în universitate (prin comparaţie, CNP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en-US" dirty="0" err="1">
                <a:latin typeface="Avenir Medium"/>
                <a:cs typeface="Avenir Medium"/>
              </a:rPr>
              <a:t>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folosit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de Evidenţa Populaţiei, Paşapoarte, Poliţie, Moravuri, Anti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ro-RO" dirty="0">
                <a:latin typeface="Avenir Medium"/>
                <a:cs typeface="Avenir Medium"/>
              </a:rPr>
              <a:t>Drog etc. )</a:t>
            </a:r>
            <a:r>
              <a:rPr lang="en-US" dirty="0">
                <a:latin typeface="Avenir Medium"/>
                <a:cs typeface="Avenir Medium"/>
              </a:rPr>
              <a:t>;</a:t>
            </a:r>
          </a:p>
          <a:p>
            <a:endParaRPr lang="en-US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6" y="460382"/>
            <a:ext cx="8131506" cy="755516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Trei piloni ai unui model de date </a:t>
            </a:r>
            <a:endParaRPr lang="en-US" dirty="0">
              <a:latin typeface="Arial Unicode M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27100" y="2067026"/>
            <a:ext cx="8007350" cy="4419515"/>
          </a:xfrm>
        </p:spPr>
        <p:txBody>
          <a:bodyPr/>
          <a:lstStyle/>
          <a:p>
            <a:r>
              <a:rPr lang="ro-RO" sz="3200" b="1" dirty="0"/>
              <a:t>Structură</a:t>
            </a:r>
            <a:r>
              <a:rPr lang="ro-RO" sz="3200" dirty="0"/>
              <a:t> (din ce este alcătuită o BD)</a:t>
            </a:r>
          </a:p>
          <a:p>
            <a:r>
              <a:rPr lang="ro-RO" sz="3200" b="1" dirty="0"/>
              <a:t>Integritate</a:t>
            </a:r>
            <a:r>
              <a:rPr lang="ro-RO" sz="3200" dirty="0"/>
              <a:t> (ce restricţii pot fi definite pentru a asigura un cât mai mare grad de corectitudine a datelor din BD)</a:t>
            </a:r>
          </a:p>
          <a:p>
            <a:r>
              <a:rPr lang="ro-RO" sz="3200" b="1" dirty="0"/>
              <a:t>Manipulare</a:t>
            </a:r>
            <a:r>
              <a:rPr lang="ro-RO" sz="3200" dirty="0"/>
              <a:t> (cum puteam actualiza şi “stoarce” de informaţii o BD)</a:t>
            </a:r>
            <a:endParaRPr lang="en-US" sz="3200" dirty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3956"/>
            <a:ext cx="80309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47799"/>
            <a:ext cx="8148640" cy="51673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Problema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en-US" sz="2800" dirty="0" err="1">
                <a:latin typeface="Avenir Medium"/>
                <a:cs typeface="Avenir Medium"/>
              </a:rPr>
              <a:t>CNP-ului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en-US" sz="2800" dirty="0" err="1">
                <a:latin typeface="Avenir Medium"/>
                <a:cs typeface="Avenir Medium"/>
              </a:rPr>
              <a:t>FEAA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ro-RO" sz="2800" dirty="0">
                <a:latin typeface="Avenir Medium"/>
                <a:cs typeface="Avenir Medium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are </a:t>
            </a:r>
            <a:r>
              <a:rPr lang="ro-RO" sz="2800" dirty="0">
                <a:latin typeface="Avenir Medium"/>
                <a:cs typeface="Avenir Medium"/>
              </a:rPr>
              <a:t>şi studenţi din ţări care nu folosesc CNP</a:t>
            </a:r>
            <a:r>
              <a:rPr lang="en-US" sz="2800" dirty="0">
                <a:latin typeface="Avenir Medium"/>
                <a:cs typeface="Avenir Medium"/>
              </a:rPr>
              <a:t>-</a:t>
            </a:r>
            <a:r>
              <a:rPr lang="en-US" sz="2800" dirty="0" err="1">
                <a:latin typeface="Avenir Medium"/>
                <a:cs typeface="Avenir Medium"/>
              </a:rPr>
              <a:t>ul</a:t>
            </a:r>
            <a:r>
              <a:rPr lang="en-US" sz="2800" dirty="0">
                <a:latin typeface="Avenir Medium"/>
                <a:cs typeface="Avenir Medium"/>
              </a:rPr>
              <a:t> (</a:t>
            </a:r>
            <a:r>
              <a:rPr lang="en-US" sz="2800" dirty="0" err="1">
                <a:latin typeface="Avenir Medium"/>
                <a:cs typeface="Avenir Medium"/>
              </a:rPr>
              <a:t>Grecia</a:t>
            </a:r>
            <a:r>
              <a:rPr lang="en-US" sz="2800" dirty="0">
                <a:latin typeface="Avenir Medium"/>
                <a:cs typeface="Avenir Medium"/>
              </a:rPr>
              <a:t>, Albania, China, Fran</a:t>
            </a:r>
            <a:r>
              <a:rPr lang="ro-RO" sz="2800" dirty="0">
                <a:latin typeface="Avenir Medium"/>
                <a:cs typeface="Avenir Medium"/>
              </a:rPr>
              <a:t>ţa, Germania etc.)</a:t>
            </a:r>
          </a:p>
          <a:p>
            <a:pPr marL="403225" lvl="1" indent="0">
              <a:buNone/>
            </a:pPr>
            <a:endParaRPr lang="ro-RO" dirty="0">
              <a:latin typeface="Avenir Medium"/>
              <a:cs typeface="Avenir Medium"/>
            </a:endParaRPr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Risc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ro-RO" sz="2800" dirty="0">
                <a:latin typeface="Avenir Medium"/>
                <a:cs typeface="Avenir Medium"/>
              </a:rPr>
              <a:t>în unele înregistrări din tabela STUDENŢI (corespunzătoare studenţilor care provin din ţările de mai sus) valoarea CNP va fi NULL !!!</a:t>
            </a:r>
            <a:endParaRPr lang="en-US" sz="2800" dirty="0">
              <a:latin typeface="Avenir Medium"/>
              <a:cs typeface="Avenir Medium"/>
            </a:endParaRPr>
          </a:p>
          <a:p>
            <a:endParaRPr lang="ro-RO" dirty="0">
              <a:cs typeface="Avenir Medium"/>
            </a:endParaRPr>
          </a:p>
          <a:p>
            <a:r>
              <a:rPr lang="ro-RO" dirty="0">
                <a:cs typeface="Avenir Medium"/>
              </a:rPr>
              <a:t>Soluţie</a:t>
            </a:r>
            <a:r>
              <a:rPr lang="en-US" dirty="0">
                <a:cs typeface="Avenir Medium"/>
              </a:rPr>
              <a:t>: </a:t>
            </a:r>
            <a:r>
              <a:rPr lang="en-US" dirty="0" err="1">
                <a:cs typeface="Avenir Medium"/>
              </a:rPr>
              <a:t>cheia</a:t>
            </a:r>
            <a:r>
              <a:rPr lang="en-US" dirty="0">
                <a:cs typeface="Avenir Medium"/>
              </a:rPr>
              <a:t> </a:t>
            </a:r>
            <a:r>
              <a:rPr lang="en-US" dirty="0" err="1">
                <a:cs typeface="Avenir Medium"/>
              </a:rPr>
              <a:t>primar</a:t>
            </a:r>
            <a:r>
              <a:rPr lang="ro-RO" dirty="0">
                <a:cs typeface="Avenir Medium"/>
              </a:rPr>
              <a:t>ă a tabelei STUDENŢI va fi atributul Matricol</a:t>
            </a:r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8" y="86380"/>
            <a:ext cx="792405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alternative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157288"/>
            <a:ext cx="8215312" cy="5529262"/>
          </a:xfrm>
        </p:spPr>
        <p:txBody>
          <a:bodyPr/>
          <a:lstStyle/>
          <a:p>
            <a:pPr>
              <a:buNone/>
            </a:pPr>
            <a:r>
              <a:rPr lang="ro-RO" dirty="0"/>
              <a:t>În ex. </a:t>
            </a:r>
            <a:r>
              <a:rPr lang="en-US" dirty="0"/>
              <a:t>a</a:t>
            </a:r>
            <a:r>
              <a:rPr lang="ro-RO" dirty="0"/>
              <a:t>nterior (tabela STUDENŢI)</a:t>
            </a:r>
            <a:r>
              <a:rPr lang="en-US" dirty="0"/>
              <a:t>, </a:t>
            </a:r>
            <a:r>
              <a:rPr lang="ro-RO" dirty="0"/>
              <a:t>atributul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SerieNrCardIdentit</a:t>
            </a:r>
            <a:endParaRPr lang="en-US" i="1" dirty="0"/>
          </a:p>
          <a:p>
            <a:pPr>
              <a:buNone/>
            </a:pPr>
            <a:r>
              <a:rPr lang="ro-RO" dirty="0"/>
              <a:t>şi atributele ale căror valori nu trebuie să se repete, dar pot avea valori NULLe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CNP</a:t>
            </a:r>
          </a:p>
          <a:p>
            <a:pPr lvl="1"/>
            <a:r>
              <a:rPr lang="ro-RO" dirty="0"/>
              <a:t>TelMobil</a:t>
            </a:r>
          </a:p>
          <a:p>
            <a:pPr lvl="1"/>
            <a:r>
              <a:rPr lang="ro-RO" dirty="0"/>
              <a:t>E</a:t>
            </a:r>
            <a:r>
              <a:rPr lang="en-US" dirty="0"/>
              <a:t>-Mail</a:t>
            </a:r>
          </a:p>
          <a:p>
            <a:pPr>
              <a:buNone/>
            </a:pPr>
            <a:r>
              <a:rPr lang="ro-RO" dirty="0"/>
              <a:t>p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alternative (</a:t>
            </a:r>
            <a:r>
              <a:rPr lang="ro-RO" dirty="0"/>
              <a:t>clauza UNIQUE din SQL</a:t>
            </a:r>
            <a:r>
              <a:rPr lang="en-US" dirty="0"/>
              <a:t>);</a:t>
            </a:r>
            <a:r>
              <a:rPr lang="ro-RO" dirty="0"/>
              <a:t>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“</a:t>
            </a:r>
            <a:r>
              <a:rPr lang="en-US" dirty="0" err="1"/>
              <a:t>veghea</a:t>
            </a:r>
            <a:r>
              <a:rPr lang="en-US" dirty="0"/>
              <a:t>” ca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nenule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/>
              <a:t> s</a:t>
            </a:r>
            <a:r>
              <a:rPr lang="ro-RO" dirty="0"/>
              <a:t>ă nu se repete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59486"/>
            <a:ext cx="78586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290920"/>
            <a:ext cx="8143876" cy="793376"/>
          </a:xfrm>
        </p:spPr>
        <p:txBody>
          <a:bodyPr/>
          <a:lstStyle/>
          <a:p>
            <a:pPr>
              <a:buNone/>
            </a:pPr>
            <a:r>
              <a:rPr lang="ro-RO" dirty="0"/>
              <a:t>Care este cheia primară a tabelei FACTURĂRI </a:t>
            </a:r>
            <a:r>
              <a:rPr lang="en-US" dirty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16" y="1953171"/>
            <a:ext cx="9004137" cy="3613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85837" y="5759806"/>
            <a:ext cx="8337457" cy="101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Niciun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singur</a:t>
            </a:r>
            <a:r>
              <a:rPr lang="en-US" dirty="0">
                <a:latin typeface="Avenir Medium"/>
                <a:cs typeface="Avenir Medium"/>
              </a:rPr>
              <a:t> (individual) nu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ţiază o linie de toate celelalte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46039"/>
            <a:ext cx="78057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1447799"/>
            <a:ext cx="8302438" cy="5195047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1: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poate</a:t>
            </a:r>
            <a:r>
              <a:rPr lang="ro-RO" dirty="0">
                <a:latin typeface="Avenir Medium"/>
                <a:cs typeface="Avenir Medium"/>
              </a:rPr>
              <a:t>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0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 alternativ</a:t>
            </a:r>
            <a:r>
              <a:rPr lang="en-US" sz="2800" dirty="0">
                <a:cs typeface="Avenir Medium"/>
              </a:rPr>
              <a:t>e: </a:t>
            </a:r>
            <a:r>
              <a:rPr lang="en-US" sz="2800" b="1" dirty="0">
                <a:cs typeface="Avenir Medium"/>
              </a:rPr>
              <a:t>-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721"/>
            <a:ext cx="81153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272989"/>
            <a:ext cx="8606118" cy="5410200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2: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8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alternativă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950" y="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1062036"/>
            <a:ext cx="8443912" cy="5795963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3: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se reciclează</a:t>
            </a:r>
            <a:r>
              <a:rPr lang="en-US" b="1" dirty="0">
                <a:latin typeface="Avenir Medium"/>
                <a:cs typeface="Avenir Medium"/>
              </a:rPr>
              <a:t> annual </a:t>
            </a:r>
            <a:endParaRPr lang="ro-RO" b="1" dirty="0">
              <a:latin typeface="Avenir Medium"/>
              <a:cs typeface="Avenir Medium"/>
            </a:endParaRP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15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alternativă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</a:t>
            </a:r>
          </a:p>
          <a:p>
            <a:pPr>
              <a:buNone/>
            </a:pPr>
            <a:r>
              <a:rPr lang="ro-RO" sz="2800" b="1" dirty="0">
                <a:cs typeface="Avenir Medium"/>
              </a:rPr>
              <a:t>		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54" y="0"/>
            <a:ext cx="79259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</a:t>
            </a:r>
            <a:r>
              <a:rPr lang="ro-RO" dirty="0">
                <a:latin typeface="Arial Unicode MS"/>
              </a:rPr>
              <a:t>5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200150"/>
            <a:ext cx="8158161" cy="5657850"/>
          </a:xfrm>
        </p:spPr>
        <p:txBody>
          <a:bodyPr/>
          <a:lstStyle/>
          <a:p>
            <a:r>
              <a:rPr lang="ro-RO" dirty="0"/>
              <a:t>Specificaţii minimale 4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Num</a:t>
            </a:r>
            <a:r>
              <a:rPr lang="ro-RO" dirty="0"/>
              <a:t>ărul facturii </a:t>
            </a:r>
            <a:r>
              <a:rPr lang="ro-RO" b="1" dirty="0"/>
              <a:t>se reciclează</a:t>
            </a:r>
            <a:r>
              <a:rPr lang="en-US" b="1" dirty="0"/>
              <a:t> annual </a:t>
            </a:r>
            <a:endParaRPr lang="ro-RO" b="1" dirty="0"/>
          </a:p>
          <a:p>
            <a:pPr lvl="1"/>
            <a:r>
              <a:rPr lang="ro-RO" dirty="0"/>
              <a:t>O factură este adresată unui singur client</a:t>
            </a:r>
          </a:p>
          <a:p>
            <a:pPr lvl="1"/>
            <a:r>
              <a:rPr lang="ro-RO" dirty="0"/>
              <a:t>O factură conţine oricâte linii</a:t>
            </a:r>
          </a:p>
          <a:p>
            <a:pPr lvl="1"/>
            <a:r>
              <a:rPr lang="ro-RO" dirty="0"/>
              <a:t>Pe o linie se află un singur produs</a:t>
            </a:r>
          </a:p>
          <a:p>
            <a:pPr lvl="1"/>
            <a:r>
              <a:rPr lang="ro-RO" dirty="0"/>
              <a:t>Un produs </a:t>
            </a:r>
            <a:r>
              <a:rPr lang="ro-RO" b="1" dirty="0"/>
              <a:t>poate</a:t>
            </a:r>
            <a:r>
              <a:rPr lang="ro-RO" dirty="0"/>
              <a:t> apărea de două sau mai multe ori într</a:t>
            </a:r>
            <a:r>
              <a:rPr lang="en-US" dirty="0"/>
              <a:t>-o </a:t>
            </a:r>
            <a:r>
              <a:rPr lang="en-US" dirty="0" err="1"/>
              <a:t>factur</a:t>
            </a:r>
            <a:r>
              <a:rPr lang="ro-RO" dirty="0"/>
              <a:t>ă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ro-RO" sz="2800" dirty="0"/>
              <a:t>Cheie primară</a:t>
            </a:r>
            <a:r>
              <a:rPr lang="en-US" sz="2800" dirty="0"/>
              <a:t>:</a:t>
            </a:r>
            <a:r>
              <a:rPr lang="en-US" sz="2800" b="1" dirty="0"/>
              <a:t>(</a:t>
            </a:r>
            <a:r>
              <a:rPr lang="ro-RO" sz="2800" b="1" dirty="0"/>
              <a:t>NumărFactură, </a:t>
            </a:r>
            <a:r>
              <a:rPr lang="en-US" sz="2800" b="1" dirty="0" err="1"/>
              <a:t>DataFactur</a:t>
            </a:r>
            <a:r>
              <a:rPr lang="ro-RO" sz="2800" b="1" dirty="0"/>
              <a:t>ă, Linie</a:t>
            </a:r>
            <a:r>
              <a:rPr lang="en-US" sz="2800" b="1" dirty="0"/>
              <a:t>)</a:t>
            </a:r>
            <a:endParaRPr lang="ro-RO" sz="2800" b="1" dirty="0"/>
          </a:p>
          <a:p>
            <a:pPr>
              <a:buNone/>
            </a:pPr>
            <a:r>
              <a:rPr lang="ro-RO" sz="2800" dirty="0"/>
              <a:t>Cheie alternativă</a:t>
            </a:r>
            <a:r>
              <a:rPr lang="en-US" sz="2800" dirty="0"/>
              <a:t>:</a:t>
            </a:r>
            <a:r>
              <a:rPr lang="ro-RO" sz="2800" dirty="0"/>
              <a:t> </a:t>
            </a:r>
            <a:r>
              <a:rPr lang="en-US" sz="2800" b="1" dirty="0"/>
              <a:t>-</a:t>
            </a:r>
            <a:r>
              <a:rPr lang="ro-RO" sz="2800" b="1" dirty="0"/>
              <a:t> (niciuna)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cheii primare (în PostgreSQL)</a:t>
            </a:r>
            <a:endParaRPr lang="en-US" dirty="0">
              <a:latin typeface="Arial Unicode M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6373"/>
            <a:ext cx="9007817" cy="30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3228975"/>
            <a:ext cx="6291263" cy="347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4523" y="1057275"/>
            <a:ext cx="6145813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8048906" y="2127998"/>
            <a:ext cx="1095094" cy="524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5243" y="2942388"/>
            <a:ext cx="1252257" cy="40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91124" y="5672136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2068" y="6296040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8425"/>
            <a:ext cx="7620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19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228725"/>
            <a:ext cx="8524875" cy="5548313"/>
          </a:xfrm>
        </p:spPr>
        <p:txBody>
          <a:bodyPr/>
          <a:lstStyle/>
          <a:p>
            <a:r>
              <a:rPr lang="ro-RO" dirty="0"/>
              <a:t>O BD este alcătuită din mai multe tabele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diminua</a:t>
            </a:r>
            <a:r>
              <a:rPr lang="en-US" dirty="0"/>
              <a:t> r</a:t>
            </a:r>
            <a:r>
              <a:rPr lang="ro-RO" dirty="0"/>
              <a:t>e</a:t>
            </a:r>
            <a:r>
              <a:rPr lang="en-US" dirty="0" err="1"/>
              <a:t>dundan</a:t>
            </a:r>
            <a:r>
              <a:rPr lang="ro-RO" dirty="0"/>
              <a:t>ţele şi anomaliile ce pot apărea la editare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Multe perechi de tabele se află în relaţia părinte</a:t>
            </a:r>
            <a:r>
              <a:rPr lang="en-US" dirty="0"/>
              <a:t>-</a:t>
            </a:r>
            <a:r>
              <a:rPr lang="en-US" dirty="0" err="1"/>
              <a:t>copil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ţie stabilită printr</a:t>
            </a:r>
            <a:r>
              <a:rPr lang="en-US" dirty="0"/>
              <a:t>-un </a:t>
            </a:r>
            <a:r>
              <a:rPr lang="en-US" dirty="0" err="1"/>
              <a:t>atribut</a:t>
            </a:r>
            <a:r>
              <a:rPr lang="en-US" dirty="0"/>
              <a:t> cu </a:t>
            </a:r>
            <a:r>
              <a:rPr lang="en-US" dirty="0" err="1"/>
              <a:t>aceea</a:t>
            </a:r>
            <a:r>
              <a:rPr lang="ro-RO" dirty="0"/>
              <a:t>şi semnificaţie şi deseori cu acelaşi nume</a:t>
            </a:r>
            <a:r>
              <a:rPr lang="en-US" dirty="0"/>
              <a:t>; </a:t>
            </a:r>
            <a:r>
              <a:rPr lang="ro-RO" dirty="0"/>
              <a:t>în cele două tabele atributul se numeşte </a:t>
            </a:r>
            <a:r>
              <a:rPr lang="ro-RO" i="1" dirty="0"/>
              <a:t>cheie primară</a:t>
            </a:r>
            <a:r>
              <a:rPr lang="ro-RO" dirty="0"/>
              <a:t> (sau alternativă), respectiv </a:t>
            </a:r>
            <a:r>
              <a:rPr lang="ro-RO" i="1" dirty="0"/>
              <a:t>cheie străină, </a:t>
            </a:r>
            <a:r>
              <a:rPr lang="ro-RO" dirty="0"/>
              <a:t>(sau </a:t>
            </a:r>
            <a:r>
              <a:rPr lang="ro-RO" i="1" dirty="0"/>
              <a:t>cheie externă </a:t>
            </a:r>
            <a:r>
              <a:rPr lang="ro-RO" dirty="0"/>
              <a:t>sau</a:t>
            </a:r>
            <a:r>
              <a:rPr lang="ro-RO" i="1" dirty="0"/>
              <a:t> coloană de referinţă</a:t>
            </a:r>
            <a:r>
              <a:rPr lang="ro-RO" dirty="0"/>
              <a:t>)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Restricţia referenţială interzice apariţia înregistrărilor orfane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" y="159655"/>
            <a:ext cx="8926286" cy="11176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</a:t>
            </a:r>
            <a:r>
              <a:rPr lang="vi-VN" dirty="0">
                <a:latin typeface="Arial Unicode MS"/>
              </a:rPr>
              <a:t> </a:t>
            </a:r>
            <a:br>
              <a:rPr lang="vi-VN" dirty="0">
                <a:latin typeface="Arial Unicode MS"/>
              </a:rPr>
            </a:br>
            <a:endParaRPr lang="vi-VN" dirty="0">
              <a:latin typeface="Arial Unicode MS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2" name="Picture 11" descr="New Picture (1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3038"/>
            <a:ext cx="9144000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943527" y="2685142"/>
            <a:ext cx="1036357" cy="3533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0328" y="1930400"/>
            <a:ext cx="840416" cy="360591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246" y="5529944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0987" y="6175830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0572" y="1204686"/>
            <a:ext cx="1422399" cy="464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03373" y="1393371"/>
            <a:ext cx="2068284" cy="9942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926" y="914401"/>
            <a:ext cx="2842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10" y="732973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22" name="Straight Arrow Connector 21"/>
          <p:cNvCxnSpPr>
            <a:endCxn id="6" idx="4"/>
          </p:cNvCxnSpPr>
          <p:nvPr/>
        </p:nvCxnSpPr>
        <p:spPr>
          <a:xfrm flipH="1" flipV="1">
            <a:off x="1350536" y="2290991"/>
            <a:ext cx="4571294" cy="390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5479851" y="2951392"/>
            <a:ext cx="2169094" cy="257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1" y="0"/>
            <a:ext cx="80200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Structura (obiectele) unei BDR</a:t>
            </a:r>
            <a:endParaRPr lang="en-US" dirty="0">
              <a:latin typeface="Arial Unicode M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85793" y="1181091"/>
            <a:ext cx="8372474" cy="5676909"/>
          </a:xfrm>
        </p:spPr>
        <p:txBody>
          <a:bodyPr/>
          <a:lstStyle/>
          <a:p>
            <a:r>
              <a:rPr lang="en-US" dirty="0"/>
              <a:t>N</a:t>
            </a:r>
            <a:r>
              <a:rPr lang="ro-RO" dirty="0"/>
              <a:t>oţiuni ale </a:t>
            </a:r>
            <a:r>
              <a:rPr lang="ro-RO" i="1" dirty="0"/>
              <a:t>modelului relaţional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Tabele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ţii)</a:t>
            </a:r>
          </a:p>
          <a:p>
            <a:pPr lvl="1"/>
            <a:r>
              <a:rPr lang="ro-RO" dirty="0"/>
              <a:t>Atribute (coloane sau câmpuri)</a:t>
            </a:r>
          </a:p>
          <a:p>
            <a:pPr lvl="1"/>
            <a:r>
              <a:rPr lang="ro-RO" dirty="0"/>
              <a:t>Linii (tupluri sau înregistrări)</a:t>
            </a:r>
          </a:p>
          <a:p>
            <a:pPr lvl="1"/>
            <a:r>
              <a:rPr lang="ro-RO" dirty="0"/>
              <a:t>Restricţii (constrângeri) – vezi </a:t>
            </a:r>
            <a:r>
              <a:rPr lang="ro-RO" i="1" dirty="0"/>
              <a:t>integritatea BD</a:t>
            </a:r>
          </a:p>
          <a:p>
            <a:endParaRPr lang="en-US" sz="1000" dirty="0"/>
          </a:p>
          <a:p>
            <a:r>
              <a:rPr lang="ro-RO" dirty="0"/>
              <a:t>Alte obiecte ce ţin de </a:t>
            </a:r>
            <a:r>
              <a:rPr lang="ro-RO" i="1" dirty="0"/>
              <a:t>implementarea</a:t>
            </a:r>
            <a:r>
              <a:rPr lang="ro-RO" dirty="0"/>
              <a:t> BD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T</a:t>
            </a:r>
            <a:r>
              <a:rPr lang="ro-RO" dirty="0"/>
              <a:t>abele virtuale (view</a:t>
            </a:r>
            <a:r>
              <a:rPr lang="en-US" dirty="0"/>
              <a:t>-</a:t>
            </a:r>
            <a:r>
              <a:rPr lang="ro-RO" dirty="0"/>
              <a:t>uri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ro-RO" dirty="0"/>
              <a:t>, inclusiv declanşatoare</a:t>
            </a:r>
            <a:endParaRPr lang="en-US" dirty="0"/>
          </a:p>
          <a:p>
            <a:pPr lvl="1"/>
            <a:r>
              <a:rPr lang="ro-RO" dirty="0"/>
              <a:t>Indecşi</a:t>
            </a:r>
          </a:p>
          <a:p>
            <a:pPr lvl="1"/>
            <a:r>
              <a:rPr lang="ro-RO" dirty="0"/>
              <a:t>Reguli, etc.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2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 în care cheia străină poate avea valori nule</a:t>
            </a:r>
            <a:endParaRPr lang="en-US" dirty="0">
              <a:latin typeface="Arial Unicode MS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0" y="1351642"/>
          <a:ext cx="9144000" cy="525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8019048" imgH="3847619" progId="">
                  <p:embed/>
                </p:oleObj>
              </mc:Choice>
              <mc:Fallback>
                <p:oleObj name="Photo Editor Photo" r:id="rId2" imgW="8019048" imgH="3847619" progId="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1642"/>
                        <a:ext cx="9144000" cy="525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65088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3771" y="1727199"/>
            <a:ext cx="754741" cy="3025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2" y="2293257"/>
            <a:ext cx="493484" cy="11030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926" y="1190172"/>
            <a:ext cx="19570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04000" y="1734938"/>
            <a:ext cx="626470" cy="2390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5674" y="2873830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1388" y="5812974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69943" y="3701143"/>
            <a:ext cx="1074057" cy="309790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9" idx="0"/>
            <a:endCxn id="8" idx="4"/>
          </p:cNvCxnSpPr>
          <p:nvPr/>
        </p:nvCxnSpPr>
        <p:spPr>
          <a:xfrm flipV="1">
            <a:off x="3004373" y="2029734"/>
            <a:ext cx="696769" cy="8440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70944" y="3860800"/>
            <a:ext cx="2329627" cy="208280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142514" y="478971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35260" y="603066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86062" y="3947908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42520" y="4992916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29" y="1175200"/>
            <a:ext cx="7997371" cy="5493660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(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ON UPDATE NO ACTION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ON DELETE NO ACTION ) 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06822"/>
            <a:ext cx="8955314" cy="765629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referenţiale</a:t>
            </a:r>
            <a:endParaRPr lang="en-US" dirty="0">
              <a:latin typeface="Arial Unicode M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1"/>
            <a:ext cx="7169074" cy="317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811" y="2728679"/>
            <a:ext cx="4832189" cy="409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02627"/>
            <a:ext cx="5069164" cy="20255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8273143" y="2670621"/>
            <a:ext cx="8708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0686" y="1269992"/>
            <a:ext cx="870857" cy="5007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22457" y="6451593"/>
            <a:ext cx="870857" cy="457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248229" y="2757708"/>
            <a:ext cx="333828" cy="1625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1611086" y="3643080"/>
            <a:ext cx="5838905" cy="2875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93370" y="6284677"/>
            <a:ext cx="3585030" cy="3628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2" y="177799"/>
            <a:ext cx="798285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Operaţiuni ce pot periclita 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1" y="1596571"/>
            <a:ext cx="8563429" cy="5080000"/>
          </a:xfrm>
        </p:spPr>
        <p:txBody>
          <a:bodyPr/>
          <a:lstStyle/>
          <a:p>
            <a:r>
              <a:rPr lang="ro-RO" dirty="0"/>
              <a:t>Într-o tabelă copil</a:t>
            </a:r>
            <a:r>
              <a:rPr lang="en-US" dirty="0"/>
              <a:t> (ex. </a:t>
            </a:r>
            <a:r>
              <a:rPr lang="en-US" dirty="0" err="1"/>
              <a:t>FACTURI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Inserarea unei înregistrări (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pPr lvl="1"/>
            <a:r>
              <a:rPr lang="ro-RO" dirty="0"/>
              <a:t>Modificarea valorii unei chei străine (noua </a:t>
            </a:r>
            <a:r>
              <a:rPr lang="en-US" dirty="0" err="1"/>
              <a:t>valoare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r>
              <a:rPr lang="ro-RO" dirty="0"/>
              <a:t>Într-o tabelă părinte</a:t>
            </a:r>
            <a:r>
              <a:rPr lang="en-US" dirty="0"/>
              <a:t> (ex. </a:t>
            </a:r>
            <a:r>
              <a:rPr lang="en-US" dirty="0" err="1"/>
              <a:t>CLIENTI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Ștergerea unei înregistări (înregistrările copil 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  <a:endParaRPr lang="ro-RO" dirty="0"/>
          </a:p>
          <a:p>
            <a:pPr lvl="1"/>
            <a:r>
              <a:rPr lang="ro-RO" dirty="0"/>
              <a:t>Modificarea valorii unei chei primare</a:t>
            </a:r>
            <a:r>
              <a:rPr lang="en-US" dirty="0"/>
              <a:t> </a:t>
            </a:r>
            <a:r>
              <a:rPr lang="ro-RO" dirty="0"/>
              <a:t>(înregistrările copil </a:t>
            </a:r>
            <a:r>
              <a:rPr lang="en-US" dirty="0"/>
              <a:t>ale </a:t>
            </a:r>
            <a:r>
              <a:rPr lang="en-US" dirty="0" err="1"/>
              <a:t>vechii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</a:t>
            </a:r>
            <a:r>
              <a:rPr lang="ro-RO" dirty="0"/>
              <a:t>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27" y="134258"/>
            <a:ext cx="785948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implementare</a:t>
            </a:r>
            <a:r>
              <a:rPr lang="en-US" dirty="0">
                <a:latin typeface="Arial Unicode MS"/>
              </a:rPr>
              <a:t> a</a:t>
            </a:r>
            <a:r>
              <a:rPr lang="ro-RO" dirty="0">
                <a:latin typeface="Arial Unicode MS"/>
              </a:rPr>
              <a:t> 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restricţ</a:t>
            </a:r>
            <a:r>
              <a:rPr lang="ro-RO" dirty="0">
                <a:latin typeface="Arial Unicode MS"/>
              </a:rPr>
              <a:t>ii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0" y="1314870"/>
            <a:ext cx="8563429" cy="5159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La </a:t>
            </a:r>
            <a:r>
              <a:rPr lang="ro-RO" dirty="0"/>
              <a:t>ştergerea unei înregistrări părinte - ON DELETE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şterg în cascadă toate înregistrările copil (CASCADE)</a:t>
            </a:r>
          </a:p>
          <a:p>
            <a:r>
              <a:rPr lang="en-US" dirty="0"/>
              <a:t>La </a:t>
            </a:r>
            <a:r>
              <a:rPr lang="ro-RO" dirty="0"/>
              <a:t>modificarea unei valori a cheii primare (într-o înregistrare părinte) - ON UPDATE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modifică în cascadă valori cheilor străine în toate înregistrările copil (CASCADE)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(Re)Declararea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45" y="1175657"/>
            <a:ext cx="8279255" cy="5653315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ro-RO" sz="2200" dirty="0">
                <a:latin typeface="Consolas"/>
                <a:cs typeface="Consolas"/>
              </a:rPr>
              <a:t> 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UPDATE </a:t>
            </a:r>
            <a:r>
              <a:rPr lang="ro-RO" sz="2200" dirty="0">
                <a:latin typeface="Consolas"/>
                <a:cs typeface="Consolas"/>
              </a:rPr>
              <a:t>CASCADE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DELETE </a:t>
            </a:r>
            <a:r>
              <a:rPr lang="ro-RO" sz="2200" dirty="0">
                <a:latin typeface="Consolas"/>
                <a:cs typeface="Consolas"/>
              </a:rPr>
              <a:t>RESTRICT</a:t>
            </a:r>
            <a:r>
              <a:rPr lang="en-US" sz="2200" dirty="0">
                <a:latin typeface="Consolas"/>
                <a:cs typeface="Consolas"/>
              </a:rPr>
              <a:t> ) ;</a:t>
            </a:r>
          </a:p>
          <a:p>
            <a:pPr>
              <a:buNone/>
            </a:pPr>
            <a:r>
              <a:rPr lang="en-US" sz="2200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641" y="187552"/>
            <a:ext cx="791210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comportament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05119" y="1752600"/>
            <a:ext cx="8081682" cy="4890247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cuprins</a:t>
            </a:r>
            <a:r>
              <a:rPr lang="en-US" dirty="0"/>
              <a:t> </a:t>
            </a:r>
            <a:r>
              <a:rPr lang="en-US" dirty="0" err="1">
                <a:cs typeface="Times New Roman" pitchFamily="18" charset="0"/>
              </a:rPr>
              <a:t>între</a:t>
            </a:r>
            <a:r>
              <a:rPr lang="en-US" dirty="0">
                <a:cs typeface="Times New Roman" pitchFamily="18" charset="0"/>
              </a:rPr>
              <a:t> 1 </a:t>
            </a:r>
            <a:r>
              <a:rPr lang="en-US" dirty="0" err="1">
                <a:cs typeface="Times New Roman" pitchFamily="18" charset="0"/>
              </a:rPr>
              <a:t>si</a:t>
            </a:r>
            <a:r>
              <a:rPr lang="en-US" dirty="0">
                <a:cs typeface="Times New Roman" pitchFamily="18" charset="0"/>
              </a:rPr>
              <a:t> 3: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BETWEEN 1 AND 3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Sex </a:t>
            </a:r>
            <a:r>
              <a:rPr lang="en-US" dirty="0" err="1">
                <a:cs typeface="Times New Roman" pitchFamily="18" charset="0"/>
              </a:rPr>
              <a:t>poate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doar</a:t>
            </a:r>
            <a:r>
              <a:rPr lang="en-US" dirty="0">
                <a:cs typeface="Times New Roman" pitchFamily="18" charset="0"/>
              </a:rPr>
              <a:t> F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B: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Sex IN (‘F’, ‘B’)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Stare </a:t>
            </a:r>
            <a:r>
              <a:rPr lang="en-US" dirty="0" err="1">
                <a:cs typeface="Times New Roman" pitchFamily="18" charset="0"/>
              </a:rPr>
              <a:t>civila</a:t>
            </a:r>
            <a:r>
              <a:rPr lang="en-US" dirty="0">
                <a:cs typeface="Times New Roman" pitchFamily="18" charset="0"/>
              </a:rPr>
              <a:t>: N, C, D: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StareCiv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IN (‘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N’,’C’,’D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’)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b="1" dirty="0">
              <a:latin typeface="Arial" pitchFamily="34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>
                <a:cs typeface="Times New Roman" pitchFamily="18" charset="0"/>
              </a:rPr>
              <a:t>î</a:t>
            </a:r>
            <a:r>
              <a:rPr lang="en-US" i="1" dirty="0" err="1"/>
              <a:t>nregistrare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CicluStudii</a:t>
            </a:r>
            <a:r>
              <a:rPr lang="en-US" dirty="0"/>
              <a:t> =</a:t>
            </a:r>
            <a:r>
              <a:rPr lang="ro-RO" dirty="0"/>
              <a:t> </a:t>
            </a:r>
            <a:r>
              <a:rPr lang="en-US" dirty="0"/>
              <a:t>2,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 </a:t>
            </a:r>
            <a:r>
              <a:rPr lang="en-US" dirty="0" err="1"/>
              <a:t>sau</a:t>
            </a:r>
            <a:r>
              <a:rPr lang="en-US" dirty="0"/>
              <a:t> 2: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CASE WHEN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CicluStudii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=2 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	THEN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&lt;3 END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231095"/>
            <a:ext cx="89262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38" y="1640114"/>
            <a:ext cx="8339364" cy="4876800"/>
          </a:xfrm>
        </p:spPr>
        <p:txBody>
          <a:bodyPr/>
          <a:lstStyle/>
          <a:p>
            <a:pPr marL="82550" indent="0">
              <a:buNone/>
            </a:pPr>
            <a:r>
              <a:rPr lang="en-US" dirty="0">
                <a:latin typeface="Consolas"/>
                <a:cs typeface="Consolas"/>
              </a:rPr>
              <a:t>CREATE TABLE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(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NUMERIC(8) NOT NULL,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DATE DEFAULT </a:t>
            </a:r>
            <a:r>
              <a:rPr lang="en-US" dirty="0" err="1">
                <a:latin typeface="Consolas"/>
                <a:cs typeface="Consolas"/>
              </a:rPr>
              <a:t>CURRENT_DATE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CONSTRAINT </a:t>
            </a:r>
            <a:r>
              <a:rPr lang="en-US" dirty="0" err="1">
                <a:latin typeface="Consolas"/>
                <a:cs typeface="Consolas"/>
              </a:rPr>
              <a:t>ck_datafact</a:t>
            </a:r>
            <a:r>
              <a:rPr lang="en-US" dirty="0">
                <a:latin typeface="Consolas"/>
                <a:cs typeface="Consolas"/>
              </a:rPr>
              <a:t>  CHECK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 (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DATE’2010</a:t>
            </a:r>
            <a:r>
              <a:rPr lang="en-US" dirty="0">
                <a:latin typeface="Consolas"/>
                <a:cs typeface="Consolas"/>
              </a:rPr>
              <a:t>-08-01’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		AND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&lt;= </a:t>
            </a:r>
            <a:r>
              <a:rPr lang="en-US" dirty="0" err="1">
                <a:latin typeface="Consolas"/>
                <a:cs typeface="Consolas"/>
              </a:rPr>
              <a:t>DATE‘2015</a:t>
            </a:r>
            <a:r>
              <a:rPr lang="en-US" dirty="0">
                <a:latin typeface="Consolas"/>
                <a:cs typeface="Consolas"/>
              </a:rPr>
              <a:t>-01-01’)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); </a:t>
            </a: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202068"/>
            <a:ext cx="857159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</a:t>
            </a:r>
            <a:r>
              <a:rPr lang="en-US" dirty="0" err="1">
                <a:latin typeface="Arial Unicode MS"/>
              </a:rPr>
              <a:t>regulii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1566091"/>
            <a:ext cx="52832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:\Users\MARINF~1\AppData\Local\Temp\SNAGHTML31137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685" y="3220357"/>
            <a:ext cx="5820178" cy="25418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08000" y="4586514"/>
            <a:ext cx="1465943" cy="3918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4915" y="5885543"/>
            <a:ext cx="1690914" cy="4717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557213"/>
            <a:ext cx="85582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şi conţinutul unei BDR</a:t>
            </a:r>
            <a:br>
              <a:rPr dirty="0">
                <a:latin typeface="Arial Unicode MS"/>
              </a:rPr>
            </a:br>
            <a:endParaRPr dirty="0">
              <a:latin typeface="Arial Unicode M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09606" y="1670050"/>
            <a:ext cx="8262938" cy="45227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 err="1">
                <a:cs typeface="Times New Roman" pitchFamily="18" charset="0"/>
              </a:rPr>
              <a:t>Conţinutul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relaţii</a:t>
            </a:r>
            <a:r>
              <a:rPr lang="ro-RO" dirty="0">
                <a:cs typeface="Times New Roman" pitchFamily="18" charset="0"/>
              </a:rPr>
              <a:t> (tabele)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este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reprezentat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ansamblul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tuplurilor</a:t>
            </a:r>
            <a:r>
              <a:rPr lang="ro-RO" dirty="0">
                <a:cs typeface="Times New Roman" pitchFamily="18" charset="0"/>
              </a:rPr>
              <a:t> (înregistrărilor, liniilor)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ce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dirty="0" err="1">
                <a:cs typeface="Times New Roman" pitchFamily="18" charset="0"/>
              </a:rPr>
              <a:t>alcătuiesc</a:t>
            </a:r>
            <a:r>
              <a:rPr lang="en-US" dirty="0">
                <a:cs typeface="Times New Roman" pitchFamily="18" charset="0"/>
              </a:rPr>
              <a:t> la un moment dat. </a:t>
            </a:r>
          </a:p>
          <a:p>
            <a:pPr algn="just" eaLnBrk="1" hangingPunct="1">
              <a:buFontTx/>
              <a:buNone/>
            </a:pPr>
            <a:endParaRPr lang="ro-RO" dirty="0"/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O </a:t>
            </a:r>
            <a:r>
              <a:rPr lang="en-US" b="1" dirty="0" err="1">
                <a:cs typeface="Times New Roman" pitchFamily="18" charset="0"/>
              </a:rPr>
              <a:t>schemă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relaţională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/>
              <a:t>- </a:t>
            </a:r>
            <a:r>
              <a:rPr lang="en-US" dirty="0">
                <a:cs typeface="Times New Roman" pitchFamily="18" charset="0"/>
              </a:rPr>
              <a:t>un </a:t>
            </a:r>
            <a:r>
              <a:rPr lang="en-US" dirty="0" err="1">
                <a:cs typeface="Times New Roman" pitchFamily="18" charset="0"/>
              </a:rPr>
              <a:t>ansamblu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ro-RO" dirty="0">
                <a:cs typeface="Times New Roman" pitchFamily="18" charset="0"/>
              </a:rPr>
              <a:t>rela</a:t>
            </a:r>
            <a:r>
              <a:rPr lang="en-US" dirty="0">
                <a:cs typeface="Times New Roman" pitchFamily="18" charset="0"/>
              </a:rPr>
              <a:t>ţ</a:t>
            </a:r>
            <a:r>
              <a:rPr lang="ro-RO" dirty="0">
                <a:cs typeface="Times New Roman" pitchFamily="18" charset="0"/>
              </a:rPr>
              <a:t>ii (</a:t>
            </a:r>
            <a:r>
              <a:rPr lang="en-US" dirty="0" err="1">
                <a:cs typeface="Times New Roman" pitchFamily="18" charset="0"/>
              </a:rPr>
              <a:t>tabele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asociate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semantic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domeniul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lor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definiţie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restricţii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integritate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33363"/>
            <a:ext cx="7772400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</a:t>
            </a:r>
            <a:r>
              <a:rPr lang="en-US" dirty="0">
                <a:latin typeface="Arial Unicode MS"/>
              </a:rPr>
              <a:t> (par</a:t>
            </a:r>
            <a:r>
              <a:rPr lang="ro-RO" dirty="0">
                <a:latin typeface="Arial Unicode MS"/>
              </a:rPr>
              <a:t>ţial) şi conţinutul unei relaţii/tabele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7" name="Picture 9" descr="New Picture (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40" y="2061347"/>
            <a:ext cx="8072437" cy="463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74638"/>
            <a:ext cx="884396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Schema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BD simple (</a:t>
            </a:r>
            <a:r>
              <a:rPr lang="en-US" dirty="0" err="1">
                <a:latin typeface="Arial Unicode MS"/>
              </a:rPr>
              <a:t>TRIAJ</a:t>
            </a:r>
            <a:r>
              <a:rPr lang="en-US" dirty="0">
                <a:latin typeface="Arial Unicode MS"/>
              </a:rPr>
              <a:t>)</a:t>
            </a:r>
          </a:p>
        </p:txBody>
      </p:sp>
      <p:pic>
        <p:nvPicPr>
          <p:cNvPr id="48131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870075"/>
            <a:ext cx="81470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44" y="53975"/>
            <a:ext cx="8915400" cy="7445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Schemă simplificată 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endParaRPr lang="en-US" dirty="0">
              <a:latin typeface="Arial Unicode MS"/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9156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7100"/>
            <a:ext cx="9144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40341"/>
            <a:ext cx="8167968" cy="10892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în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Oracle Data Modeler</a:t>
            </a:r>
            <a:endParaRPr lang="en-US" dirty="0">
              <a:latin typeface="Arial Unicode M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447" y="1255339"/>
            <a:ext cx="9157447" cy="558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48" y="99008"/>
            <a:ext cx="89344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(</a:t>
            </a:r>
            <a:r>
              <a:rPr lang="en-US" dirty="0" err="1">
                <a:latin typeface="Arial Unicode MS"/>
              </a:rPr>
              <a:t>Posibile</a:t>
            </a:r>
            <a:r>
              <a:rPr lang="en-US" dirty="0">
                <a:latin typeface="Arial Unicode MS"/>
              </a:rPr>
              <a:t>) </a:t>
            </a:r>
            <a:r>
              <a:rPr lang="en-US" dirty="0" err="1">
                <a:latin typeface="Arial Unicode MS"/>
              </a:rPr>
              <a:t>Teme</a:t>
            </a:r>
            <a:r>
              <a:rPr lang="en-US" dirty="0">
                <a:latin typeface="Arial Unicode MS"/>
              </a:rPr>
              <a:t> de discu</a:t>
            </a:r>
            <a:r>
              <a:rPr lang="ro-RO" dirty="0">
                <a:latin typeface="Arial Unicode MS"/>
              </a:rPr>
              <a:t>ţ</a:t>
            </a:r>
            <a:r>
              <a:rPr lang="en-US" dirty="0">
                <a:latin typeface="Arial Unicode MS"/>
              </a:rPr>
              <a:t>ie la curs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229407"/>
            <a:ext cx="8436909" cy="5533834"/>
          </a:xfrm>
        </p:spPr>
        <p:txBody>
          <a:bodyPr/>
          <a:lstStyle/>
          <a:p>
            <a:pPr algn="just" eaLnBrk="1" hangingPunct="1"/>
            <a:r>
              <a:rPr lang="ro-RO" dirty="0"/>
              <a:t>Se dă schema </a:t>
            </a:r>
            <a:r>
              <a:rPr lang="ro-RO" b="1" i="1" dirty="0"/>
              <a:t>DVD </a:t>
            </a:r>
            <a:r>
              <a:rPr lang="ro-RO" b="1" i="1" dirty="0" err="1"/>
              <a:t>Rental</a:t>
            </a:r>
            <a:r>
              <a:rPr lang="ro-RO" b="1" i="1" dirty="0"/>
              <a:t> </a:t>
            </a:r>
            <a:r>
              <a:rPr lang="ro-RO" dirty="0"/>
              <a:t>(vezi </a:t>
            </a:r>
            <a:r>
              <a:rPr lang="ro-RO" dirty="0" err="1"/>
              <a:t>GitHub</a:t>
            </a:r>
            <a:r>
              <a:rPr lang="ro-RO" dirty="0"/>
              <a:t>)</a:t>
            </a:r>
          </a:p>
          <a:p>
            <a:pPr lvl="1" algn="just" eaLnBrk="1" hangingPunct="1"/>
            <a:r>
              <a:rPr lang="ro-RO" dirty="0"/>
              <a:t>Precizați ce entitate descrie o înregistrare din fiecare tabelă a bazei de date</a:t>
            </a:r>
          </a:p>
          <a:p>
            <a:pPr lvl="1" algn="just" eaLnBrk="1" hangingPunct="1"/>
            <a:r>
              <a:rPr lang="ro-RO" dirty="0"/>
              <a:t>Discutați cheia primară și cheile alternative ale fiecărei tabele</a:t>
            </a:r>
          </a:p>
          <a:p>
            <a:pPr lvl="1" algn="just" eaLnBrk="1" hangingPunct="1"/>
            <a:r>
              <a:rPr lang="ro-RO" dirty="0"/>
              <a:t>Care sunt atributele pentru care ați declara restricția de </a:t>
            </a:r>
            <a:r>
              <a:rPr lang="ro-RO" dirty="0" err="1"/>
              <a:t>nenulitate</a:t>
            </a:r>
            <a:r>
              <a:rPr lang="ro-RO" dirty="0"/>
              <a:t> și de ce?</a:t>
            </a:r>
          </a:p>
          <a:p>
            <a:pPr lvl="1" algn="just" eaLnBrk="1" hangingPunct="1"/>
            <a:r>
              <a:rPr lang="ro-RO" dirty="0"/>
              <a:t>Discutați fiecare restricție </a:t>
            </a:r>
            <a:r>
              <a:rPr lang="ro-RO" dirty="0" err="1"/>
              <a:t>referențială</a:t>
            </a:r>
            <a:endParaRPr lang="ro-RO" dirty="0"/>
          </a:p>
          <a:p>
            <a:pPr lvl="1" algn="just" eaLnBrk="1" hangingPunct="1"/>
            <a:r>
              <a:rPr lang="ro-RO" dirty="0"/>
              <a:t>Propuneți între două și cinci reguli de validare pentru fiecare tabelă din BD </a:t>
            </a:r>
          </a:p>
          <a:p>
            <a:pPr lvl="1" algn="just" eaLnBrk="1" hangingPunct="1"/>
            <a:r>
              <a:rPr lang="ro-RO" dirty="0"/>
              <a:t>Propuneți atribute suplimentare și justificați-le.</a:t>
            </a:r>
          </a:p>
          <a:p>
            <a:pPr algn="just" eaLnBrk="1" hangingPunct="1"/>
            <a:r>
              <a:rPr lang="ro-RO" dirty="0"/>
              <a:t>Analog pentru BD </a:t>
            </a:r>
            <a:r>
              <a:rPr lang="ro-RO" b="1" i="1" dirty="0" err="1"/>
              <a:t>Northwind</a:t>
            </a:r>
            <a:r>
              <a:rPr lang="ro-RO" dirty="0"/>
              <a:t> (vezi </a:t>
            </a:r>
            <a:r>
              <a:rPr lang="ro-RO" dirty="0" err="1"/>
              <a:t>GitHub</a:t>
            </a:r>
            <a:r>
              <a:rPr lang="ro-RO" dirty="0"/>
              <a:t>)</a:t>
            </a:r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Tabele virtuale (view-uri)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488141"/>
            <a:ext cx="8436909" cy="5410200"/>
          </a:xfrm>
        </p:spPr>
        <p:txBody>
          <a:bodyPr/>
          <a:lstStyle/>
          <a:p>
            <a:pPr algn="just" eaLnBrk="1" hangingPunct="1"/>
            <a:r>
              <a:rPr lang="ro-RO" dirty="0"/>
              <a:t>V</a:t>
            </a:r>
            <a:r>
              <a:rPr lang="en-US" dirty="0" err="1">
                <a:cs typeface="Times New Roman" pitchFamily="18" charset="0"/>
              </a:rPr>
              <a:t>iew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o-RO" dirty="0" err="1"/>
              <a:t>engl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ro-RO" dirty="0"/>
              <a:t> - </a:t>
            </a:r>
            <a:r>
              <a:rPr lang="en-US" dirty="0">
                <a:cs typeface="Times New Roman" pitchFamily="18" charset="0"/>
              </a:rPr>
              <a:t>imagine, </a:t>
            </a:r>
            <a:r>
              <a:rPr lang="en-US" dirty="0" err="1">
                <a:cs typeface="Times New Roman" pitchFamily="18" charset="0"/>
              </a:rPr>
              <a:t>relaţie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tabelă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virtuală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derivată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dinamică</a:t>
            </a:r>
            <a:r>
              <a:rPr lang="en-US" dirty="0">
                <a:cs typeface="Times New Roman" pitchFamily="18" charset="0"/>
              </a:rPr>
              <a:t>. </a:t>
            </a:r>
            <a:endParaRPr lang="ro-RO" dirty="0"/>
          </a:p>
          <a:p>
            <a:pPr algn="just" eaLnBrk="1" hangingPunct="1"/>
            <a:r>
              <a:rPr lang="en-US" dirty="0">
                <a:cs typeface="Times New Roman" pitchFamily="18" charset="0"/>
              </a:rPr>
              <a:t>O </a:t>
            </a:r>
            <a:r>
              <a:rPr lang="ro-RO" dirty="0">
                <a:cs typeface="Times New Roman" pitchFamily="18" charset="0"/>
              </a:rPr>
              <a:t>tabelă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virtuală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stabileşte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dirty="0" err="1">
                <a:cs typeface="Times New Roman" pitchFamily="18" charset="0"/>
              </a:rPr>
              <a:t>legătură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semantică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între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tabele </a:t>
            </a:r>
            <a:r>
              <a:rPr lang="ro-RO" dirty="0" err="1">
                <a:cs typeface="Times New Roman" pitchFamily="18" charset="0"/>
              </a:rPr>
              <a:t>obişnuite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statice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/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alte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tabele virtuale (</a:t>
            </a:r>
            <a:r>
              <a:rPr lang="en-US" dirty="0" err="1">
                <a:cs typeface="Times New Roman" pitchFamily="18" charset="0"/>
              </a:rPr>
              <a:t>dinamice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nefiind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definită</a:t>
            </a:r>
            <a:r>
              <a:rPr lang="en-US" dirty="0">
                <a:cs typeface="Times New Roman" pitchFamily="18" charset="0"/>
              </a:rPr>
              <a:t> explicit,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tupluri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proprii</a:t>
            </a:r>
            <a:r>
              <a:rPr lang="en-US" dirty="0">
                <a:cs typeface="Times New Roman" pitchFamily="18" charset="0"/>
              </a:rPr>
              <a:t>, ca o </a:t>
            </a:r>
            <a:r>
              <a:rPr lang="ro-RO" dirty="0">
                <a:cs typeface="Times New Roman" pitchFamily="18" charset="0"/>
              </a:rPr>
              <a:t>tabelă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bază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statică</a:t>
            </a:r>
            <a:r>
              <a:rPr lang="en-US" dirty="0">
                <a:cs typeface="Times New Roman" pitchFamily="18" charset="0"/>
              </a:rPr>
              <a:t>), ci </a:t>
            </a:r>
            <a:r>
              <a:rPr lang="en-US" dirty="0" err="1">
                <a:cs typeface="Times New Roman" pitchFamily="18" charset="0"/>
              </a:rPr>
              <a:t>printr</a:t>
            </a:r>
            <a:r>
              <a:rPr lang="en-US" dirty="0">
                <a:cs typeface="Times New Roman" pitchFamily="18" charset="0"/>
              </a:rPr>
              <a:t>-o </a:t>
            </a:r>
            <a:r>
              <a:rPr lang="en-US" dirty="0" err="1">
                <a:cs typeface="Times New Roman" pitchFamily="18" charset="0"/>
              </a:rPr>
              <a:t>expresie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relaţională</a:t>
            </a:r>
            <a:r>
              <a:rPr lang="en-US" dirty="0">
                <a:cs typeface="Times New Roman" pitchFamily="18" charset="0"/>
              </a:rPr>
              <a:t>. </a:t>
            </a:r>
            <a:endParaRPr lang="ro-RO" dirty="0"/>
          </a:p>
          <a:p>
            <a:pPr algn="just" eaLnBrk="1" hangingPunct="1"/>
            <a:r>
              <a:rPr lang="ro-RO" dirty="0"/>
              <a:t>Pentru t</a:t>
            </a:r>
            <a:r>
              <a:rPr lang="en-US" dirty="0" err="1">
                <a:cs typeface="Times New Roman" pitchFamily="18" charset="0"/>
              </a:rPr>
              <a:t>abel</a:t>
            </a:r>
            <a:r>
              <a:rPr lang="ro-RO" dirty="0">
                <a:cs typeface="Times New Roman" pitchFamily="18" charset="0"/>
              </a:rPr>
              <a:t>ele</a:t>
            </a:r>
            <a:r>
              <a:rPr lang="en-US" dirty="0">
                <a:cs typeface="Times New Roman" pitchFamily="18" charset="0"/>
              </a:rPr>
              <a:t> virtual</a:t>
            </a:r>
            <a:r>
              <a:rPr lang="ro-RO" dirty="0">
                <a:cs typeface="Times New Roman" pitchFamily="18" charset="0"/>
              </a:rPr>
              <a:t>e,</a:t>
            </a:r>
            <a:r>
              <a:rPr lang="en-US" dirty="0">
                <a:cs typeface="Times New Roman" pitchFamily="18" charset="0"/>
              </a:rPr>
              <a:t> pe disc se </a:t>
            </a:r>
            <a:r>
              <a:rPr lang="en-US" dirty="0" err="1">
                <a:cs typeface="Times New Roman" pitchFamily="18" charset="0"/>
              </a:rPr>
              <a:t>memorează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numai</a:t>
            </a:r>
            <a:r>
              <a:rPr lang="en-US" dirty="0">
                <a:cs typeface="Times New Roman" pitchFamily="18" charset="0"/>
              </a:rPr>
              <a:t> schema, nu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conţinutul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30088"/>
      </p:ext>
    </p:extLst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605" y="206656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Proceduri stocate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65149" y="1689846"/>
            <a:ext cx="8578851" cy="54102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>
                <a:cs typeface="Times New Roman" pitchFamily="18" charset="0"/>
              </a:rPr>
              <a:t>Module</a:t>
            </a:r>
            <a:r>
              <a:rPr lang="en-US" sz="2800">
                <a:cs typeface="Times New Roman" pitchFamily="18" charset="0"/>
              </a:rPr>
              <a:t> de program (cod) care fac parte integrantă din baza de date.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P</a:t>
            </a:r>
            <a:r>
              <a:rPr lang="en-US" sz="2800">
                <a:cs typeface="Times New Roman" pitchFamily="18" charset="0"/>
              </a:rPr>
              <a:t>roceduril</a:t>
            </a:r>
            <a:r>
              <a:rPr lang="ro-RO" sz="2800"/>
              <a:t>e</a:t>
            </a:r>
            <a:r>
              <a:rPr lang="en-US" sz="2800">
                <a:cs typeface="Times New Roman" pitchFamily="18" charset="0"/>
              </a:rPr>
              <a:t> stocate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păstra</a:t>
            </a:r>
            <a:r>
              <a:rPr lang="ro-RO" sz="2800"/>
              <a:t>te</a:t>
            </a:r>
            <a:r>
              <a:rPr lang="en-US" sz="2800">
                <a:cs typeface="Times New Roman" pitchFamily="18" charset="0"/>
              </a:rPr>
              <a:t> în dicţionarul de date (catalogul sistem).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Exemple: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 pentru calculul unor valori implicite,</a:t>
            </a:r>
            <a:endParaRPr lang="ro-RO"/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proceduri/funcţii de validare la nivel de </a:t>
            </a:r>
            <a:r>
              <a:rPr lang="ro-RO"/>
              <a:t>atribut 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ro-RO">
                <a:cs typeface="Times New Roman" pitchFamily="18" charset="0"/>
              </a:rPr>
              <a:t>module</a:t>
            </a:r>
            <a:r>
              <a:rPr lang="en-US">
                <a:cs typeface="Times New Roman" pitchFamily="18" charset="0"/>
              </a:rPr>
              <a:t> de validare la nivel de </a:t>
            </a:r>
            <a:r>
              <a:rPr lang="ro-RO"/>
              <a:t>înregistrare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funcţii/proceduri de calcul a unor expresii complexe etc. 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418" y="99827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Declanşatoare (triggere)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4651" y="1447800"/>
            <a:ext cx="8383587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i="1" dirty="0" err="1">
                <a:cs typeface="Times New Roman" pitchFamily="18" charset="0"/>
              </a:rPr>
              <a:t>Declanşatorul</a:t>
            </a:r>
            <a:r>
              <a:rPr lang="en-US" sz="2800" dirty="0">
                <a:cs typeface="Times New Roman" pitchFamily="18" charset="0"/>
              </a:rPr>
              <a:t> (trigger)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un tip special de </a:t>
            </a:r>
            <a:r>
              <a:rPr lang="en-US" sz="2800" dirty="0" err="1">
                <a:cs typeface="Times New Roman" pitchFamily="18" charset="0"/>
              </a:rPr>
              <a:t>procedură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stocată</a:t>
            </a:r>
            <a:r>
              <a:rPr lang="en-US" sz="2800" dirty="0">
                <a:cs typeface="Times New Roman" pitchFamily="18" charset="0"/>
              </a:rPr>
              <a:t> care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executată</a:t>
            </a:r>
            <a:r>
              <a:rPr lang="en-US" sz="2800" dirty="0">
                <a:cs typeface="Times New Roman" pitchFamily="18" charset="0"/>
              </a:rPr>
              <a:t> automat </a:t>
            </a:r>
            <a:r>
              <a:rPr lang="ro-RO" sz="2800" dirty="0"/>
              <a:t>odată cu</a:t>
            </a:r>
            <a:r>
              <a:rPr lang="en-US" sz="2800" dirty="0">
                <a:cs typeface="Times New Roman" pitchFamily="18" charset="0"/>
              </a:rPr>
              <a:t> un </a:t>
            </a:r>
            <a:r>
              <a:rPr lang="en-US" sz="2800" dirty="0" err="1">
                <a:cs typeface="Times New Roman" pitchFamily="18" charset="0"/>
              </a:rPr>
              <a:t>eveniment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predefinit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ro-RO" sz="2800" dirty="0"/>
              <a:t>ex. </a:t>
            </a:r>
            <a:r>
              <a:rPr lang="en-US" sz="2800" dirty="0" err="1">
                <a:cs typeface="Times New Roman" pitchFamily="18" charset="0"/>
              </a:rPr>
              <a:t>inserare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actualizare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ştergere</a:t>
            </a:r>
            <a:r>
              <a:rPr lang="en-US" sz="2800" dirty="0">
                <a:cs typeface="Times New Roman" pitchFamily="18" charset="0"/>
              </a:rPr>
              <a:t>) 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</a:pPr>
            <a:r>
              <a:rPr lang="ro-RO" sz="2800" dirty="0" err="1"/>
              <a:t>Facilităţi</a:t>
            </a:r>
            <a:r>
              <a:rPr lang="ro-RO" sz="2800" dirty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actualizarea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automată</a:t>
            </a:r>
            <a:r>
              <a:rPr lang="en-US" dirty="0">
                <a:cs typeface="Times New Roman" pitchFamily="18" charset="0"/>
              </a:rPr>
              <a:t> a </a:t>
            </a:r>
            <a:r>
              <a:rPr lang="en-US" dirty="0" err="1">
                <a:cs typeface="Times New Roman" pitchFamily="18" charset="0"/>
              </a:rPr>
              <a:t>unor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atribute</a:t>
            </a:r>
            <a:r>
              <a:rPr lang="en-US" dirty="0">
                <a:cs typeface="Times New Roman" pitchFamily="18" charset="0"/>
              </a:rPr>
              <a:t> calculate</a:t>
            </a:r>
            <a:endParaRPr lang="ro-RO" dirty="0"/>
          </a:p>
          <a:p>
            <a:pPr lvl="1" algn="just" eaLnBrk="1" hangingPunct="1">
              <a:lnSpc>
                <a:spcPct val="90000"/>
              </a:lnSpc>
            </a:pPr>
            <a:r>
              <a:rPr lang="ro-RO" dirty="0" err="1"/>
              <a:t>restricţii</a:t>
            </a:r>
            <a:r>
              <a:rPr lang="ro-RO" dirty="0"/>
              <a:t> utilizator complexe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jurnalizarea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/>
              <a:t>actualiză</a:t>
            </a:r>
            <a:r>
              <a:rPr lang="en-US" dirty="0" err="1">
                <a:cs typeface="Times New Roman" pitchFamily="18" charset="0"/>
              </a:rPr>
              <a:t>modificărilor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suferite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baza</a:t>
            </a:r>
            <a:r>
              <a:rPr lang="en-US" dirty="0">
                <a:cs typeface="Times New Roman" pitchFamily="18" charset="0"/>
              </a:rPr>
              <a:t> de date, </a:t>
            </a:r>
            <a:endParaRPr lang="ro-RO" dirty="0"/>
          </a:p>
          <a:p>
            <a:pPr lvl="1" algn="just" eaLnBrk="1" hangingPunct="1"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păstrarea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integrităţii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referenţiale</a:t>
            </a:r>
            <a:r>
              <a:rPr lang="en-US" dirty="0">
                <a:cs typeface="Times New Roman" pitchFamily="18" charset="0"/>
              </a:rPr>
              <a:t> etc.</a:t>
            </a:r>
            <a:endParaRPr lang="en-US" dirty="0"/>
          </a:p>
          <a:p>
            <a:pPr algn="just" eaLnBrk="1" hangingPunct="1">
              <a:lnSpc>
                <a:spcPct val="90000"/>
              </a:lnSpc>
            </a:pPr>
            <a:r>
              <a:rPr lang="ro-RO" sz="2800" dirty="0"/>
              <a:t>Există o tipologie comună, însă apar și </a:t>
            </a:r>
            <a:r>
              <a:rPr lang="ro-RO" sz="2800"/>
              <a:t>diferențe de </a:t>
            </a:r>
            <a:r>
              <a:rPr lang="ro-RO" sz="2800" dirty="0"/>
              <a:t>la SGBD la SGBD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>
          <a:xfrm>
            <a:off x="1031875" y="23495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- 1</a:t>
            </a:r>
            <a:endParaRPr lang="vi-VN" dirty="0">
              <a:latin typeface="Arial Unicode MS"/>
            </a:endParaRPr>
          </a:p>
        </p:txBody>
      </p:sp>
      <p:sp>
        <p:nvSpPr>
          <p:cNvPr id="19459" name="Rectangle 8"/>
          <p:cNvSpPr>
            <a:spLocks noGrp="1" noChangeArrowheads="1"/>
          </p:cNvSpPr>
          <p:nvPr>
            <p:ph idx="1"/>
          </p:nvPr>
        </p:nvSpPr>
        <p:spPr>
          <a:xfrm>
            <a:off x="601663" y="5110163"/>
            <a:ext cx="8542337" cy="1425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/>
              <a:t>Tuplul de mai sus apar</a:t>
            </a:r>
            <a:r>
              <a:rPr lang="ro-RO" sz="2800"/>
              <a:t>ţine tabelei CLIENŢI şi se referă la unul dintre clienţii firmei (Modern SRL)</a:t>
            </a:r>
          </a:p>
        </p:txBody>
      </p:sp>
      <p:pic>
        <p:nvPicPr>
          <p:cNvPr id="19460" name="Picture 4" descr="New Picture (1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4127500"/>
            <a:ext cx="8813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33413" y="1493028"/>
            <a:ext cx="82867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Medium"/>
                <a:cs typeface="Avenir Medium"/>
              </a:rPr>
              <a:t>O linie (</a:t>
            </a:r>
            <a:r>
              <a:rPr lang="en-US" b="1">
                <a:latin typeface="Avenir Medium"/>
                <a:cs typeface="Avenir Medium"/>
              </a:rPr>
              <a:t>tuplu</a:t>
            </a:r>
            <a:r>
              <a:rPr lang="en-US">
                <a:latin typeface="Avenir Medium"/>
                <a:cs typeface="Avenir Medium"/>
              </a:rPr>
              <a:t>) este, d.p.d.v. matematic, o relaţie între clase de valori</a:t>
            </a:r>
            <a:endParaRPr lang="ro-RO">
              <a:latin typeface="Avenir Medium"/>
              <a:cs typeface="Avenir Medium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>
                <a:latin typeface="Avenir Medium"/>
                <a:cs typeface="Avenir Medium"/>
              </a:rPr>
              <a:t>O relaţie (tabelă) poate avea, în orice moment, oricâte tupluri (linii)</a:t>
            </a:r>
            <a:endParaRPr lang="en-US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188913"/>
            <a:ext cx="78454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557213" y="1161858"/>
            <a:ext cx="8586787" cy="5696141"/>
          </a:xfrm>
        </p:spPr>
        <p:txBody>
          <a:bodyPr/>
          <a:lstStyle/>
          <a:p>
            <a:pPr algn="just" eaLnBrk="1" hangingPunct="1"/>
            <a:r>
              <a:rPr lang="ro-RO" dirty="0"/>
              <a:t>D.p.d.v. matematic, tuplul corespunzător clientului Modern SRL este o relaţie între patru valori (v</a:t>
            </a:r>
            <a:r>
              <a:rPr lang="ro-RO" baseline="-25000" dirty="0"/>
              <a:t>i</a:t>
            </a:r>
            <a:r>
              <a:rPr lang="ro-RO" dirty="0"/>
              <a:t>) extrase din patru clase de valori </a:t>
            </a:r>
            <a:r>
              <a:rPr lang="en-US" dirty="0"/>
              <a:t>(</a:t>
            </a:r>
            <a:r>
              <a:rPr lang="ro-RO" dirty="0"/>
              <a:t>domenii D</a:t>
            </a:r>
            <a:r>
              <a:rPr lang="ro-RO" baseline="-25000" dirty="0"/>
              <a:t>i</a:t>
            </a:r>
            <a:r>
              <a:rPr lang="en-US" dirty="0"/>
              <a:t>)</a:t>
            </a:r>
            <a:endParaRPr lang="ro-RO" baseline="-250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codului </a:t>
            </a:r>
            <a:r>
              <a:rPr lang="ro-RO" sz="2400" dirty="0"/>
              <a:t>intern </a:t>
            </a:r>
            <a:r>
              <a:rPr lang="en-US" sz="2400" dirty="0" err="1"/>
              <a:t>atribuit</a:t>
            </a:r>
            <a:r>
              <a:rPr lang="ro-RO" sz="2400" dirty="0"/>
              <a:t> fiecărui client D</a:t>
            </a:r>
            <a:r>
              <a:rPr lang="ro-RO" sz="2400" baseline="-25000" dirty="0"/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numel</a:t>
            </a:r>
            <a:r>
              <a:rPr lang="en-US" sz="2400" i="1" dirty="0"/>
              <a:t>or</a:t>
            </a:r>
            <a:r>
              <a:rPr lang="ro-RO" sz="2400" dirty="0"/>
              <a:t> firmelor</a:t>
            </a:r>
            <a:r>
              <a:rPr lang="en-US" sz="2400" dirty="0"/>
              <a:t>-client</a:t>
            </a:r>
            <a:r>
              <a:rPr lang="ro-RO" sz="2400" dirty="0"/>
              <a:t> D</a:t>
            </a:r>
            <a:r>
              <a:rPr lang="ro-RO" sz="2400" baseline="-25000" dirty="0"/>
              <a:t>2</a:t>
            </a:r>
            <a:endParaRPr 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asociată </a:t>
            </a:r>
            <a:r>
              <a:rPr lang="ro-RO" sz="2400" i="1" dirty="0"/>
              <a:t>adreselor</a:t>
            </a:r>
            <a:r>
              <a:rPr lang="ro-RO" sz="2400" dirty="0"/>
              <a:t> (sediil</a:t>
            </a:r>
            <a:r>
              <a:rPr lang="en-US" sz="2400" dirty="0"/>
              <a:t>or)</a:t>
            </a:r>
            <a:r>
              <a:rPr lang="ro-RO" sz="2400" dirty="0"/>
              <a:t> clienţilor D</a:t>
            </a:r>
            <a:r>
              <a:rPr lang="ro-RO" sz="2400" baseline="-25000" dirty="0"/>
              <a:t>3</a:t>
            </a:r>
            <a:r>
              <a:rPr lang="ro-RO" sz="2400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codurilor poştale</a:t>
            </a:r>
            <a:r>
              <a:rPr lang="en-US" sz="2400" i="1" dirty="0"/>
              <a:t> </a:t>
            </a:r>
            <a:r>
              <a:rPr lang="ro-RO" sz="2400" dirty="0"/>
              <a:t>(ale sediilor clienţilor) D</a:t>
            </a:r>
            <a:r>
              <a:rPr lang="ro-RO" sz="2400" baseline="-25000" dirty="0"/>
              <a:t>4</a:t>
            </a:r>
            <a:endParaRPr lang="en-US" sz="2400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6649"/>
              </p:ext>
            </p:extLst>
          </p:nvPr>
        </p:nvGraphicFramePr>
        <p:xfrm>
          <a:off x="1140013" y="5481655"/>
          <a:ext cx="76819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760" imgH="457200" progId="Equation.3">
                  <p:embed/>
                </p:oleObj>
              </mc:Choice>
              <mc:Fallback>
                <p:oleObj name="Equation" r:id="rId2" imgW="2336760" imgH="457200" progId="Equation.3">
                  <p:embed/>
                  <p:pic>
                    <p:nvPicPr>
                      <p:cNvPr id="10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013" y="5481655"/>
                        <a:ext cx="7681912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50863" y="1447800"/>
            <a:ext cx="8383587" cy="5248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Ansamblul valorilor de acelaşi tip corespunde unui </a:t>
            </a:r>
            <a:r>
              <a:rPr lang="en-US" i="1">
                <a:cs typeface="Times New Roman" pitchFamily="18" charset="0"/>
              </a:rPr>
              <a:t>atribut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Pentru fiecare atribut</a:t>
            </a:r>
            <a:r>
              <a:rPr lang="ro-RO">
                <a:cs typeface="Times New Roman" pitchFamily="18" charset="0"/>
              </a:rPr>
              <a:t> interesează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nume</a:t>
            </a:r>
            <a:r>
              <a:rPr lang="ro-RO">
                <a:cs typeface="Times New Roman" pitchFamily="18" charset="0"/>
              </a:rPr>
              <a:t>le</a:t>
            </a:r>
            <a:r>
              <a:rPr lang="en-US"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domeniu</a:t>
            </a:r>
            <a:r>
              <a:rPr lang="ro-RO">
                <a:cs typeface="Times New Roman" pitchFamily="18" charset="0"/>
              </a:rPr>
              <a:t>l</a:t>
            </a:r>
            <a:r>
              <a:rPr lang="en-US">
                <a:cs typeface="Times New Roman" pitchFamily="18" charset="0"/>
              </a:rPr>
              <a:t> </a:t>
            </a:r>
            <a:endParaRPr lang="ro-RO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o-RO">
                <a:cs typeface="Times New Roman" pitchFamily="18" charset="0"/>
              </a:rPr>
              <a:t>Un domeniu este un </a:t>
            </a:r>
            <a:r>
              <a:rPr lang="en-US">
                <a:cs typeface="Times New Roman" pitchFamily="18" charset="0"/>
              </a:rPr>
              <a:t>ansamblu valorilor acceptate (autorizate)</a:t>
            </a:r>
          </a:p>
          <a:p>
            <a:pPr lvl="1"/>
            <a:r>
              <a:rPr lang="ro-RO"/>
              <a:t>Domenii largi, ex.</a:t>
            </a:r>
            <a:r>
              <a:rPr lang="en-US"/>
              <a:t>domeniul </a:t>
            </a:r>
            <a:r>
              <a:rPr lang="en-US" i="1"/>
              <a:t>adreselor po</a:t>
            </a:r>
            <a:r>
              <a:rPr lang="ro-RO" i="1"/>
              <a:t>ştale</a:t>
            </a:r>
          </a:p>
          <a:p>
            <a:pPr lvl="1"/>
            <a:r>
              <a:rPr lang="ro-RO"/>
              <a:t>Domenii înguste, ex.</a:t>
            </a:r>
            <a:r>
              <a:rPr lang="en-US"/>
              <a:t> domeniul </a:t>
            </a:r>
            <a:r>
              <a:rPr lang="en-US" i="1"/>
              <a:t>sexului</a:t>
            </a:r>
            <a:r>
              <a:rPr lang="ro-RO"/>
              <a:t>,</a:t>
            </a:r>
            <a:r>
              <a:rPr lang="en-US"/>
              <a:t> care are doar dou</a:t>
            </a:r>
            <a:r>
              <a:rPr lang="ro-RO"/>
              <a:t>ă valori, M (masculin) şi F (feminin)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5530</TotalTime>
  <Words>3662</Words>
  <Application>Microsoft Macintosh PowerPoint</Application>
  <PresentationFormat>On-screen Show (4:3)</PresentationFormat>
  <Paragraphs>403</Paragraphs>
  <Slides>66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85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Sylfaen</vt:lpstr>
      <vt:lpstr>Times New Roman</vt:lpstr>
      <vt:lpstr>Tw Cen MT</vt:lpstr>
      <vt:lpstr>Verdana</vt:lpstr>
      <vt:lpstr>Wingdings</vt:lpstr>
      <vt:lpstr>Wingdings 2</vt:lpstr>
      <vt:lpstr>MF2014</vt:lpstr>
      <vt:lpstr>Custom Design</vt:lpstr>
      <vt:lpstr>Equation</vt:lpstr>
      <vt:lpstr>Photo Editor Photo</vt:lpstr>
      <vt:lpstr>PowerPoint Presentation</vt:lpstr>
      <vt:lpstr>Tutoriale video</vt:lpstr>
      <vt:lpstr>Fondator</vt:lpstr>
      <vt:lpstr>Trei piloni ai unui model de date </vt:lpstr>
      <vt:lpstr>Structura (obiectele) unei BDR</vt:lpstr>
      <vt:lpstr>Schema (parţial) şi conţinutul unei relaţii/tabele</vt:lpstr>
      <vt:lpstr>Tupluri, tupluri... - 1</vt:lpstr>
      <vt:lpstr>Tupluri, tupluri... - 2</vt:lpstr>
      <vt:lpstr>Atribute &amp; domenii - 1</vt:lpstr>
      <vt:lpstr>Atribute &amp; domenii - 2</vt:lpstr>
      <vt:lpstr>Prima definiţie (ca predicat) a unei relaţii</vt:lpstr>
      <vt:lpstr>A doua definiţie (ca set de înregistrări) a unei relaţii</vt:lpstr>
      <vt:lpstr>Valori nule</vt:lpstr>
      <vt:lpstr>Tabele (cu atribute) ale bazei de date VÂNZĂRI</vt:lpstr>
      <vt:lpstr>Reguli privitoare la relaţii (tabele) (Connoly&amp;Begg 2004)</vt:lpstr>
      <vt:lpstr>Vizualizarea obiectelor BD în</vt:lpstr>
      <vt:lpstr>Obiecte ale unei  BD în</vt:lpstr>
      <vt:lpstr>Integritatea unei BD - 1</vt:lpstr>
      <vt:lpstr>Integritatea unei BD - 2</vt:lpstr>
      <vt:lpstr>Integritatea unei BD - 3</vt:lpstr>
      <vt:lpstr>Mecanisme de asigurare a integrităţii unei BD</vt:lpstr>
      <vt:lpstr>Tipuri de restricţii de proiectare şi implementare într-o BD</vt:lpstr>
      <vt:lpstr>Restricţii de domeniu</vt:lpstr>
      <vt:lpstr>Două domenii şi o tabelă  (în PostgreSQL)</vt:lpstr>
      <vt:lpstr>Încălcarea restricţiei de domeniu (în PostgreSQL)</vt:lpstr>
      <vt:lpstr>Valori nenule</vt:lpstr>
      <vt:lpstr>Încălcarea restricţiei de nenulitate (în PostgreSQL)</vt:lpstr>
      <vt:lpstr>Atomicitate</vt:lpstr>
      <vt:lpstr>Atomicitate – ex.1</vt:lpstr>
      <vt:lpstr>Atomicitate – ex.2</vt:lpstr>
      <vt:lpstr>Cum stabilim dacă un atribut este atomic sau nu</vt:lpstr>
      <vt:lpstr>Problema identificării</vt:lpstr>
      <vt:lpstr>Identificatori</vt:lpstr>
      <vt:lpstr>Cheia primară </vt:lpstr>
      <vt:lpstr>Chei candidat, primare, alternative</vt:lpstr>
      <vt:lpstr>Pretendenţi la cheia primară - 1</vt:lpstr>
      <vt:lpstr>Pretendenţi la cheia primară - 2</vt:lpstr>
      <vt:lpstr>Pretendenţi la cheia primară - 3</vt:lpstr>
      <vt:lpstr>Pretendenţi la cheia primară - 4</vt:lpstr>
      <vt:lpstr>Pretendenţi la cheia primară - 5</vt:lpstr>
      <vt:lpstr>Chei alternative</vt:lpstr>
      <vt:lpstr>Cheie primară compusă - 1</vt:lpstr>
      <vt:lpstr>Cheie primară compusă - 2</vt:lpstr>
      <vt:lpstr>Cheie primară compusă - 3</vt:lpstr>
      <vt:lpstr>Cheie primară compusă - 4</vt:lpstr>
      <vt:lpstr>Cheie primară compusă - 5</vt:lpstr>
      <vt:lpstr>Încălcarea cheii primare (în PostgreSQL)</vt:lpstr>
      <vt:lpstr>Restricţia referenţială</vt:lpstr>
      <vt:lpstr>Exemplu de restricţie referenţială  </vt:lpstr>
      <vt:lpstr>Exemplu de restricţie referenţială în care cheia străină poate avea valori nule</vt:lpstr>
      <vt:lpstr>Declararea restricţiei referenţiale</vt:lpstr>
      <vt:lpstr>Încălcarea restricţiei referenţiale</vt:lpstr>
      <vt:lpstr>Operaţiuni ce pot periclita restricţia referenţială</vt:lpstr>
      <vt:lpstr>Reguli de implementare a unei restricţii referenţiale</vt:lpstr>
      <vt:lpstr>(Re)Declararea restricţiei referenţiale</vt:lpstr>
      <vt:lpstr>Restricţii de comportament</vt:lpstr>
      <vt:lpstr>Declararea unei reguli la nivel de atribut</vt:lpstr>
      <vt:lpstr>Încălcarea regulii la nivel de atribut</vt:lpstr>
      <vt:lpstr>Schema şi conţinutul unei BDR </vt:lpstr>
      <vt:lpstr>Schema unei BD simple (TRIAJ)</vt:lpstr>
      <vt:lpstr>Schemă simplificată a BD VÂNZĂRI</vt:lpstr>
      <vt:lpstr>Schema BD VÂNZĂRI în  Oracle Data Modeler</vt:lpstr>
      <vt:lpstr>(Posibile) Teme de discuţie la curs</vt:lpstr>
      <vt:lpstr>Tabele virtuale (view-uri)</vt:lpstr>
      <vt:lpstr>Proceduri stocate</vt:lpstr>
      <vt:lpstr>Declanşatoare (triggere)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533</cp:revision>
  <dcterms:created xsi:type="dcterms:W3CDTF">2002-10-11T06:23:42Z</dcterms:created>
  <dcterms:modified xsi:type="dcterms:W3CDTF">2023-05-19T08:39:01Z</dcterms:modified>
</cp:coreProperties>
</file>