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43"/>
  </p:notesMasterIdLst>
  <p:sldIdLst>
    <p:sldId id="256" r:id="rId2"/>
    <p:sldId id="289" r:id="rId3"/>
    <p:sldId id="298" r:id="rId4"/>
    <p:sldId id="257" r:id="rId5"/>
    <p:sldId id="28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93" r:id="rId14"/>
    <p:sldId id="287" r:id="rId15"/>
    <p:sldId id="288" r:id="rId16"/>
    <p:sldId id="292" r:id="rId17"/>
    <p:sldId id="266" r:id="rId18"/>
    <p:sldId id="267" r:id="rId19"/>
    <p:sldId id="290" r:id="rId20"/>
    <p:sldId id="294" r:id="rId21"/>
    <p:sldId id="268" r:id="rId22"/>
    <p:sldId id="269" r:id="rId23"/>
    <p:sldId id="270" r:id="rId24"/>
    <p:sldId id="271" r:id="rId25"/>
    <p:sldId id="273" r:id="rId26"/>
    <p:sldId id="291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97" r:id="rId37"/>
    <p:sldId id="283" r:id="rId38"/>
    <p:sldId id="296" r:id="rId39"/>
    <p:sldId id="284" r:id="rId40"/>
    <p:sldId id="295" r:id="rId41"/>
    <p:sldId id="285" r:id="rId42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934D2-B32C-D040-83DA-614048AD8DEF}" v="1" dt="2023-05-19T08:59:16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8"/>
    <p:restoredTop sz="90915"/>
  </p:normalViewPr>
  <p:slideViewPr>
    <p:cSldViewPr>
      <p:cViewPr varScale="1">
        <p:scale>
          <a:sx n="112" d="100"/>
          <a:sy n="112" d="100"/>
        </p:scale>
        <p:origin x="20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A85934D2-B32C-D040-83DA-614048AD8DEF}"/>
    <pc:docChg chg="custSel modSld">
      <pc:chgData name="Marin Fotache" userId="9233cd031198ef03" providerId="LiveId" clId="{A85934D2-B32C-D040-83DA-614048AD8DEF}" dt="2023-05-19T08:59:48.630" v="10" actId="113"/>
      <pc:docMkLst>
        <pc:docMk/>
      </pc:docMkLst>
      <pc:sldChg chg="addSp delSp modSp mod">
        <pc:chgData name="Marin Fotache" userId="9233cd031198ef03" providerId="LiveId" clId="{A85934D2-B32C-D040-83DA-614048AD8DEF}" dt="2023-05-19T08:59:48.630" v="10" actId="113"/>
        <pc:sldMkLst>
          <pc:docMk/>
          <pc:sldMk cId="0" sldId="256"/>
        </pc:sldMkLst>
        <pc:spChg chg="add del mod">
          <ac:chgData name="Marin Fotache" userId="9233cd031198ef03" providerId="LiveId" clId="{A85934D2-B32C-D040-83DA-614048AD8DEF}" dt="2023-05-19T08:59:14.756" v="1" actId="478"/>
          <ac:spMkLst>
            <pc:docMk/>
            <pc:sldMk cId="0" sldId="256"/>
            <ac:spMk id="3" creationId="{C6635420-7713-E96A-12DA-15D2978475A8}"/>
          </ac:spMkLst>
        </pc:spChg>
        <pc:spChg chg="add mod">
          <ac:chgData name="Marin Fotache" userId="9233cd031198ef03" providerId="LiveId" clId="{A85934D2-B32C-D040-83DA-614048AD8DEF}" dt="2023-05-19T08:59:48.630" v="10" actId="113"/>
          <ac:spMkLst>
            <pc:docMk/>
            <pc:sldMk cId="0" sldId="256"/>
            <ac:spMk id="4" creationId="{9A45F6A8-90E4-1D2F-3949-E1558D0688C6}"/>
          </ac:spMkLst>
        </pc:spChg>
        <pc:spChg chg="del">
          <ac:chgData name="Marin Fotache" userId="9233cd031198ef03" providerId="LiveId" clId="{A85934D2-B32C-D040-83DA-614048AD8DEF}" dt="2023-05-19T08:59:12.438" v="0" actId="478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Marin Fotache" userId="9233cd031198ef03" providerId="LiveId" clId="{A85934D2-B32C-D040-83DA-614048AD8DEF}" dt="2023-05-19T08:59:16.380" v="2"/>
          <ac:spMkLst>
            <pc:docMk/>
            <pc:sldMk cId="0" sldId="256"/>
            <ac:spMk id="13" creationId="{ABD8B73A-B03B-4019-8F40-0BB3D792970D}"/>
          </ac:spMkLst>
        </pc:spChg>
        <pc:spChg chg="del">
          <ac:chgData name="Marin Fotache" userId="9233cd031198ef03" providerId="LiveId" clId="{A85934D2-B32C-D040-83DA-614048AD8DEF}" dt="2023-05-19T08:59:12.438" v="0" actId="478"/>
          <ac:spMkLst>
            <pc:docMk/>
            <pc:sldMk cId="0" sldId="256"/>
            <ac:spMk id="5122" creationId="{00000000-0000-0000-0000-000000000000}"/>
          </ac:spMkLst>
        </pc:spChg>
        <pc:spChg chg="mod">
          <ac:chgData name="Marin Fotache" userId="9233cd031198ef03" providerId="LiveId" clId="{A85934D2-B32C-D040-83DA-614048AD8DEF}" dt="2023-05-19T08:59:42.994" v="9" actId="14100"/>
          <ac:spMkLst>
            <pc:docMk/>
            <pc:sldMk cId="0" sldId="256"/>
            <ac:spMk id="5123" creationId="{00000000-0000-0000-0000-000000000000}"/>
          </ac:spMkLst>
        </pc:spChg>
        <pc:grpChg chg="add mod">
          <ac:chgData name="Marin Fotache" userId="9233cd031198ef03" providerId="LiveId" clId="{A85934D2-B32C-D040-83DA-614048AD8DEF}" dt="2023-05-19T08:59:16.380" v="2"/>
          <ac:grpSpMkLst>
            <pc:docMk/>
            <pc:sldMk cId="0" sldId="256"/>
            <ac:grpSpMk id="9" creationId="{3C815795-E466-4F69-9484-0A5277D61FB2}"/>
          </ac:grpSpMkLst>
        </pc:grpChg>
        <pc:picChg chg="del">
          <ac:chgData name="Marin Fotache" userId="9233cd031198ef03" providerId="LiveId" clId="{A85934D2-B32C-D040-83DA-614048AD8DEF}" dt="2023-05-19T08:59:12.438" v="0" actId="478"/>
          <ac:picMkLst>
            <pc:docMk/>
            <pc:sldMk cId="0" sldId="256"/>
            <ac:picMk id="5" creationId="{00000000-0000-0000-0000-000000000000}"/>
          </ac:picMkLst>
        </pc:picChg>
        <pc:picChg chg="del">
          <ac:chgData name="Marin Fotache" userId="9233cd031198ef03" providerId="LiveId" clId="{A85934D2-B32C-D040-83DA-614048AD8DEF}" dt="2023-05-19T08:59:12.438" v="0" actId="478"/>
          <ac:picMkLst>
            <pc:docMk/>
            <pc:sldMk cId="0" sldId="256"/>
            <ac:picMk id="6" creationId="{00000000-0000-0000-0000-000000000000}"/>
          </ac:picMkLst>
        </pc:picChg>
        <pc:picChg chg="mod">
          <ac:chgData name="Marin Fotache" userId="9233cd031198ef03" providerId="LiveId" clId="{A85934D2-B32C-D040-83DA-614048AD8DEF}" dt="2023-05-19T08:59:16.380" v="2"/>
          <ac:picMkLst>
            <pc:docMk/>
            <pc:sldMk cId="0" sldId="256"/>
            <ac:picMk id="10" creationId="{417AADAC-9082-F8EF-3B0E-A39B673843E6}"/>
          </ac:picMkLst>
        </pc:picChg>
        <pc:picChg chg="mod">
          <ac:chgData name="Marin Fotache" userId="9233cd031198ef03" providerId="LiveId" clId="{A85934D2-B32C-D040-83DA-614048AD8DEF}" dt="2023-05-19T08:59:16.380" v="2"/>
          <ac:picMkLst>
            <pc:docMk/>
            <pc:sldMk cId="0" sldId="256"/>
            <ac:picMk id="11" creationId="{C0B5E4BF-2B7D-38F7-28FE-FAA7816151E9}"/>
          </ac:picMkLst>
        </pc:picChg>
        <pc:picChg chg="mod">
          <ac:chgData name="Marin Fotache" userId="9233cd031198ef03" providerId="LiveId" clId="{A85934D2-B32C-D040-83DA-614048AD8DEF}" dt="2023-05-19T08:59:16.380" v="2"/>
          <ac:picMkLst>
            <pc:docMk/>
            <pc:sldMk cId="0" sldId="256"/>
            <ac:picMk id="12" creationId="{BE4311D5-F82B-C3FD-D016-834CB2E574F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1F2A5-7EA7-494C-AE73-DD4C652C211B}" type="datetimeFigureOut">
              <a:t>19.05.2023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9E63-8F34-4B45-B99A-698134162B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9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5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3E3AC-E5FB-4962-BFA8-B4868D49EC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E378A-45E5-4EDC-85E8-FBFF94A4F2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4E3E8-A48F-4D2B-8258-A0723FB2A3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987AC-855B-4B81-9160-0957DBEB3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2CB02-A612-48A4-A059-8A071361FE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6EB156-8540-41A2-9F98-91D39AAE6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583A5-098B-4789-808B-E945BECDE6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AF7FC-B23F-474E-BDD4-4934003B26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2A6D3-4C76-4237-AA34-01305FDD53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9E7AA-4D7A-49D3-B844-9F1817F4E1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0B719-6E5C-46DD-AC5A-83DAB6B6B5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9284E-3032-4A42-AF97-BA3D90E0B7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7F38BB-D988-41B0-9184-3699F3EC3A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Light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03_StandardeSQL_Tipuri_de_date_Crearea_tabelelor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i/s!AgPvmBEDzTOSwRwk1NPecXWbZpp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4653136"/>
            <a:ext cx="8100392" cy="1944215"/>
          </a:xfrm>
        </p:spPr>
        <p:txBody>
          <a:bodyPr rtlCol="0">
            <a:noAutofit/>
          </a:bodyPr>
          <a:lstStyle/>
          <a:p>
            <a:pPr algn="ctr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4000" b="1" dirty="0">
                <a:latin typeface="Gabriola" pitchFamily="82" charset="0"/>
                <a:cs typeface="Vani" pitchFamily="34" charset="0"/>
              </a:rPr>
              <a:t>SQL - Pre</a:t>
            </a:r>
            <a:r>
              <a:rPr lang="ro-RO" sz="4000" b="1" dirty="0">
                <a:latin typeface="Gabriola" pitchFamily="82" charset="0"/>
                <a:cs typeface="Vani" pitchFamily="34" charset="0"/>
              </a:rPr>
              <a:t>zentare generală</a:t>
            </a:r>
            <a:r>
              <a:rPr lang="en-US" sz="4000" b="1" dirty="0">
                <a:latin typeface="Gabriola" pitchFamily="82" charset="0"/>
                <a:cs typeface="Vani" pitchFamily="34" charset="0"/>
              </a:rPr>
              <a:t>. </a:t>
            </a:r>
            <a:r>
              <a:rPr lang="en-US" sz="4000" b="1" dirty="0" err="1">
                <a:latin typeface="Gabriola" pitchFamily="82" charset="0"/>
                <a:cs typeface="Vani" pitchFamily="34" charset="0"/>
              </a:rPr>
              <a:t>Tipuri</a:t>
            </a:r>
            <a:r>
              <a:rPr lang="en-US" sz="4000" b="1" dirty="0">
                <a:latin typeface="Gabriola" pitchFamily="82" charset="0"/>
                <a:cs typeface="Vani" pitchFamily="34" charset="0"/>
              </a:rPr>
              <a:t> de date. </a:t>
            </a:r>
            <a:r>
              <a:rPr lang="ro-RO" sz="4000" b="1" dirty="0">
                <a:latin typeface="Gabriola" pitchFamily="82" charset="0"/>
                <a:cs typeface="Vani" pitchFamily="34" charset="0"/>
              </a:rPr>
              <a:t>Crearea tabelelor</a:t>
            </a:r>
            <a:r>
              <a:rPr lang="en-US" sz="4000" b="1" dirty="0">
                <a:latin typeface="Gabriola" pitchFamily="82" charset="0"/>
                <a:cs typeface="Vani" pitchFamily="34" charset="0"/>
              </a:rPr>
              <a:t>. </a:t>
            </a:r>
            <a:r>
              <a:rPr lang="ro-RO" sz="4000" b="1" dirty="0">
                <a:latin typeface="Gabriola" pitchFamily="82" charset="0"/>
                <a:cs typeface="Vani" pitchFamily="34" charset="0"/>
              </a:rPr>
              <a:t>Declararea restricţiilor</a:t>
            </a:r>
            <a:r>
              <a:rPr lang="en-US" sz="4000" b="1" dirty="0">
                <a:latin typeface="Gabriola" pitchFamily="82" charset="0"/>
                <a:cs typeface="Vani" pitchFamily="34" charset="0"/>
              </a:rPr>
              <a:t>. </a:t>
            </a:r>
            <a:r>
              <a:rPr lang="ro-RO" sz="4000" b="1" dirty="0">
                <a:latin typeface="Gabriola" pitchFamily="82" charset="0"/>
                <a:cs typeface="Vani" pitchFamily="34" charset="0"/>
              </a:rPr>
              <a:t>Actualizarea tabelelor</a:t>
            </a:r>
            <a:endParaRPr lang="en-US" sz="4000" b="1" dirty="0">
              <a:latin typeface="Gabriola" pitchFamily="82" charset="0"/>
              <a:cs typeface="Vani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45F6A8-90E4-1D2F-3949-E1558D0688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057399"/>
            <a:ext cx="8458200" cy="2514601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815795-E466-4F69-9484-0A5277D61FB2}"/>
              </a:ext>
            </a:extLst>
          </p:cNvPr>
          <p:cNvGrpSpPr/>
          <p:nvPr/>
        </p:nvGrpSpPr>
        <p:grpSpPr>
          <a:xfrm>
            <a:off x="1752600" y="228600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7AADAC-9082-F8EF-3B0E-A39B67384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0B5E4BF-2B7D-38F7-28FE-FAA781615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E4311D5-F82B-C3FD-D016-834CB2E574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BD8B73A-B03B-4019-8F40-0BB3D792970D}"/>
              </a:ext>
            </a:extLst>
          </p:cNvPr>
          <p:cNvSpPr txBox="1"/>
          <p:nvPr/>
        </p:nvSpPr>
        <p:spPr>
          <a:xfrm>
            <a:off x="990600" y="1455003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Atuuri ale SQL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76400"/>
            <a:ext cx="8352928" cy="4724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Independenţa</a:t>
            </a:r>
            <a:r>
              <a:rPr lang="en-US" sz="2800" dirty="0">
                <a:cs typeface="Times New Roman" pitchFamily="18" charset="0"/>
              </a:rPr>
              <a:t> de </a:t>
            </a:r>
            <a:r>
              <a:rPr lang="en-US" sz="2800" dirty="0" err="1">
                <a:cs typeface="Times New Roman" pitchFamily="18" charset="0"/>
              </a:rPr>
              <a:t>producător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Portabilitate</a:t>
            </a:r>
            <a:r>
              <a:rPr lang="en-US" sz="2800" dirty="0">
                <a:cs typeface="Times New Roman" pitchFamily="18" charset="0"/>
              </a:rPr>
              <a:t> </a:t>
            </a:r>
            <a:endParaRPr lang="ro-RO" sz="2800" dirty="0"/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Este </a:t>
            </a:r>
            <a:r>
              <a:rPr lang="en-US" sz="2800" dirty="0" err="1">
                <a:cs typeface="Times New Roman" pitchFamily="18" charset="0"/>
              </a:rPr>
              <a:t>standardizat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o-RO" sz="2800" dirty="0"/>
              <a:t>Ba</a:t>
            </a:r>
            <a:r>
              <a:rPr lang="en-US" sz="2800" dirty="0" err="1">
                <a:cs typeface="Times New Roman" pitchFamily="18" charset="0"/>
              </a:rPr>
              <a:t>za</a:t>
            </a:r>
            <a:r>
              <a:rPr lang="ro-RO" sz="2800" dirty="0"/>
              <a:t>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modelul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relaţional</a:t>
            </a:r>
            <a:r>
              <a:rPr lang="en-US" sz="2800" dirty="0"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ro-RO" sz="2800" dirty="0"/>
              <a:t>L</a:t>
            </a:r>
            <a:r>
              <a:rPr lang="en-US" sz="2800" dirty="0" err="1">
                <a:cs typeface="Times New Roman" pitchFamily="18" charset="0"/>
              </a:rPr>
              <a:t>imbaj</a:t>
            </a:r>
            <a:r>
              <a:rPr lang="en-US" sz="2800" dirty="0">
                <a:cs typeface="Times New Roman" pitchFamily="18" charset="0"/>
              </a:rPr>
              <a:t> de </a:t>
            </a:r>
            <a:r>
              <a:rPr lang="en-US" sz="2800" dirty="0" err="1">
                <a:cs typeface="Times New Roman" pitchFamily="18" charset="0"/>
              </a:rPr>
              <a:t>nivel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înalt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o-RO" sz="2800" dirty="0"/>
              <a:t>R</a:t>
            </a:r>
            <a:r>
              <a:rPr lang="en-US" sz="2800" dirty="0" err="1">
                <a:cs typeface="Times New Roman" pitchFamily="18" charset="0"/>
              </a:rPr>
              <a:t>ăspunsuri</a:t>
            </a:r>
            <a:r>
              <a:rPr lang="en-US" sz="2800" dirty="0">
                <a:cs typeface="Times New Roman" pitchFamily="18" charset="0"/>
              </a:rPr>
              <a:t> la </a:t>
            </a:r>
            <a:r>
              <a:rPr lang="en-US" sz="2800" dirty="0" err="1">
                <a:cs typeface="Times New Roman" pitchFamily="18" charset="0"/>
              </a:rPr>
              <a:t>înterogări</a:t>
            </a:r>
            <a:r>
              <a:rPr lang="en-US" sz="2800" dirty="0">
                <a:cs typeface="Times New Roman" pitchFamily="18" charset="0"/>
              </a:rPr>
              <a:t> simple, ad-hoc</a:t>
            </a:r>
          </a:p>
          <a:p>
            <a:pPr algn="just">
              <a:lnSpc>
                <a:spcPct val="90000"/>
              </a:lnSpc>
            </a:pPr>
            <a:r>
              <a:rPr lang="ro-RO" sz="2800" dirty="0"/>
              <a:t>Su</a:t>
            </a:r>
            <a:r>
              <a:rPr lang="en-US" sz="2800" dirty="0">
                <a:cs typeface="Times New Roman" pitchFamily="18" charset="0"/>
              </a:rPr>
              <a:t>port </a:t>
            </a:r>
            <a:r>
              <a:rPr lang="en-US" sz="2800" dirty="0" err="1">
                <a:cs typeface="Times New Roman" pitchFamily="18" charset="0"/>
              </a:rPr>
              <a:t>programatic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pentru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accesul</a:t>
            </a:r>
            <a:r>
              <a:rPr lang="en-US" sz="2800" dirty="0">
                <a:cs typeface="Times New Roman" pitchFamily="18" charset="0"/>
              </a:rPr>
              <a:t> la BD</a:t>
            </a:r>
          </a:p>
          <a:p>
            <a:pPr algn="just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Permite</a:t>
            </a:r>
            <a:r>
              <a:rPr lang="en-US" sz="2800" dirty="0">
                <a:cs typeface="Times New Roman" pitchFamily="18" charset="0"/>
              </a:rPr>
              <a:t> multiple </a:t>
            </a:r>
            <a:r>
              <a:rPr lang="en-US" sz="2800" dirty="0" err="1">
                <a:cs typeface="Times New Roman" pitchFamily="18" charset="0"/>
              </a:rPr>
              <a:t>imagini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asupra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datelor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bazei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Permite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definirea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dinamică</a:t>
            </a:r>
            <a:r>
              <a:rPr lang="en-US" sz="2800" dirty="0">
                <a:cs typeface="Times New Roman" pitchFamily="18" charset="0"/>
              </a:rPr>
              <a:t> a </a:t>
            </a:r>
            <a:r>
              <a:rPr lang="en-US" sz="2800" dirty="0" err="1">
                <a:cs typeface="Times New Roman" pitchFamily="18" charset="0"/>
              </a:rPr>
              <a:t>datelor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o-RO" sz="2800" dirty="0"/>
              <a:t>S</a:t>
            </a:r>
            <a:r>
              <a:rPr lang="en-US" sz="2800" dirty="0" err="1">
                <a:cs typeface="Times New Roman" pitchFamily="18" charset="0"/>
              </a:rPr>
              <a:t>uport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pentru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arhitecturi</a:t>
            </a:r>
            <a:r>
              <a:rPr lang="en-US" sz="2800" dirty="0">
                <a:cs typeface="Times New Roman" pitchFamily="18" charset="0"/>
              </a:rPr>
              <a:t> client-server</a:t>
            </a:r>
          </a:p>
          <a:p>
            <a:pPr algn="just"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2738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Comenzi SQL</a:t>
            </a:r>
            <a:endParaRPr lang="en-US" dirty="0"/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714375" y="1143000"/>
          <a:ext cx="8120063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6314286" imgH="5028571" progId="">
                  <p:embed/>
                </p:oleObj>
              </mc:Choice>
              <mc:Fallback>
                <p:oleObj name="Photo Editor Photo" r:id="rId2" imgW="6314286" imgH="5028571" progId="">
                  <p:embed/>
                  <p:pic>
                    <p:nvPicPr>
                      <p:cNvPr id="205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143000"/>
                        <a:ext cx="8120063" cy="557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0"/>
            <a:ext cx="749808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Câteva tipuri de date SQL</a:t>
            </a:r>
            <a:endParaRPr lang="en-US" dirty="0"/>
          </a:p>
        </p:txBody>
      </p:sp>
      <p:sp>
        <p:nvSpPr>
          <p:cNvPr id="11267" name="Rectangle 6"/>
          <p:cNvSpPr>
            <a:spLocks noGrp="1" noChangeArrowheads="1"/>
          </p:cNvSpPr>
          <p:nvPr>
            <p:ph idx="1"/>
          </p:nvPr>
        </p:nvSpPr>
        <p:spPr>
          <a:xfrm>
            <a:off x="539552" y="1268760"/>
            <a:ext cx="8496944" cy="5589240"/>
          </a:xfrm>
        </p:spPr>
        <p:txBody>
          <a:bodyPr rtlCol="0">
            <a:normAutofit lnSpcReduction="10000"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SMALLINT: </a:t>
            </a:r>
            <a:r>
              <a:rPr lang="ro-RO" sz="2800" dirty="0">
                <a:cs typeface="Times New Roman" pitchFamily="18" charset="0"/>
              </a:rPr>
              <a:t>numere întregi de lungime redusă</a:t>
            </a:r>
            <a:endParaRPr lang="en-US" sz="2800" dirty="0">
              <a:cs typeface="Times New Roman" pitchFamily="18" charset="0"/>
            </a:endParaRP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INTEGER </a:t>
            </a:r>
            <a:r>
              <a:rPr lang="en-US" sz="2800" dirty="0" err="1">
                <a:cs typeface="Times New Roman" pitchFamily="18" charset="0"/>
              </a:rPr>
              <a:t>sau</a:t>
            </a:r>
            <a:r>
              <a:rPr lang="en-US" sz="2800" dirty="0">
                <a:cs typeface="Times New Roman" pitchFamily="18" charset="0"/>
              </a:rPr>
              <a:t> INT: </a:t>
            </a:r>
            <a:r>
              <a:rPr lang="en-US" sz="2800" dirty="0" err="1">
                <a:cs typeface="Times New Roman" pitchFamily="18" charset="0"/>
              </a:rPr>
              <a:t>întregi</a:t>
            </a:r>
            <a:r>
              <a:rPr lang="en-US" sz="2800" dirty="0">
                <a:cs typeface="Times New Roman" pitchFamily="18" charset="0"/>
              </a:rPr>
              <a:t> (9 </a:t>
            </a:r>
            <a:r>
              <a:rPr lang="en-US" sz="2800" dirty="0" err="1">
                <a:cs typeface="Times New Roman" pitchFamily="18" charset="0"/>
              </a:rPr>
              <a:t>poziţii</a:t>
            </a:r>
            <a:r>
              <a:rPr lang="en-US" sz="2800" dirty="0">
                <a:cs typeface="Times New Roman" pitchFamily="18" charset="0"/>
              </a:rPr>
              <a:t>, 32 </a:t>
            </a:r>
            <a:r>
              <a:rPr lang="en-US" sz="2800" dirty="0" err="1">
                <a:cs typeface="Times New Roman" pitchFamily="18" charset="0"/>
              </a:rPr>
              <a:t>biţi</a:t>
            </a:r>
            <a:r>
              <a:rPr lang="en-US" sz="2800" dirty="0">
                <a:cs typeface="Times New Roman" pitchFamily="18" charset="0"/>
              </a:rPr>
              <a:t>)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BIGINT: </a:t>
            </a:r>
            <a:r>
              <a:rPr lang="en-US" sz="2800" dirty="0" err="1">
                <a:cs typeface="Times New Roman" pitchFamily="18" charset="0"/>
              </a:rPr>
              <a:t>numere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ro-RO" sz="2800" dirty="0">
                <a:cs typeface="Times New Roman" pitchFamily="18" charset="0"/>
              </a:rPr>
              <a:t>întregi mari</a:t>
            </a:r>
            <a:endParaRPr lang="en-US" sz="2800" dirty="0">
              <a:cs typeface="Times New Roman" pitchFamily="18" charset="0"/>
            </a:endParaRP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NUMERIC(</a:t>
            </a:r>
            <a:r>
              <a:rPr lang="en-US" sz="2800" i="1" dirty="0" err="1">
                <a:cs typeface="Times New Roman" pitchFamily="18" charset="0"/>
              </a:rPr>
              <a:t>p</a:t>
            </a:r>
            <a:r>
              <a:rPr lang="en-US" sz="2800" dirty="0" err="1">
                <a:cs typeface="Times New Roman" pitchFamily="18" charset="0"/>
              </a:rPr>
              <a:t>,</a:t>
            </a:r>
            <a:r>
              <a:rPr lang="en-US" sz="2800" i="1" dirty="0" err="1">
                <a:cs typeface="Times New Roman" pitchFamily="18" charset="0"/>
              </a:rPr>
              <a:t>s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en-US" sz="2800" dirty="0" err="1">
                <a:cs typeface="Times New Roman" pitchFamily="18" charset="0"/>
              </a:rPr>
              <a:t>sau</a:t>
            </a:r>
            <a:r>
              <a:rPr lang="en-US" sz="2800" dirty="0">
                <a:cs typeface="Times New Roman" pitchFamily="18" charset="0"/>
              </a:rPr>
              <a:t> DECIMAL(</a:t>
            </a:r>
            <a:r>
              <a:rPr lang="en-US" sz="2800" i="1" dirty="0" err="1">
                <a:cs typeface="Times New Roman" pitchFamily="18" charset="0"/>
              </a:rPr>
              <a:t>p</a:t>
            </a:r>
            <a:r>
              <a:rPr lang="en-US" sz="2800" dirty="0" err="1">
                <a:cs typeface="Times New Roman" pitchFamily="18" charset="0"/>
              </a:rPr>
              <a:t>,</a:t>
            </a:r>
            <a:r>
              <a:rPr lang="en-US" sz="2800" i="1" dirty="0" err="1">
                <a:cs typeface="Times New Roman" pitchFamily="18" charset="0"/>
              </a:rPr>
              <a:t>s</a:t>
            </a:r>
            <a:r>
              <a:rPr lang="en-US" sz="2800" dirty="0">
                <a:cs typeface="Times New Roman" pitchFamily="18" charset="0"/>
              </a:rPr>
              <a:t>)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FLOAT: </a:t>
            </a:r>
            <a:r>
              <a:rPr lang="en-US" sz="2800" dirty="0" err="1">
                <a:cs typeface="Times New Roman" pitchFamily="18" charset="0"/>
              </a:rPr>
              <a:t>virgulă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mobilă</a:t>
            </a:r>
            <a:r>
              <a:rPr lang="en-US" sz="2800" dirty="0">
                <a:cs typeface="Times New Roman" pitchFamily="18" charset="0"/>
              </a:rPr>
              <a:t> (20 </a:t>
            </a:r>
            <a:r>
              <a:rPr lang="en-US" sz="2800" dirty="0" err="1">
                <a:cs typeface="Times New Roman" pitchFamily="18" charset="0"/>
              </a:rPr>
              <a:t>poziţii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ptr</a:t>
            </a:r>
            <a:r>
              <a:rPr lang="en-US" sz="2800" dirty="0">
                <a:cs typeface="Times New Roman" pitchFamily="18" charset="0"/>
              </a:rPr>
              <a:t>. </a:t>
            </a:r>
            <a:r>
              <a:rPr lang="en-US" sz="2800" dirty="0" err="1">
                <a:cs typeface="Times New Roman" pitchFamily="18" charset="0"/>
              </a:rPr>
              <a:t>mantisă</a:t>
            </a:r>
            <a:r>
              <a:rPr lang="en-US" sz="2800" dirty="0">
                <a:cs typeface="Times New Roman" pitchFamily="18" charset="0"/>
              </a:rPr>
              <a:t>),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CHAR(</a:t>
            </a:r>
            <a:r>
              <a:rPr lang="en-US" sz="2800" i="1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en-US" sz="2800" dirty="0" err="1">
                <a:cs typeface="Times New Roman" pitchFamily="18" charset="0"/>
              </a:rPr>
              <a:t>sau</a:t>
            </a:r>
            <a:r>
              <a:rPr lang="en-US" sz="2800" dirty="0">
                <a:cs typeface="Times New Roman" pitchFamily="18" charset="0"/>
              </a:rPr>
              <a:t> CHARACTER(</a:t>
            </a:r>
            <a:r>
              <a:rPr lang="en-US" sz="2800" i="1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): (max. 240),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VARCHAR(</a:t>
            </a:r>
            <a:r>
              <a:rPr lang="en-US" sz="2800" i="1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en-US" sz="2800" dirty="0" err="1">
                <a:cs typeface="Times New Roman" pitchFamily="18" charset="0"/>
              </a:rPr>
              <a:t>sau</a:t>
            </a:r>
            <a:r>
              <a:rPr lang="en-US" sz="2800" dirty="0">
                <a:cs typeface="Times New Roman" pitchFamily="18" charset="0"/>
              </a:rPr>
              <a:t> CHAR VARYING(</a:t>
            </a:r>
            <a:r>
              <a:rPr lang="en-US" sz="2800" i="1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)</a:t>
            </a:r>
            <a:r>
              <a:rPr lang="ro-RO" sz="2800" dirty="0"/>
              <a:t>: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şir</a:t>
            </a:r>
            <a:r>
              <a:rPr lang="en-US" sz="2800" dirty="0">
                <a:cs typeface="Times New Roman" pitchFamily="18" charset="0"/>
              </a:rPr>
              <a:t> de </a:t>
            </a:r>
            <a:r>
              <a:rPr lang="en-US" sz="2800" dirty="0" err="1">
                <a:cs typeface="Times New Roman" pitchFamily="18" charset="0"/>
              </a:rPr>
              <a:t>caractere</a:t>
            </a:r>
            <a:r>
              <a:rPr lang="en-US" sz="2800" dirty="0">
                <a:cs typeface="Times New Roman" pitchFamily="18" charset="0"/>
              </a:rPr>
              <a:t> de</a:t>
            </a:r>
            <a:r>
              <a:rPr lang="ro-RO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lungime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variabilă</a:t>
            </a:r>
            <a:r>
              <a:rPr lang="en-US" sz="2800" dirty="0">
                <a:cs typeface="Times New Roman" pitchFamily="18" charset="0"/>
              </a:rPr>
              <a:t> (max. 254),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DATE: </a:t>
            </a:r>
            <a:r>
              <a:rPr lang="en-US" sz="2800" dirty="0" err="1">
                <a:cs typeface="Times New Roman" pitchFamily="18" charset="0"/>
              </a:rPr>
              <a:t>dată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calendaristică</a:t>
            </a:r>
            <a:r>
              <a:rPr lang="en-US" sz="2800" dirty="0">
                <a:cs typeface="Times New Roman" pitchFamily="18" charset="0"/>
              </a:rPr>
              <a:t>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TIME: </a:t>
            </a:r>
            <a:r>
              <a:rPr lang="en-US" sz="2800" dirty="0" err="1">
                <a:cs typeface="Times New Roman" pitchFamily="18" charset="0"/>
              </a:rPr>
              <a:t>ora</a:t>
            </a:r>
            <a:r>
              <a:rPr lang="en-US" sz="2800" dirty="0">
                <a:cs typeface="Times New Roman" pitchFamily="18" charset="0"/>
              </a:rPr>
              <a:t> etc.,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TIMESTAMP: an, </a:t>
            </a:r>
            <a:r>
              <a:rPr lang="en-US" sz="2800" dirty="0" err="1">
                <a:cs typeface="Times New Roman" pitchFamily="18" charset="0"/>
              </a:rPr>
              <a:t>lună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zi</a:t>
            </a:r>
            <a:r>
              <a:rPr lang="en-US" sz="2800" dirty="0">
                <a:cs typeface="Times New Roman" pitchFamily="18" charset="0"/>
              </a:rPr>
              <a:t>, or</a:t>
            </a:r>
            <a:r>
              <a:rPr lang="ro-RO" sz="2800" dirty="0"/>
              <a:t>ă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minutul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secund</a:t>
            </a:r>
            <a:r>
              <a:rPr lang="ro-RO" sz="2800" dirty="0"/>
              <a:t>ă</a:t>
            </a:r>
            <a:r>
              <a:rPr lang="en-US" sz="2800" dirty="0">
                <a:cs typeface="Times New Roman" pitchFamily="18" charset="0"/>
              </a:rPr>
              <a:t>, plus o </a:t>
            </a:r>
            <a:r>
              <a:rPr lang="en-US" sz="2800" dirty="0" err="1">
                <a:cs typeface="Times New Roman" pitchFamily="18" charset="0"/>
              </a:rPr>
              <a:t>fracţiune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ro-RO" sz="2800" dirty="0"/>
              <a:t>de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secundă</a:t>
            </a:r>
            <a:endParaRPr lang="ro-RO" sz="2800" dirty="0"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o-RO" sz="2800" dirty="0">
                <a:cs typeface="Times New Roman" pitchFamily="18" charset="0"/>
              </a:rPr>
              <a:t>INTERVAL </a:t>
            </a:r>
            <a:r>
              <a:rPr lang="en-US" sz="2800" dirty="0" err="1">
                <a:cs typeface="Times New Roman" pitchFamily="18" charset="0"/>
              </a:rPr>
              <a:t>dintre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dou</a:t>
            </a:r>
            <a:r>
              <a:rPr lang="ro-RO" sz="2800" dirty="0">
                <a:cs typeface="Times New Roman" pitchFamily="18" charset="0"/>
              </a:rPr>
              <a:t>ă date</a:t>
            </a:r>
            <a:r>
              <a:rPr lang="en-US" sz="2800" dirty="0">
                <a:cs typeface="Times New Roman" pitchFamily="18" charset="0"/>
              </a:rPr>
              <a:t>/</a:t>
            </a:r>
            <a:r>
              <a:rPr lang="en-US" sz="2800" dirty="0" err="1">
                <a:cs typeface="Times New Roman" pitchFamily="18" charset="0"/>
              </a:rPr>
              <a:t>momente</a:t>
            </a:r>
            <a:endParaRPr lang="ro-RO" sz="2800" dirty="0"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895475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Tipuri de date în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534400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 fontAlgn="auto">
              <a:spcAft>
                <a:spcPts val="0"/>
              </a:spcAft>
              <a:buNone/>
            </a:pPr>
            <a:endParaRPr lang="en-US" dirty="0">
              <a:cs typeface="Avenir Light"/>
            </a:endParaRPr>
          </a:p>
          <a:p>
            <a:pPr marL="82550" indent="0" fontAlgn="auto">
              <a:spcAft>
                <a:spcPts val="0"/>
              </a:spcAft>
              <a:buNone/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099609011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Tipuri de date numerice în PostgreSQL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6512" y="960931"/>
          <a:ext cx="9144000" cy="589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7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5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Tip </a:t>
                      </a:r>
                      <a:r>
                        <a:rPr lang="ro-RO" dirty="0"/>
                        <a:t>de 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Descriere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Interval</a:t>
                      </a:r>
                      <a:r>
                        <a:rPr lang="en-US" baseline="0" dirty="0"/>
                        <a:t> de </a:t>
                      </a:r>
                      <a:r>
                        <a:rPr lang="en-US" baseline="0" dirty="0" err="1"/>
                        <a:t>valori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96">
                <a:tc>
                  <a:txBody>
                    <a:bodyPr/>
                    <a:lstStyle/>
                    <a:p>
                      <a:r>
                        <a:rPr lang="en-US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î</a:t>
                      </a:r>
                      <a:r>
                        <a:rPr lang="en-US" dirty="0" err="1"/>
                        <a:t>ntregi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mici</a:t>
                      </a:r>
                      <a:r>
                        <a:rPr lang="ro-RO" dirty="0"/>
                        <a:t> dimensiuni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 la -32768 la +32767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96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baseline="0" dirty="0"/>
                        <a:t>Întregi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 la -2147483648 la +2147483647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568">
                <a:tc>
                  <a:txBody>
                    <a:bodyPr/>
                    <a:lstStyle/>
                    <a:p>
                      <a:r>
                        <a:rPr lang="en-US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î</a:t>
                      </a:r>
                      <a:r>
                        <a:rPr lang="en-US" dirty="0" err="1"/>
                        <a:t>ntregi</a:t>
                      </a:r>
                      <a:r>
                        <a:rPr lang="en-US" dirty="0"/>
                        <a:t> de m</a:t>
                      </a:r>
                      <a:r>
                        <a:rPr lang="ro-RO" dirty="0"/>
                        <a:t>ar</a:t>
                      </a:r>
                      <a:r>
                        <a:rPr lang="en-US" dirty="0" err="1"/>
                        <a:t>i</a:t>
                      </a:r>
                      <a:r>
                        <a:rPr lang="ro-RO" dirty="0"/>
                        <a:t> dimensiuni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 la -9223372036854775808 la 9223372036854775807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568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numere cu parte întreagă şi parte frac</a:t>
                      </a:r>
                      <a:r>
                        <a:rPr lang="ro-RO" dirty="0">
                          <a:latin typeface="Gill Sans MT"/>
                        </a:rPr>
                        <a:t>ţionară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Până</a:t>
                      </a:r>
                      <a:r>
                        <a:rPr lang="ro-RO" baseline="0" dirty="0"/>
                        <a:t> la</a:t>
                      </a:r>
                      <a:r>
                        <a:rPr lang="en-US" dirty="0"/>
                        <a:t> 131072 </a:t>
                      </a:r>
                      <a:r>
                        <a:rPr lang="ro-RO" dirty="0"/>
                        <a:t>cifre</a:t>
                      </a:r>
                      <a:r>
                        <a:rPr lang="ro-RO" baseline="0" dirty="0"/>
                        <a:t> pentru partea întreagă</a:t>
                      </a:r>
                      <a:r>
                        <a:rPr lang="en-US" dirty="0"/>
                        <a:t>; </a:t>
                      </a:r>
                      <a:r>
                        <a:rPr lang="ro-RO" dirty="0"/>
                        <a:t>până</a:t>
                      </a:r>
                      <a:r>
                        <a:rPr lang="ro-RO" baseline="0" dirty="0"/>
                        <a:t> la</a:t>
                      </a:r>
                      <a:r>
                        <a:rPr lang="en-US" dirty="0"/>
                        <a:t> 16383 </a:t>
                      </a:r>
                      <a:r>
                        <a:rPr lang="ro-RO" dirty="0"/>
                        <a:t>cifre</a:t>
                      </a:r>
                      <a:r>
                        <a:rPr lang="ro-RO" baseline="0" dirty="0"/>
                        <a:t> pentru partea frac</a:t>
                      </a:r>
                      <a:r>
                        <a:rPr lang="ro-RO" baseline="0" dirty="0">
                          <a:latin typeface="Gill Sans MT"/>
                        </a:rPr>
                        <a:t>ţiona</a:t>
                      </a:r>
                      <a:r>
                        <a:rPr lang="ro-RO" baseline="0" dirty="0"/>
                        <a:t>ră</a:t>
                      </a:r>
                      <a:r>
                        <a:rPr lang="en-US" dirty="0"/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568">
                <a:tc>
                  <a:txBody>
                    <a:bodyPr/>
                    <a:lstStyle/>
                    <a:p>
                      <a:r>
                        <a:rPr lang="en-US"/>
                        <a:t>numeric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numere cu parte întreagă şi parte frac</a:t>
                      </a:r>
                      <a:r>
                        <a:rPr lang="ro-RO" dirty="0">
                          <a:latin typeface="+mn-lt"/>
                        </a:rPr>
                        <a:t>ţionară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Până</a:t>
                      </a:r>
                      <a:r>
                        <a:rPr lang="ro-RO" baseline="0" dirty="0"/>
                        <a:t> la</a:t>
                      </a:r>
                      <a:r>
                        <a:rPr lang="en-US" dirty="0"/>
                        <a:t> 131072 </a:t>
                      </a:r>
                      <a:r>
                        <a:rPr lang="ro-RO" dirty="0"/>
                        <a:t>cifre</a:t>
                      </a:r>
                      <a:r>
                        <a:rPr lang="ro-RO" baseline="0" dirty="0"/>
                        <a:t> pentru partea întreagă</a:t>
                      </a:r>
                      <a:r>
                        <a:rPr lang="en-US" dirty="0"/>
                        <a:t>; </a:t>
                      </a:r>
                      <a:r>
                        <a:rPr lang="ro-RO" dirty="0"/>
                        <a:t>până</a:t>
                      </a:r>
                      <a:r>
                        <a:rPr lang="ro-RO" baseline="0" dirty="0"/>
                        <a:t> la</a:t>
                      </a:r>
                      <a:r>
                        <a:rPr lang="en-US" dirty="0"/>
                        <a:t> 16383 </a:t>
                      </a:r>
                      <a:r>
                        <a:rPr lang="ro-RO" dirty="0"/>
                        <a:t>cifre</a:t>
                      </a:r>
                      <a:r>
                        <a:rPr lang="ro-RO" baseline="0" dirty="0"/>
                        <a:t> pentru partea frac</a:t>
                      </a:r>
                      <a:r>
                        <a:rPr lang="ro-RO" baseline="0" dirty="0">
                          <a:latin typeface="+mn-lt"/>
                        </a:rPr>
                        <a:t>ţiona</a:t>
                      </a:r>
                      <a:r>
                        <a:rPr lang="ro-RO" baseline="0" dirty="0"/>
                        <a:t>ră</a:t>
                      </a:r>
                      <a:r>
                        <a:rPr lang="en-US" dirty="0"/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568">
                <a:tc>
                  <a:txBody>
                    <a:bodyPr/>
                    <a:lstStyle/>
                    <a:p>
                      <a:r>
                        <a:rPr lang="en-US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numere cu parte întreagă şi parte frac</a:t>
                      </a:r>
                      <a:r>
                        <a:rPr lang="ro-RO" dirty="0">
                          <a:latin typeface="+mn-lt"/>
                        </a:rPr>
                        <a:t>ţionară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Precizie de </a:t>
                      </a:r>
                      <a:r>
                        <a:rPr lang="en-US" dirty="0"/>
                        <a:t>6 </a:t>
                      </a:r>
                      <a:r>
                        <a:rPr lang="ro-RO" dirty="0"/>
                        <a:t>cifre </a:t>
                      </a:r>
                      <a:r>
                        <a:rPr lang="ro-RO" baseline="0" dirty="0"/>
                        <a:t>frac</a:t>
                      </a:r>
                      <a:r>
                        <a:rPr lang="ro-RO" baseline="0" dirty="0">
                          <a:latin typeface="+mn-lt"/>
                        </a:rPr>
                        <a:t>ţiona</a:t>
                      </a:r>
                      <a:r>
                        <a:rPr lang="ro-RO" baseline="0" dirty="0"/>
                        <a:t>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5568">
                <a:tc>
                  <a:txBody>
                    <a:bodyPr/>
                    <a:lstStyle/>
                    <a:p>
                      <a:r>
                        <a:rPr lang="en-US"/>
                        <a:t>double 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numere cu parte întreagă şi parte frac</a:t>
                      </a:r>
                      <a:r>
                        <a:rPr lang="ro-RO" dirty="0">
                          <a:latin typeface="+mn-lt"/>
                        </a:rPr>
                        <a:t>ţionară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Precizie de 15</a:t>
                      </a:r>
                      <a:r>
                        <a:rPr lang="en-US" dirty="0"/>
                        <a:t> </a:t>
                      </a:r>
                      <a:r>
                        <a:rPr lang="ro-RO" dirty="0"/>
                        <a:t>cifre </a:t>
                      </a:r>
                      <a:r>
                        <a:rPr lang="ro-RO" baseline="0" dirty="0"/>
                        <a:t>frac</a:t>
                      </a:r>
                      <a:r>
                        <a:rPr lang="ro-RO" baseline="0" dirty="0">
                          <a:latin typeface="+mn-lt"/>
                        </a:rPr>
                        <a:t>ţiona</a:t>
                      </a:r>
                      <a:r>
                        <a:rPr lang="ro-RO" baseline="0" dirty="0"/>
                        <a:t>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097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Numere întregi </a:t>
                      </a:r>
                      <a:r>
                        <a:rPr lang="en-US" dirty="0" err="1"/>
                        <a:t>autoincremen</a:t>
                      </a:r>
                      <a:r>
                        <a:rPr lang="ro-RO" dirty="0"/>
                        <a:t>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De la </a:t>
                      </a:r>
                      <a:r>
                        <a:rPr lang="en-US" dirty="0"/>
                        <a:t>1 </a:t>
                      </a:r>
                      <a:r>
                        <a:rPr lang="ro-RO" dirty="0"/>
                        <a:t>la </a:t>
                      </a:r>
                      <a:r>
                        <a:rPr lang="en-US" dirty="0"/>
                        <a:t>2147483647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79775">
                <a:tc>
                  <a:txBody>
                    <a:bodyPr/>
                    <a:lstStyle/>
                    <a:p>
                      <a:r>
                        <a:rPr lang="en-US"/>
                        <a:t>bigserial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Numere întregi mari</a:t>
                      </a:r>
                      <a:r>
                        <a:rPr lang="ro-RO" baseline="0" dirty="0"/>
                        <a:t> </a:t>
                      </a:r>
                      <a:r>
                        <a:rPr lang="en-US" dirty="0" err="1"/>
                        <a:t>autoincremen</a:t>
                      </a:r>
                      <a:r>
                        <a:rPr lang="ro-RO" dirty="0"/>
                        <a:t>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De la </a:t>
                      </a:r>
                      <a:r>
                        <a:rPr lang="en-US" dirty="0"/>
                        <a:t>1 </a:t>
                      </a:r>
                      <a:r>
                        <a:rPr lang="ro-RO" dirty="0"/>
                        <a:t>la</a:t>
                      </a:r>
                      <a:r>
                        <a:rPr lang="en-US" dirty="0"/>
                        <a:t> 9223372036854775807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Alte tipuri de date în PostgreSQL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496" y="972736"/>
          <a:ext cx="9071993" cy="584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3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ro-RO" dirty="0"/>
                        <a:t>Tip de 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</a:t>
                      </a:r>
                      <a:r>
                        <a:rPr lang="ro-RO" dirty="0"/>
                        <a:t>riere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Valori</a:t>
                      </a:r>
                      <a:r>
                        <a:rPr lang="ro-RO" baseline="0" dirty="0"/>
                        <a:t> logice </a:t>
                      </a:r>
                      <a:r>
                        <a:rPr lang="en-US" dirty="0"/>
                        <a:t>(true/false)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r>
                        <a:rPr lang="en-US" dirty="0"/>
                        <a:t>character varying [ (n)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Ş</a:t>
                      </a:r>
                      <a:r>
                        <a:rPr lang="ro-RO" dirty="0"/>
                        <a:t>ir de caractere de lungime</a:t>
                      </a:r>
                      <a:r>
                        <a:rPr lang="ro-RO" baseline="0" dirty="0"/>
                        <a:t> variabilă limitată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040">
                <a:tc>
                  <a:txBody>
                    <a:bodyPr/>
                    <a:lstStyle/>
                    <a:p>
                      <a:r>
                        <a:rPr lang="en-US"/>
                        <a:t>character [ (n)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Ş</a:t>
                      </a:r>
                      <a:r>
                        <a:rPr lang="ro-RO" dirty="0"/>
                        <a:t>ir de caractere de lungime</a:t>
                      </a:r>
                      <a:r>
                        <a:rPr lang="ro-RO" baseline="0" dirty="0"/>
                        <a:t> fixă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Dată calendaristică</a:t>
                      </a:r>
                      <a:r>
                        <a:rPr lang="en-US" dirty="0"/>
                        <a:t> (year, month, day)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interval [ fields ] [ (p)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Interval de timp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/>
                        <a:t>money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Mărimi</a:t>
                      </a:r>
                      <a:r>
                        <a:rPr lang="ro-RO" baseline="0" dirty="0"/>
                        <a:t> monetare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Ş</a:t>
                      </a:r>
                      <a:r>
                        <a:rPr lang="ro-RO" dirty="0"/>
                        <a:t>ir de caractere de lungime</a:t>
                      </a:r>
                      <a:r>
                        <a:rPr lang="ro-RO" baseline="0" dirty="0"/>
                        <a:t> variabilă nelimitată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8336">
                <a:tc>
                  <a:txBody>
                    <a:bodyPr/>
                    <a:lstStyle/>
                    <a:p>
                      <a:r>
                        <a:rPr lang="en-US" dirty="0"/>
                        <a:t>time [ (p) ] [ without time zone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Ora din zi</a:t>
                      </a:r>
                      <a:r>
                        <a:rPr lang="en-US" dirty="0"/>
                        <a:t> (</a:t>
                      </a:r>
                      <a:r>
                        <a:rPr lang="ro-RO" dirty="0"/>
                        <a:t>fără</a:t>
                      </a:r>
                      <a:r>
                        <a:rPr lang="ro-RO" baseline="0" dirty="0"/>
                        <a:t> zonă temporală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time [ (p) ] with time zone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Ora din zi, inclusiv</a:t>
                      </a:r>
                      <a:r>
                        <a:rPr lang="en-US" dirty="0"/>
                        <a:t> </a:t>
                      </a:r>
                      <a:r>
                        <a:rPr lang="ro-RO" baseline="0" dirty="0"/>
                        <a:t>zona temporală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timestamp [ (p) ] [ without time zone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Dată calendaristică</a:t>
                      </a:r>
                      <a:r>
                        <a:rPr lang="en-US" dirty="0"/>
                        <a:t> </a:t>
                      </a:r>
                      <a:r>
                        <a:rPr lang="ro-RO" dirty="0"/>
                        <a:t> şi oră din zi</a:t>
                      </a:r>
                      <a:r>
                        <a:rPr lang="en-US" dirty="0"/>
                        <a:t> (</a:t>
                      </a:r>
                      <a:r>
                        <a:rPr lang="ro-RO" dirty="0"/>
                        <a:t>fără</a:t>
                      </a:r>
                      <a:r>
                        <a:rPr lang="ro-RO" baseline="0" dirty="0"/>
                        <a:t> zonă temporală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56064">
                <a:tc>
                  <a:txBody>
                    <a:bodyPr/>
                    <a:lstStyle/>
                    <a:p>
                      <a:r>
                        <a:rPr lang="en-US" dirty="0"/>
                        <a:t>timestamp [ (p) ] with time zone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Dată calendaristică</a:t>
                      </a:r>
                      <a:r>
                        <a:rPr lang="en-US" dirty="0"/>
                        <a:t> </a:t>
                      </a:r>
                      <a:r>
                        <a:rPr lang="ro-RO" dirty="0"/>
                        <a:t> şi oră din zi, inclusiv</a:t>
                      </a:r>
                      <a:r>
                        <a:rPr lang="en-US" dirty="0"/>
                        <a:t> </a:t>
                      </a:r>
                      <a:r>
                        <a:rPr lang="ro-RO" baseline="0" dirty="0"/>
                        <a:t>zonă temporală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tabelelor</a:t>
            </a:r>
            <a:r>
              <a:rPr lang="en-US" dirty="0"/>
              <a:t> </a:t>
            </a:r>
            <a:r>
              <a:rPr lang="ro-RO" dirty="0" err="1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atributelor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534400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fontAlgn="auto">
              <a:spcAft>
                <a:spcPts val="0"/>
              </a:spcAft>
              <a:buNone/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0428314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74638"/>
            <a:ext cx="8034096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tabelelor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atributelor</a:t>
            </a:r>
            <a:endParaRPr lang="en-US" dirty="0"/>
          </a:p>
        </p:txBody>
      </p:sp>
      <p:sp>
        <p:nvSpPr>
          <p:cNvPr id="12291" name="Rectangle 7"/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391400" cy="41148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CREATE TABLE </a:t>
            </a:r>
            <a:r>
              <a:rPr lang="en-US" sz="2800" dirty="0" err="1">
                <a:latin typeface="Consolas"/>
                <a:cs typeface="Consolas"/>
              </a:rPr>
              <a:t>facturi</a:t>
            </a:r>
            <a:r>
              <a:rPr lang="en-US" sz="2800" dirty="0">
                <a:latin typeface="Consolas"/>
                <a:cs typeface="Consolas"/>
              </a:rPr>
              <a:t> (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NrFact</a:t>
            </a:r>
            <a:r>
              <a:rPr lang="en-US" sz="2800" dirty="0">
                <a:latin typeface="Consolas"/>
                <a:cs typeface="Consolas"/>
              </a:rPr>
              <a:t> NUMERIC(8),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DataFact</a:t>
            </a:r>
            <a:r>
              <a:rPr lang="en-US" sz="2800" dirty="0">
                <a:latin typeface="Consolas"/>
                <a:cs typeface="Consolas"/>
              </a:rPr>
              <a:t> DATE 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	DEFAULT </a:t>
            </a:r>
            <a:r>
              <a:rPr lang="en-US" sz="2800" dirty="0" err="1">
                <a:latin typeface="Consolas"/>
                <a:cs typeface="Consolas"/>
              </a:rPr>
              <a:t>CURRENT_DATE</a:t>
            </a:r>
            <a:r>
              <a:rPr lang="en-US" sz="2800" dirty="0">
                <a:latin typeface="Consolas"/>
                <a:cs typeface="Consolas"/>
              </a:rPr>
              <a:t>,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CodCl</a:t>
            </a:r>
            <a:r>
              <a:rPr lang="en-US" sz="2800" dirty="0">
                <a:latin typeface="Consolas"/>
                <a:cs typeface="Consolas"/>
              </a:rPr>
              <a:t> NUMERIC(6) DEFAULT 1001,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Obs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VARCHAR</a:t>
            </a:r>
            <a:r>
              <a:rPr lang="en-US" sz="2800" dirty="0">
                <a:latin typeface="Consolas"/>
                <a:cs typeface="Consolas"/>
              </a:rPr>
              <a:t>(50) 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) </a:t>
            </a:r>
          </a:p>
          <a:p>
            <a:pPr algn="just">
              <a:buFontTx/>
              <a:buNone/>
            </a:pP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alori nenule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534400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alori nenule</a:t>
            </a:r>
            <a:endParaRPr lang="en-US" dirty="0"/>
          </a:p>
        </p:txBody>
      </p:sp>
      <p:sp>
        <p:nvSpPr>
          <p:cNvPr id="13315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1066800" y="2132856"/>
            <a:ext cx="7753672" cy="3997424"/>
          </a:xfrm>
        </p:spPr>
        <p:txBody>
          <a:bodyPr>
            <a:normAutofit fontScale="92500" lnSpcReduction="10000"/>
          </a:bodyPr>
          <a:lstStyle/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CREATE TABLE </a:t>
            </a:r>
            <a:r>
              <a:rPr lang="en-US" sz="2800" dirty="0" err="1">
                <a:latin typeface="Consolas"/>
                <a:cs typeface="Consolas"/>
              </a:rPr>
              <a:t>facturi</a:t>
            </a:r>
            <a:r>
              <a:rPr lang="en-US" sz="2800" dirty="0">
                <a:latin typeface="Consolas"/>
                <a:cs typeface="Consolas"/>
              </a:rPr>
              <a:t> (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NrFact</a:t>
            </a:r>
            <a:r>
              <a:rPr lang="en-US" sz="2800" dirty="0">
                <a:latin typeface="Consolas"/>
                <a:cs typeface="Consolas"/>
              </a:rPr>
              <a:t> NUMERIC(8) </a:t>
            </a:r>
            <a:r>
              <a:rPr lang="en-US" sz="2800" b="1" dirty="0">
                <a:latin typeface="Consolas"/>
                <a:cs typeface="Consolas"/>
              </a:rPr>
              <a:t>NOT NULL</a:t>
            </a:r>
            <a:r>
              <a:rPr lang="en-US" sz="2800" dirty="0">
                <a:latin typeface="Consolas"/>
                <a:cs typeface="Consolas"/>
              </a:rPr>
              <a:t>,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DataFact</a:t>
            </a:r>
            <a:r>
              <a:rPr lang="en-US" sz="2800" dirty="0">
                <a:latin typeface="Consolas"/>
                <a:cs typeface="Consolas"/>
              </a:rPr>
              <a:t> DATE </a:t>
            </a:r>
            <a:endParaRPr lang="ro-RO" sz="2800" dirty="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</a:t>
            </a:r>
            <a:r>
              <a:rPr lang="en-US" sz="2800" dirty="0">
                <a:latin typeface="Consolas"/>
                <a:cs typeface="Consolas"/>
              </a:rPr>
              <a:t>	DEFAULT CURRENT_DATE </a:t>
            </a:r>
            <a:endParaRPr lang="ro-RO" sz="2800" dirty="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ro-RO" sz="2800" dirty="0">
                <a:latin typeface="Consolas"/>
                <a:cs typeface="Consolas"/>
              </a:rPr>
              <a:t>	</a:t>
            </a:r>
            <a:r>
              <a:rPr lang="en-US" sz="2800" b="1" dirty="0">
                <a:latin typeface="Consolas"/>
                <a:cs typeface="Consolas"/>
              </a:rPr>
              <a:t>NOT NULL</a:t>
            </a:r>
            <a:r>
              <a:rPr lang="en-US" sz="2800" dirty="0">
                <a:latin typeface="Consolas"/>
                <a:cs typeface="Consolas"/>
              </a:rPr>
              <a:t>,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CodCl</a:t>
            </a:r>
            <a:r>
              <a:rPr lang="en-US" sz="2800" dirty="0">
                <a:latin typeface="Consolas"/>
                <a:cs typeface="Consolas"/>
              </a:rPr>
              <a:t> NUMERIC (6) </a:t>
            </a:r>
            <a:endParaRPr lang="ro-RO" sz="2800" dirty="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</a:t>
            </a:r>
            <a:r>
              <a:rPr lang="en-US" sz="2800" dirty="0">
                <a:latin typeface="Consolas"/>
                <a:cs typeface="Consolas"/>
              </a:rPr>
              <a:t>	DEFAULT 1001 </a:t>
            </a:r>
            <a:r>
              <a:rPr lang="en-US" sz="2800" b="1" dirty="0">
                <a:latin typeface="Consolas"/>
                <a:cs typeface="Consolas"/>
              </a:rPr>
              <a:t>NOT NULL</a:t>
            </a:r>
            <a:r>
              <a:rPr lang="en-US" sz="2800" dirty="0">
                <a:latin typeface="Consolas"/>
                <a:cs typeface="Consolas"/>
              </a:rPr>
              <a:t>,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Obs</a:t>
            </a:r>
            <a:r>
              <a:rPr lang="en-US" sz="2800" dirty="0">
                <a:latin typeface="Consolas"/>
                <a:cs typeface="Consolas"/>
              </a:rPr>
              <a:t> VARCHAR(50)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 ) </a:t>
            </a:r>
            <a:endParaRPr lang="ro-RO" sz="2800" dirty="0">
              <a:latin typeface="Consolas"/>
              <a:cs typeface="Consolas"/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564123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341784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2204864"/>
            <a:ext cx="8243932" cy="4653135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o-RO" sz="2400" dirty="0">
                <a:hlinkClick r:id="rId3"/>
              </a:rPr>
              <a:t>https://github.com/marinfotache/Baze-de-date-I/blob/master/SQL.%20Dialecte%20DB2-%20Oracle-%20PostgreSQL%20si%20SQL%20Server/SQL2009_Cap03_StandardeSQL_Tipuri_de_date_Crearea_tabelelor.pdf</a:t>
            </a:r>
            <a:endParaRPr lang="ro-RO" sz="2400" dirty="0"/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795883067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Cheie primară/unicitate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040264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Cheie primară/unicitate </a:t>
            </a:r>
            <a:r>
              <a:rPr lang="en-US" dirty="0"/>
              <a:t>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7620000" cy="4648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CREATE TABLE facturi (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NrFact NUMERIC(8) NOT NULL </a:t>
            </a:r>
            <a:r>
              <a:rPr lang="en-US" sz="2400" b="1">
                <a:latin typeface="Consolas"/>
                <a:cs typeface="Consolas"/>
              </a:rPr>
              <a:t>PRIMARY KEY</a:t>
            </a:r>
            <a:r>
              <a:rPr lang="en-US" sz="2400">
                <a:latin typeface="Consolas"/>
                <a:cs typeface="Consolas"/>
              </a:rPr>
              <a:t>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DataFact DATE DEFAULT CURRENT_DATE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	 NOT NULL,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CodCl NUMERIC(6) DEFAULT 1001 NOT NULL,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Obs VARCHAR(50)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) 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1000">
                <a:latin typeface="Consolas"/>
                <a:cs typeface="Consolas"/>
              </a:rPr>
              <a:t> 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CREATE TABLE judete (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Jud CHAR(2) </a:t>
            </a:r>
            <a:r>
              <a:rPr lang="en-US" sz="2400" b="1">
                <a:latin typeface="Consolas"/>
                <a:cs typeface="Consolas"/>
              </a:rPr>
              <a:t>PRIMARY KEY</a:t>
            </a:r>
            <a:r>
              <a:rPr lang="en-US" sz="2400">
                <a:latin typeface="Consolas"/>
                <a:cs typeface="Consolas"/>
              </a:rPr>
              <a:t>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Judet VARCHAR(25) NOT NULL UNIQUE,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Regiune VARCHAR (15) ) ;</a:t>
            </a:r>
            <a:endParaRPr lang="ro-RO" sz="240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Cheie primară/unicitate </a:t>
            </a:r>
            <a:r>
              <a:rPr lang="en-US" dirty="0"/>
              <a:t>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620000" cy="44958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CREATE TABLE liniifact (</a:t>
            </a:r>
          </a:p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	NrFact NUMERIC(8) NOT NULL,</a:t>
            </a:r>
          </a:p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	Linie SMALLINT NOT NULL, </a:t>
            </a:r>
          </a:p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	CodPr NUMERIC(6) NOT NULL,</a:t>
            </a:r>
          </a:p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	Cantitate NUMERIC(10) NOT NULL,</a:t>
            </a:r>
          </a:p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	PretUnit NUMBER (12),</a:t>
            </a:r>
          </a:p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 		</a:t>
            </a:r>
            <a:r>
              <a:rPr lang="en-US" sz="2800" b="1">
                <a:latin typeface="Consolas"/>
                <a:cs typeface="Consolas"/>
              </a:rPr>
              <a:t>PRIMARY KEY</a:t>
            </a:r>
            <a:r>
              <a:rPr lang="en-US" sz="2800">
                <a:latin typeface="Consolas"/>
                <a:cs typeface="Consolas"/>
              </a:rPr>
              <a:t> (NrFact, Linie), </a:t>
            </a:r>
          </a:p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		</a:t>
            </a:r>
            <a:r>
              <a:rPr lang="en-US" sz="2800" b="1">
                <a:latin typeface="Consolas"/>
                <a:cs typeface="Consolas"/>
              </a:rPr>
              <a:t>UNIQUE</a:t>
            </a:r>
            <a:r>
              <a:rPr lang="en-US" sz="2800">
                <a:latin typeface="Consolas"/>
                <a:cs typeface="Consolas"/>
              </a:rPr>
              <a:t> (NrFact, CodPr) ) </a:t>
            </a:r>
          </a:p>
          <a:p>
            <a:pPr algn="just">
              <a:buFont typeface="Wingdings" pitchFamily="2" charset="2"/>
              <a:buNone/>
            </a:pPr>
            <a:endParaRPr lang="en-US" sz="280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9144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Restricţii referenţiale </a:t>
            </a:r>
            <a:r>
              <a:rPr lang="en-US" dirty="0"/>
              <a:t>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16387" name="Rectangle 8"/>
          <p:cNvSpPr>
            <a:spLocks noGrp="1" noChangeArrowheads="1"/>
          </p:cNvSpPr>
          <p:nvPr>
            <p:ph idx="1"/>
          </p:nvPr>
        </p:nvSpPr>
        <p:spPr>
          <a:xfrm>
            <a:off x="1066800" y="1340768"/>
            <a:ext cx="7897688" cy="551723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CREATE TABLE liniifact (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NrFact NUMERIC(8) NOT NULL,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Linie SMALLINT NOT NULL, 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CodPr NUMERIC(6) NOT NULL,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Cantitate NUMERIC(10) NOT NULL,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PretUnit NUMBER (12),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	PRIMARY KEY (NrFact, Linie), 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UNIQUE (NrFact, CodPr),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</a:t>
            </a:r>
            <a:r>
              <a:rPr lang="en-US" sz="2400" b="1">
                <a:latin typeface="Consolas"/>
                <a:cs typeface="Consolas"/>
              </a:rPr>
              <a:t>FOREIGN KEY NrFact 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 b="1">
                <a:latin typeface="Consolas"/>
                <a:cs typeface="Consolas"/>
              </a:rPr>
              <a:t>		REFERENCES  facturi (NrFact)</a:t>
            </a:r>
            <a:r>
              <a:rPr lang="en-US" sz="2400">
                <a:latin typeface="Consolas"/>
                <a:cs typeface="Consolas"/>
              </a:rPr>
              <a:t>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</a:t>
            </a:r>
            <a:r>
              <a:rPr lang="en-US" sz="2400" b="1">
                <a:latin typeface="Consolas"/>
                <a:cs typeface="Consolas"/>
              </a:rPr>
              <a:t>FOREIGN KEY CodPr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400" b="1">
                <a:latin typeface="Consolas"/>
                <a:cs typeface="Consolas"/>
              </a:rPr>
              <a:t>		REFERENCES  produse (CodPr) </a:t>
            </a:r>
            <a:r>
              <a:rPr lang="en-US" sz="2400">
                <a:latin typeface="Consolas"/>
                <a:cs typeface="Consolas"/>
              </a:rPr>
              <a:t>) 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182880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2228850" y="1881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1" name="Rectangle 10"/>
          <p:cNvSpPr>
            <a:spLocks noGrp="1" noChangeArrowheads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Restricţii referenţiale </a:t>
            </a:r>
            <a:r>
              <a:rPr lang="en-US" dirty="0"/>
              <a:t>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17412" name="Rectangle 11"/>
          <p:cNvSpPr>
            <a:spLocks noGrp="1" noChangeArrowheads="1"/>
          </p:cNvSpPr>
          <p:nvPr>
            <p:ph idx="1"/>
          </p:nvPr>
        </p:nvSpPr>
        <p:spPr>
          <a:xfrm>
            <a:off x="899592" y="1571625"/>
            <a:ext cx="7787208" cy="5286375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CREATE TABLE liniifact (</a:t>
            </a:r>
          </a:p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	NrFact NUMERIC(8) NOT NULL </a:t>
            </a:r>
            <a:endParaRPr lang="ro-RO" sz="280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ro-RO" sz="2800">
                <a:latin typeface="Consolas"/>
                <a:cs typeface="Consolas"/>
              </a:rPr>
              <a:t>	</a:t>
            </a:r>
            <a:r>
              <a:rPr lang="en-US" sz="2800">
                <a:latin typeface="Consolas"/>
                <a:cs typeface="Consolas"/>
              </a:rPr>
              <a:t>	</a:t>
            </a:r>
            <a:r>
              <a:rPr lang="en-US" sz="2800" b="1">
                <a:latin typeface="Consolas"/>
                <a:cs typeface="Consolas"/>
              </a:rPr>
              <a:t>REFERENCES facturi (NrFact)</a:t>
            </a:r>
            <a:r>
              <a:rPr lang="en-US" sz="2800">
                <a:latin typeface="Consolas"/>
                <a:cs typeface="Consolas"/>
              </a:rPr>
              <a:t>,</a:t>
            </a:r>
          </a:p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	Linie SMALLINT NOT NULL, </a:t>
            </a:r>
          </a:p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	CodPr NUMERIC(6) NOT NULL </a:t>
            </a:r>
            <a:endParaRPr lang="ro-RO" sz="280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ro-RO" sz="2800">
                <a:latin typeface="Consolas"/>
                <a:cs typeface="Consolas"/>
              </a:rPr>
              <a:t>	</a:t>
            </a:r>
            <a:r>
              <a:rPr lang="en-US" sz="2800">
                <a:latin typeface="Consolas"/>
                <a:cs typeface="Consolas"/>
              </a:rPr>
              <a:t>	</a:t>
            </a:r>
            <a:r>
              <a:rPr lang="en-US" sz="2800" b="1">
                <a:latin typeface="Consolas"/>
                <a:cs typeface="Consolas"/>
              </a:rPr>
              <a:t>REFERENCE produse (CodPr)</a:t>
            </a:r>
            <a:r>
              <a:rPr lang="en-US" sz="2800">
                <a:latin typeface="Consolas"/>
                <a:cs typeface="Consolas"/>
              </a:rPr>
              <a:t>,</a:t>
            </a:r>
          </a:p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	Cantitate NUMERIC(10) NOT NULL,</a:t>
            </a:r>
          </a:p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	PretUnit NUMBER (12),</a:t>
            </a:r>
          </a:p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 	PRIMARY KEY (NrFact, Linie), </a:t>
            </a:r>
          </a:p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	UNIQUE (NrFact, CodPr) ) </a:t>
            </a:r>
          </a:p>
          <a:p>
            <a:pPr>
              <a:buFontTx/>
              <a:buNone/>
            </a:pPr>
            <a:endParaRPr lang="en-US" sz="280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Restricţii referenţiale </a:t>
            </a:r>
            <a:r>
              <a:rPr lang="en-US" dirty="0"/>
              <a:t>(</a:t>
            </a:r>
            <a:r>
              <a:rPr lang="ro-RO" dirty="0"/>
              <a:t>3</a:t>
            </a:r>
            <a:r>
              <a:rPr lang="en-US" dirty="0"/>
              <a:t>)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idx="1"/>
          </p:nvPr>
        </p:nvSpPr>
        <p:spPr>
          <a:xfrm>
            <a:off x="827584" y="1214438"/>
            <a:ext cx="8316416" cy="5643562"/>
          </a:xfrm>
        </p:spPr>
        <p:txBody>
          <a:bodyPr>
            <a:normAutofit lnSpcReduction="10000"/>
          </a:bodyPr>
          <a:lstStyle/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CREATE TABLE liniifact (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NrFact NUMERIC(8) NOT NULL,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Linie SMALLINT NOT NULL, 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CodPr NUMERIC(6) NOT NULL,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Cantitate NUMERIC(10) NOT NULL,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PretUnit NUMBER (12),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	PRIMARY KEY (NrFact, Linie), 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UNIQUE (NrFact, CodPr),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</a:t>
            </a:r>
            <a:r>
              <a:rPr lang="en-US" sz="2400" b="1">
                <a:latin typeface="Consolas"/>
                <a:cs typeface="Consolas"/>
              </a:rPr>
              <a:t>FOREIGN KEY NrFact REFERENCES facturi (NrFact)</a:t>
            </a:r>
          </a:p>
          <a:p>
            <a:pPr algn="just">
              <a:buFontTx/>
              <a:buNone/>
            </a:pPr>
            <a:r>
              <a:rPr lang="en-US" sz="2400" b="1">
                <a:latin typeface="Consolas"/>
                <a:cs typeface="Consolas"/>
              </a:rPr>
              <a:t>		ON DELETE RESTRICT ON UPDATE CASCADE</a:t>
            </a:r>
            <a:r>
              <a:rPr lang="en-US" sz="2400">
                <a:latin typeface="Consolas"/>
                <a:cs typeface="Consolas"/>
              </a:rPr>
              <a:t>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</a:t>
            </a:r>
            <a:r>
              <a:rPr lang="en-US" sz="2400" b="1">
                <a:latin typeface="Consolas"/>
                <a:cs typeface="Consolas"/>
              </a:rPr>
              <a:t>FOREIGN KEY CodPr REFERENCES produse (CodPr)</a:t>
            </a:r>
          </a:p>
          <a:p>
            <a:pPr algn="just">
              <a:buFontTx/>
              <a:buNone/>
            </a:pPr>
            <a:r>
              <a:rPr lang="en-US" sz="2400" b="1">
                <a:latin typeface="Consolas"/>
                <a:cs typeface="Consolas"/>
              </a:rPr>
              <a:t>		ON DELETE RESTRICT ON UPDATE CASCADE 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) 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Restricţii</a:t>
            </a:r>
            <a:r>
              <a:rPr lang="ro-RO" dirty="0"/>
              <a:t> utilizator </a:t>
            </a:r>
            <a:r>
              <a:rPr lang="en-US" dirty="0"/>
              <a:t>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534400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684925139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 anchor="ctr">
            <a:noAutofit/>
          </a:bodyPr>
          <a:lstStyle/>
          <a:p>
            <a:pPr algn="ctr"/>
            <a:r>
              <a:rPr lang="ro-RO" dirty="0"/>
              <a:t>Restricţii utilizator </a:t>
            </a:r>
            <a:r>
              <a:rPr lang="en-US" dirty="0"/>
              <a:t>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628800"/>
            <a:ext cx="7859216" cy="52292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CREATE TABLE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(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NUMERIC(8) NOT NULL PRIMARY KEY,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DATE DEFAULT </a:t>
            </a:r>
            <a:r>
              <a:rPr lang="en-US" sz="2400" dirty="0" err="1">
                <a:latin typeface="Consolas"/>
                <a:cs typeface="Consolas"/>
              </a:rPr>
              <a:t>CURRENT_DATE</a:t>
            </a:r>
            <a:endParaRPr lang="en-US" sz="2400" dirty="0">
              <a:latin typeface="Consolas"/>
              <a:cs typeface="Consolas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	 NOT NULL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en-US" sz="2400" b="1" dirty="0">
                <a:latin typeface="Consolas"/>
                <a:cs typeface="Consolas"/>
              </a:rPr>
              <a:t>CHECK (</a:t>
            </a:r>
            <a:r>
              <a:rPr lang="en-US" sz="2400" b="1" dirty="0" err="1">
                <a:latin typeface="Consolas"/>
                <a:cs typeface="Consolas"/>
              </a:rPr>
              <a:t>DataFact</a:t>
            </a:r>
            <a:r>
              <a:rPr lang="en-US" sz="2400" b="1" dirty="0">
                <a:latin typeface="Consolas"/>
                <a:cs typeface="Consolas"/>
              </a:rPr>
              <a:t> &gt;= DATE '20</a:t>
            </a:r>
            <a:r>
              <a:rPr lang="ro-RO" sz="2400" b="1" dirty="0">
                <a:latin typeface="Consolas"/>
                <a:cs typeface="Consolas"/>
              </a:rPr>
              <a:t>11</a:t>
            </a:r>
            <a:r>
              <a:rPr lang="en-US" sz="2400" b="1" dirty="0">
                <a:latin typeface="Consolas"/>
                <a:cs typeface="Consolas"/>
              </a:rPr>
              <a:t>-08-01'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/>
                <a:cs typeface="Consolas"/>
              </a:rPr>
              <a:t>			AND </a:t>
            </a:r>
            <a:r>
              <a:rPr lang="en-US" sz="2400" b="1" dirty="0" err="1">
                <a:latin typeface="Consolas"/>
                <a:cs typeface="Consolas"/>
              </a:rPr>
              <a:t>DataFact</a:t>
            </a:r>
            <a:r>
              <a:rPr lang="en-US" sz="2400" b="1" dirty="0">
                <a:latin typeface="Consolas"/>
                <a:cs typeface="Consolas"/>
              </a:rPr>
              <a:t> &lt;= </a:t>
            </a:r>
            <a:r>
              <a:rPr lang="en-US" sz="2400" b="1" dirty="0" err="1">
                <a:latin typeface="Consolas"/>
                <a:cs typeface="Consolas"/>
              </a:rPr>
              <a:t>DATE'201</a:t>
            </a:r>
            <a:r>
              <a:rPr lang="ro-RO" sz="2400" b="1" dirty="0">
                <a:latin typeface="Consolas"/>
                <a:cs typeface="Consolas"/>
              </a:rPr>
              <a:t>5</a:t>
            </a:r>
            <a:r>
              <a:rPr lang="en-US" sz="2400" b="1" dirty="0">
                <a:latin typeface="Consolas"/>
                <a:cs typeface="Consolas"/>
              </a:rPr>
              <a:t>-12-31'</a:t>
            </a:r>
            <a:r>
              <a:rPr lang="ro-RO" sz="2400" b="1" dirty="0">
                <a:latin typeface="Consolas"/>
                <a:cs typeface="Consolas"/>
              </a:rPr>
              <a:t>)</a:t>
            </a:r>
            <a:r>
              <a:rPr lang="en-US" sz="2400" dirty="0">
                <a:latin typeface="Consolas"/>
                <a:cs typeface="Consolas"/>
              </a:rPr>
              <a:t>,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CodCl</a:t>
            </a:r>
            <a:r>
              <a:rPr lang="en-US" sz="2400" dirty="0">
                <a:latin typeface="Consolas"/>
                <a:cs typeface="Consolas"/>
              </a:rPr>
              <a:t> NUMERIC(6) DEFAULT 1001 NOT NULL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>
                <a:latin typeface="Consolas"/>
                <a:cs typeface="Consolas"/>
              </a:rPr>
              <a:t>	REFERENCES </a:t>
            </a:r>
            <a:r>
              <a:rPr lang="en-US" sz="2400" dirty="0" err="1">
                <a:latin typeface="Consolas"/>
                <a:cs typeface="Consolas"/>
              </a:rPr>
              <a:t>clienti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CodCl</a:t>
            </a:r>
            <a:r>
              <a:rPr lang="en-US" sz="2400" dirty="0">
                <a:latin typeface="Consolas"/>
                <a:cs typeface="Consolas"/>
              </a:rPr>
              <a:t>)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		ON DELETE	RESTRICT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		ON UPDATE CASCADE,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Obs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(50)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) 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 anchor="ctr">
            <a:noAutofit/>
          </a:bodyPr>
          <a:lstStyle/>
          <a:p>
            <a:pPr algn="ctr"/>
            <a:r>
              <a:rPr lang="ro-RO" dirty="0"/>
              <a:t>Restricţii utilizator </a:t>
            </a:r>
            <a:r>
              <a:rPr lang="en-US" dirty="0"/>
              <a:t>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84784"/>
            <a:ext cx="7620000" cy="5373216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CREATE TABLE LINIIFACT (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NrFact NUMERIC(8) NOT NULL,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Linie SMALLINT NOT NULL </a:t>
            </a:r>
            <a:r>
              <a:rPr lang="en-US" sz="2100" b="1">
                <a:latin typeface="Consolas"/>
                <a:cs typeface="Consolas"/>
              </a:rPr>
              <a:t>CHECK (Linie &gt; 0)</a:t>
            </a:r>
            <a:r>
              <a:rPr lang="en-US" sz="2100">
                <a:latin typeface="Consolas"/>
                <a:cs typeface="Consolas"/>
              </a:rPr>
              <a:t>, 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CodPr NUMERIC(6) NOT NULL,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Cantitate NUMERIC(10) NOT NULL,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PretUnit NUMBER (12),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 		PRIMARY KEY (NrFact, Linie), 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	UNIQUE (NrFact, CodPr),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FOREIGN KEY NrFact REFERENCES  facturi (NrFact)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	ON DELETE RESTRICT ON UPDATE CASCADE,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FOREIGN KEY CodPr REFERENCES  produse (CodPr)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	ON DELETE RESTRICT ON UPDATE CASCADE ) 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4624"/>
            <a:ext cx="8538152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Script </a:t>
            </a:r>
            <a:r>
              <a:rPr lang="en-US" dirty="0" err="1"/>
              <a:t>PostgreSQL</a:t>
            </a:r>
            <a:r>
              <a:rPr lang="en-US" dirty="0"/>
              <a:t>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incasfact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incasari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liniifact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facturi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produse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persclienti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persoane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clienti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coduri_postale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judete ;</a:t>
            </a:r>
            <a:endParaRPr lang="ro-RO" sz="200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365760" indent="-283464"/>
            <a:r>
              <a:rPr lang="en-US" dirty="0">
                <a:cs typeface="Avenir Light"/>
              </a:rPr>
              <a:t>10a_Creare (sub) scheme </a:t>
            </a:r>
            <a:r>
              <a:rPr lang="en-US" dirty="0" err="1">
                <a:cs typeface="Avenir Light"/>
              </a:rPr>
              <a:t>si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tabele</a:t>
            </a:r>
            <a:r>
              <a:rPr lang="en-US" dirty="0">
                <a:cs typeface="Avenir Light"/>
              </a:rPr>
              <a:t> PostgreSQL</a:t>
            </a:r>
          </a:p>
          <a:p>
            <a:pPr marL="82296" indent="0">
              <a:buNone/>
            </a:pPr>
            <a:r>
              <a:rPr lang="en-US" sz="2400" dirty="0">
                <a:cs typeface="Avenir Light"/>
                <a:hlinkClick r:id="rId3"/>
              </a:rPr>
              <a:t>https://1drv.ms/i/s!AgPvmBEDzTOSwRwk1NPecXWbZpp5</a:t>
            </a:r>
            <a:endParaRPr lang="en-US" sz="2400" dirty="0">
              <a:cs typeface="Avenir Light"/>
            </a:endParaRPr>
          </a:p>
          <a:p>
            <a:pPr marL="82296" indent="0">
              <a:buNone/>
            </a:pPr>
            <a:endParaRPr lang="en-US" sz="24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10b_(sub)</a:t>
            </a:r>
            <a:r>
              <a:rPr lang="en-US" dirty="0" err="1">
                <a:cs typeface="Avenir Light"/>
              </a:rPr>
              <a:t>scheme_PostgreSQL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400" dirty="0">
                <a:hlinkClick r:id="rId3"/>
              </a:rPr>
              <a:t>https://1drv.ms/i/s!AgPvmBEDzTOSwRwk1NPecXWbZpp5</a:t>
            </a:r>
            <a:endParaRPr lang="en-US" sz="2400" dirty="0"/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002578303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2" y="274638"/>
            <a:ext cx="8394136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Script </a:t>
            </a:r>
            <a:r>
              <a:rPr lang="en-US" dirty="0" err="1"/>
              <a:t>PostgreSQL</a:t>
            </a:r>
            <a:r>
              <a:rPr lang="en-US" dirty="0"/>
              <a:t>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(2)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00200"/>
            <a:ext cx="7848600" cy="5257800"/>
          </a:xfrm>
        </p:spPr>
        <p:txBody>
          <a:bodyPr rtlCol="0">
            <a:normAutofit fontScale="92500" lnSpcReduction="10000"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CREATE TABLE judete (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jud CHAR(2)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	CONSTRAINT pk_judete PRIMARY KEY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  CONSTRAINT</a:t>
            </a:r>
            <a:r>
              <a:rPr lang="ro-RO" sz="2000">
                <a:latin typeface="Consolas"/>
                <a:cs typeface="Consolas"/>
              </a:rPr>
              <a:t> </a:t>
            </a:r>
            <a:r>
              <a:rPr lang="en-US" sz="2000">
                <a:latin typeface="Consolas"/>
                <a:cs typeface="Consolas"/>
              </a:rPr>
              <a:t>ck_jud</a:t>
            </a:r>
            <a:endParaRPr lang="ro-RO" sz="2000">
              <a:latin typeface="Consolas"/>
              <a:cs typeface="Consolas"/>
            </a:endParaRP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ro-RO" sz="2000">
                <a:latin typeface="Consolas"/>
                <a:cs typeface="Consolas"/>
              </a:rPr>
              <a:t>			</a:t>
            </a:r>
            <a:r>
              <a:rPr lang="en-US" sz="2000">
                <a:latin typeface="Consolas"/>
                <a:cs typeface="Consolas"/>
              </a:rPr>
              <a:t>CHECK (jud=LTRIM(UPPER(jud))),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judet VARCHAR(25)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  CONSTRAINT un_judet UNIQUE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  CONSTRAINT nn_judet NOT NULL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  CONSTRAINT ck_judet</a:t>
            </a:r>
            <a:endParaRPr lang="ro-RO" sz="2000">
              <a:latin typeface="Consolas"/>
              <a:cs typeface="Consolas"/>
            </a:endParaRP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ro-RO" sz="2000">
                <a:latin typeface="Consolas"/>
                <a:cs typeface="Consolas"/>
              </a:rPr>
              <a:t>		</a:t>
            </a:r>
            <a:r>
              <a:rPr lang="en-US" sz="2000">
                <a:latin typeface="Consolas"/>
                <a:cs typeface="Consolas"/>
              </a:rPr>
              <a:t>	CHECK (judet=LTRIM(INITCAP(judet))),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regiune VARCHAR(15)</a:t>
            </a:r>
            <a:r>
              <a:rPr lang="ro-RO" sz="2000">
                <a:latin typeface="Consolas"/>
                <a:cs typeface="Consolas"/>
              </a:rPr>
              <a:t> </a:t>
            </a:r>
            <a:r>
              <a:rPr lang="en-US" sz="2000">
                <a:latin typeface="Consolas"/>
                <a:cs typeface="Consolas"/>
              </a:rPr>
              <a:t>  DEFAULT 'Moldova'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   CONSTRAINT ck_regiune 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			CHECK (regiune IN ('Banat',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			 'Transilvania', 'Dobrogea',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        	'Oltenia', 'Muntenia', 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			'Moldova'))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) ;</a:t>
            </a: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8" y="274638"/>
            <a:ext cx="861016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Script </a:t>
            </a:r>
            <a:r>
              <a:rPr lang="en-US" dirty="0" err="1"/>
              <a:t>PostgreSQL</a:t>
            </a:r>
            <a:r>
              <a:rPr lang="en-US" dirty="0"/>
              <a:t>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(3)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340768"/>
            <a:ext cx="7890080" cy="54006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CREATE TABLE coduri_postale (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codpost CHAR(6)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	CONSTRAINT pk_cp PRIMARY KEY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  CONSTRAINT ck_codpost</a:t>
            </a:r>
            <a:endParaRPr lang="ro-RO" sz="20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000">
                <a:latin typeface="Consolas"/>
                <a:cs typeface="Consolas"/>
              </a:rPr>
              <a:t>			</a:t>
            </a:r>
            <a:r>
              <a:rPr lang="en-US" sz="2000">
                <a:latin typeface="Consolas"/>
                <a:cs typeface="Consolas"/>
              </a:rPr>
              <a:t>CHECK (codpost=LTRIM(codpost)),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loc VARCHAR(25)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  CONSTRAINT nn_loc NOT NULL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 	CONSTRAINT ck_loc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			CHECK (loc=LTRIM(INITCAP(loc))),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jud CHAR(2)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    DEFAULT 'IS'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    CONSTRAINT fk_cp_jud REFERENCES judete(jud)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) 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815144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Script </a:t>
            </a:r>
            <a:r>
              <a:rPr lang="en-US" dirty="0" err="1"/>
              <a:t>PostgreSQL</a:t>
            </a:r>
            <a:r>
              <a:rPr lang="en-US" dirty="0"/>
              <a:t>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(4)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285875"/>
            <a:ext cx="7977187" cy="5357813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CREATE TABLE clienti (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   codcl NUMBER(6)</a:t>
            </a:r>
            <a:r>
              <a:rPr lang="ro-RO" sz="2200">
                <a:latin typeface="Consolas"/>
                <a:cs typeface="Consolas"/>
              </a:rPr>
              <a:t> </a:t>
            </a:r>
            <a:r>
              <a:rPr lang="en-US" sz="2200">
                <a:latin typeface="Consolas"/>
                <a:cs typeface="Consolas"/>
              </a:rPr>
              <a:t>CONSTRAINT pk_clienti PRIMARY KEY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   	CONSTRAINT ck_codcl CHECK (codcl &gt; 1000),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   dencl VARCHAR (30)</a:t>
            </a:r>
            <a:r>
              <a:rPr lang="ro-RO" sz="2200">
                <a:latin typeface="Consolas"/>
                <a:cs typeface="Consolas"/>
              </a:rPr>
              <a:t> </a:t>
            </a:r>
            <a:r>
              <a:rPr lang="en-US" sz="220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		CONSTRAINT ck_dencl CHECK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		(SUBSTR(dencl,1,1) = UPPER(SUBSTR(dencl,1,1))),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   codfiscal CHAR(9)</a:t>
            </a:r>
            <a:r>
              <a:rPr lang="ro-RO" sz="2200">
                <a:latin typeface="Consolas"/>
                <a:cs typeface="Consolas"/>
              </a:rPr>
              <a:t> </a:t>
            </a:r>
            <a:r>
              <a:rPr lang="en-US" sz="2200">
                <a:latin typeface="Consolas"/>
                <a:cs typeface="Consolas"/>
              </a:rPr>
              <a:t>CONSTRAINT ck_codfiscal </a:t>
            </a:r>
            <a:endParaRPr lang="ro-RO" sz="22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200">
                <a:latin typeface="Consolas"/>
                <a:cs typeface="Consolas"/>
              </a:rPr>
              <a:t>		</a:t>
            </a:r>
            <a:r>
              <a:rPr lang="en-US" sz="2200">
                <a:latin typeface="Consolas"/>
                <a:cs typeface="Consolas"/>
              </a:rPr>
              <a:t>CHECK (SUBSTR(codfiscal,1,1) = </a:t>
            </a:r>
            <a:endParaRPr lang="ro-RO" sz="22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200">
                <a:latin typeface="Consolas"/>
                <a:cs typeface="Consolas"/>
              </a:rPr>
              <a:t>			</a:t>
            </a:r>
            <a:r>
              <a:rPr lang="en-US" sz="2200">
                <a:latin typeface="Consolas"/>
                <a:cs typeface="Consolas"/>
              </a:rPr>
              <a:t>UPPER(SUBSTR(codfiscal,1,1))),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   adresa VARCHAR(40)</a:t>
            </a:r>
            <a:r>
              <a:rPr lang="ro-RO" sz="2200">
                <a:latin typeface="Consolas"/>
                <a:cs typeface="Consolas"/>
              </a:rPr>
              <a:t> </a:t>
            </a:r>
            <a:r>
              <a:rPr lang="en-US" sz="2200">
                <a:latin typeface="Consolas"/>
                <a:cs typeface="Consolas"/>
              </a:rPr>
              <a:t> CONSTRAINT ck_adresa_clienti</a:t>
            </a:r>
            <a:endParaRPr lang="ro-RO" sz="22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		CHECK (SUBSTR(adresa,1,1) =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			UPPER(SUBSTR(adresa,1,1))),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   codpost CHAR(6)</a:t>
            </a:r>
            <a:r>
              <a:rPr lang="ro-RO" sz="2200">
                <a:latin typeface="Consolas"/>
                <a:cs typeface="Consolas"/>
              </a:rPr>
              <a:t> </a:t>
            </a:r>
            <a:r>
              <a:rPr lang="en-US" sz="2200">
                <a:latin typeface="Consolas"/>
                <a:cs typeface="Consolas"/>
              </a:rPr>
              <a:t> CONSTRAINT fk_clienti_cp</a:t>
            </a:r>
            <a:endParaRPr lang="ro-RO" sz="22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200">
                <a:latin typeface="Consolas"/>
                <a:cs typeface="Consolas"/>
              </a:rPr>
              <a:t>		</a:t>
            </a:r>
            <a:r>
              <a:rPr lang="en-US" sz="2200">
                <a:latin typeface="Consolas"/>
                <a:cs typeface="Consolas"/>
              </a:rPr>
              <a:t>REFERENCES coduri_postale(codpost),</a:t>
            </a:r>
            <a:endParaRPr lang="ro-RO" sz="22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   telefon VARCHAR2(10)   ) ;</a:t>
            </a: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228600"/>
            <a:ext cx="8219256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Script </a:t>
            </a:r>
            <a:r>
              <a:rPr lang="en-US" dirty="0" err="1"/>
              <a:t>PostgreSQL</a:t>
            </a:r>
            <a:r>
              <a:rPr lang="en-US" dirty="0"/>
              <a:t> 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(5)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428750"/>
            <a:ext cx="8355905" cy="5429250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CREATE TABLE produse (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codpr NUMBER(6)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    CONSTRAINT pk_produse PRIMARY KEY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    CONSTRAINT ck_codpr CHECK (codpr &gt; 0),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denpr VARCHAR(30) CONSTRAINT ck_denpr 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		CHECK (SUBSTR(denpr,1,1) =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			 UPPER(SUBSTR(denpr,1,1))),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um VARCHAR(10),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grupa VARCHAR(15) CHECK (SUBSTR(grupa,1,1) =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		UPPER(SUBSTR(grupa,1,1))),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procTVA NUMBER(2,2) DEFAULT .24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) ;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74638"/>
            <a:ext cx="8178112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Script </a:t>
            </a:r>
            <a:r>
              <a:rPr lang="en-US" dirty="0" err="1"/>
              <a:t>PostgreSQL</a:t>
            </a:r>
            <a:r>
              <a:rPr lang="en-US" dirty="0"/>
              <a:t>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(6)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571625"/>
            <a:ext cx="8316416" cy="5169743"/>
          </a:xfrm>
        </p:spPr>
        <p:txBody>
          <a:bodyPr>
            <a:normAutofit lnSpcReduction="10000"/>
          </a:bodyPr>
          <a:lstStyle/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CREATE TABLE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(</a:t>
            </a: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NUMBER(8)</a:t>
            </a: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    CONSTRAINT </a:t>
            </a:r>
            <a:r>
              <a:rPr lang="en-US" sz="2400" dirty="0" err="1">
                <a:latin typeface="Consolas"/>
                <a:cs typeface="Consolas"/>
              </a:rPr>
              <a:t>pk_facturi</a:t>
            </a:r>
            <a:r>
              <a:rPr lang="en-US" sz="2400" dirty="0">
                <a:latin typeface="Consolas"/>
                <a:cs typeface="Consolas"/>
              </a:rPr>
              <a:t> PRIMARY KEY,</a:t>
            </a: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DATE DEFAULT </a:t>
            </a:r>
            <a:r>
              <a:rPr lang="en-US" sz="2400" dirty="0" err="1">
                <a:latin typeface="Consolas"/>
                <a:cs typeface="Consolas"/>
              </a:rPr>
              <a:t>SYSDATE</a:t>
            </a:r>
            <a:endParaRPr lang="en-US" sz="2400" dirty="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    CONSTRAINT </a:t>
            </a:r>
            <a:r>
              <a:rPr lang="en-US" sz="2400" dirty="0" err="1">
                <a:latin typeface="Consolas"/>
                <a:cs typeface="Consolas"/>
              </a:rPr>
              <a:t>ck_datafact</a:t>
            </a:r>
            <a:r>
              <a:rPr lang="en-US" sz="2400" dirty="0">
                <a:latin typeface="Consolas"/>
                <a:cs typeface="Consolas"/>
              </a:rPr>
              <a:t> </a:t>
            </a:r>
            <a:endParaRPr lang="ro-RO" sz="2400" dirty="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>
                <a:latin typeface="Consolas"/>
                <a:cs typeface="Consolas"/>
              </a:rPr>
              <a:t>CHECK (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&gt;= </a:t>
            </a:r>
            <a:r>
              <a:rPr lang="en-US" sz="2400" dirty="0" err="1">
                <a:latin typeface="Consolas"/>
                <a:cs typeface="Consolas"/>
              </a:rPr>
              <a:t>DATE‘20</a:t>
            </a:r>
            <a:r>
              <a:rPr lang="ro-RO" sz="2400" dirty="0">
                <a:latin typeface="Consolas"/>
                <a:cs typeface="Consolas"/>
              </a:rPr>
              <a:t>12</a:t>
            </a:r>
            <a:r>
              <a:rPr lang="en-US" sz="2400" dirty="0">
                <a:latin typeface="Consolas"/>
                <a:cs typeface="Consolas"/>
              </a:rPr>
              <a:t>-08-01’ AND </a:t>
            </a: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&lt;= </a:t>
            </a:r>
            <a:r>
              <a:rPr lang="en-US" sz="2400" dirty="0" err="1">
                <a:latin typeface="Consolas"/>
                <a:cs typeface="Consolas"/>
              </a:rPr>
              <a:t>TO_DATE</a:t>
            </a:r>
            <a:r>
              <a:rPr lang="en-US" sz="2400" dirty="0">
                <a:latin typeface="Consolas"/>
                <a:cs typeface="Consolas"/>
              </a:rPr>
              <a:t>('31/12/201</a:t>
            </a:r>
            <a:r>
              <a:rPr lang="ro-RO" sz="2400" dirty="0">
                <a:latin typeface="Consolas"/>
                <a:cs typeface="Consolas"/>
              </a:rPr>
              <a:t>9</a:t>
            </a:r>
            <a:r>
              <a:rPr lang="en-US" sz="2400" dirty="0">
                <a:latin typeface="Consolas"/>
                <a:cs typeface="Consolas"/>
              </a:rPr>
              <a:t>',</a:t>
            </a: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		'DD/MM/</a:t>
            </a:r>
            <a:r>
              <a:rPr lang="en-US" sz="2400" dirty="0" err="1">
                <a:latin typeface="Consolas"/>
                <a:cs typeface="Consolas"/>
              </a:rPr>
              <a:t>YYYY</a:t>
            </a:r>
            <a:r>
              <a:rPr lang="en-US" sz="2400" dirty="0">
                <a:latin typeface="Consolas"/>
                <a:cs typeface="Consolas"/>
              </a:rPr>
              <a:t>')),</a:t>
            </a:r>
          </a:p>
          <a:p>
            <a:pPr algn="just">
              <a:buFontTx/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codcl</a:t>
            </a:r>
            <a:r>
              <a:rPr lang="en-US" sz="2400" dirty="0">
                <a:latin typeface="Consolas"/>
                <a:cs typeface="Consolas"/>
              </a:rPr>
              <a:t> NUMBER(6)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CONSTRAINT </a:t>
            </a:r>
            <a:r>
              <a:rPr lang="en-US" sz="2400" dirty="0" err="1">
                <a:latin typeface="Consolas"/>
                <a:cs typeface="Consolas"/>
              </a:rPr>
              <a:t>fk_facturi_clienti</a:t>
            </a:r>
            <a:r>
              <a:rPr lang="en-US" sz="2400" dirty="0">
                <a:latin typeface="Consolas"/>
                <a:cs typeface="Consolas"/>
              </a:rPr>
              <a:t> </a:t>
            </a:r>
            <a:endParaRPr lang="ro-RO" sz="2400" dirty="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REFERENCES </a:t>
            </a:r>
            <a:r>
              <a:rPr lang="en-US" sz="2400" dirty="0" err="1">
                <a:latin typeface="Consolas"/>
                <a:cs typeface="Consolas"/>
              </a:rPr>
              <a:t>clienti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codcl</a:t>
            </a:r>
            <a:r>
              <a:rPr lang="en-US" sz="2400" dirty="0">
                <a:latin typeface="Consolas"/>
                <a:cs typeface="Consolas"/>
              </a:rPr>
              <a:t>) ,</a:t>
            </a: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err="1">
                <a:latin typeface="Consolas"/>
                <a:cs typeface="Consolas"/>
              </a:rPr>
              <a:t>Obs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VARCHAR2</a:t>
            </a:r>
            <a:r>
              <a:rPr lang="en-US" sz="2400" dirty="0">
                <a:latin typeface="Consolas"/>
                <a:cs typeface="Consolas"/>
              </a:rPr>
              <a:t>(50)</a:t>
            </a: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) ;</a:t>
            </a:r>
          </a:p>
          <a:p>
            <a:pPr>
              <a:buFontTx/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74638"/>
            <a:ext cx="8394136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Script </a:t>
            </a:r>
            <a:r>
              <a:rPr lang="en-US" dirty="0" err="1"/>
              <a:t>PostgreSQL</a:t>
            </a:r>
            <a:r>
              <a:rPr lang="en-US" dirty="0"/>
              <a:t>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(7)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500188"/>
            <a:ext cx="7992888" cy="5357812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CREATE TABLE liniifact (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nrfact NUMBER(8)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    CONSTRAINT fk_liniifact_facturi </a:t>
            </a:r>
            <a:endParaRPr lang="ro-RO" sz="24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400">
                <a:latin typeface="Consolas"/>
                <a:cs typeface="Consolas"/>
              </a:rPr>
              <a:t>			</a:t>
            </a:r>
            <a:r>
              <a:rPr lang="en-US" sz="2400">
                <a:latin typeface="Consolas"/>
                <a:cs typeface="Consolas"/>
              </a:rPr>
              <a:t>REFERENCES facturi(nrfact),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linie NUMBER(2)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    CONSTRAINT ck_linie CHECK (linie &gt; 0),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codpr NUMBER(6) </a:t>
            </a:r>
            <a:endParaRPr lang="ro-RO" sz="24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400">
                <a:latin typeface="Consolas"/>
                <a:cs typeface="Consolas"/>
              </a:rPr>
              <a:t>			</a:t>
            </a:r>
            <a:r>
              <a:rPr lang="en-US" sz="2400">
                <a:latin typeface="Consolas"/>
                <a:cs typeface="Consolas"/>
              </a:rPr>
              <a:t>CONSTRAINT fk_liniifact_produse </a:t>
            </a:r>
            <a:endParaRPr lang="ro-RO" sz="24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400">
                <a:latin typeface="Consolas"/>
                <a:cs typeface="Consolas"/>
              </a:rPr>
              <a:t>				</a:t>
            </a:r>
            <a:r>
              <a:rPr lang="en-US" sz="2400">
                <a:latin typeface="Consolas"/>
                <a:cs typeface="Consolas"/>
              </a:rPr>
              <a:t>REFERENCES produse(codpr),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cantitate NUMBER(10),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pretunit NUMBER (12),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CONSTRAINT pk_liniifact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		PRIMARY KEY (nrfact,linie)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) 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Modificarea structurii unei tabele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57825851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74638"/>
            <a:ext cx="7962088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Modificarea structurii </a:t>
            </a:r>
            <a:r>
              <a:rPr lang="en-US" dirty="0"/>
              <a:t>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84784"/>
            <a:ext cx="8045896" cy="525658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200">
                <a:cs typeface="Avenir Light"/>
              </a:rPr>
              <a:t>Adăugarea unui nou atribut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 ALTER TABLE PERSOANE ADD DataNast DATE</a:t>
            </a:r>
            <a:endParaRPr lang="ro-RO" sz="2200">
              <a:latin typeface="Arial" charset="0"/>
            </a:endParaRPr>
          </a:p>
          <a:p>
            <a:pPr algn="just">
              <a:lnSpc>
                <a:spcPct val="90000"/>
              </a:lnSpc>
            </a:pPr>
            <a:endParaRPr lang="en-US" sz="2200">
              <a:cs typeface="Avenir Light"/>
            </a:endParaRPr>
          </a:p>
          <a:p>
            <a:pPr algn="just">
              <a:lnSpc>
                <a:spcPct val="90000"/>
              </a:lnSpc>
            </a:pPr>
            <a:r>
              <a:rPr lang="en-US" sz="2200">
                <a:cs typeface="Avenir Light"/>
              </a:rPr>
              <a:t>Modificarea tipului/lungimii unui atribut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>
                <a:latin typeface="Arial" charset="0"/>
                <a:cs typeface="Times New Roman" pitchFamily="18" charset="0"/>
              </a:rPr>
              <a:t> </a:t>
            </a:r>
            <a:r>
              <a:rPr lang="en-US" sz="2200">
                <a:latin typeface="Consolas"/>
                <a:cs typeface="Consolas"/>
              </a:rPr>
              <a:t>ALTER TABLE PERSOANE MODIFY (Nume VARCHAR2(21))</a:t>
            </a:r>
            <a:endParaRPr lang="ro-RO" sz="2200" i="1">
              <a:latin typeface="Arial" charset="0"/>
            </a:endParaRPr>
          </a:p>
          <a:p>
            <a:pPr algn="just">
              <a:lnSpc>
                <a:spcPct val="90000"/>
              </a:lnSpc>
            </a:pPr>
            <a:endParaRPr lang="en-US" sz="2200">
              <a:cs typeface="Avenir Light"/>
            </a:endParaRPr>
          </a:p>
          <a:p>
            <a:pPr algn="just">
              <a:lnSpc>
                <a:spcPct val="90000"/>
              </a:lnSpc>
            </a:pPr>
            <a:r>
              <a:rPr lang="en-US" sz="2200">
                <a:cs typeface="Avenir Light"/>
              </a:rPr>
              <a:t>Ad</a:t>
            </a:r>
            <a:r>
              <a:rPr lang="ro-RO" sz="2200">
                <a:cs typeface="Avenir Light"/>
              </a:rPr>
              <a:t>ă</a:t>
            </a:r>
            <a:r>
              <a:rPr lang="en-US" sz="2200">
                <a:cs typeface="Avenir Light"/>
              </a:rPr>
              <a:t>ugarea/modificarea valorii implicite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>
                <a:latin typeface="Consolas"/>
                <a:cs typeface="Consolas"/>
              </a:rPr>
              <a:t> ALTER TABLE PERSOANE MODIFY (Sex DEFAULT 'F')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>
                <a:latin typeface="Consolas"/>
                <a:cs typeface="Consolas"/>
              </a:rPr>
              <a:t> ALTER TABLE PERSOANE MODIFY (Sex DEFAULT NULL)</a:t>
            </a:r>
            <a:endParaRPr lang="ro-RO" sz="2200" i="1">
              <a:latin typeface="Arial" charset="0"/>
            </a:endParaRPr>
          </a:p>
          <a:p>
            <a:pPr algn="just">
              <a:lnSpc>
                <a:spcPct val="90000"/>
              </a:lnSpc>
            </a:pPr>
            <a:endParaRPr lang="en-US" sz="2200">
              <a:cs typeface="Avenir Light"/>
            </a:endParaRPr>
          </a:p>
          <a:p>
            <a:pPr algn="just">
              <a:lnSpc>
                <a:spcPct val="90000"/>
              </a:lnSpc>
            </a:pPr>
            <a:r>
              <a:rPr lang="en-US" sz="2200">
                <a:cs typeface="Avenir Light"/>
              </a:rPr>
              <a:t>Ad</a:t>
            </a:r>
            <a:r>
              <a:rPr lang="ro-RO" sz="2200">
                <a:cs typeface="Avenir Light"/>
              </a:rPr>
              <a:t>ă</a:t>
            </a:r>
            <a:r>
              <a:rPr lang="en-US" sz="2200">
                <a:cs typeface="Avenir Light"/>
              </a:rPr>
              <a:t>ugarea/anularea restricţiilor 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>
                <a:latin typeface="Arial" charset="0"/>
                <a:cs typeface="Times New Roman" pitchFamily="18" charset="0"/>
              </a:rPr>
              <a:t> </a:t>
            </a:r>
            <a:r>
              <a:rPr lang="en-US" sz="2200">
                <a:latin typeface="Consolas"/>
                <a:cs typeface="Consolas"/>
              </a:rPr>
              <a:t>ALTER TABLE PERSOANE DROP PRIMARY KEY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>
                <a:latin typeface="Consolas"/>
                <a:cs typeface="Consolas"/>
              </a:rPr>
              <a:t> ALTER TABLE PERSOANE ADD PRIMARY KEY (CNP)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Arial" charset="0"/>
                <a:cs typeface="Times New Roman" pitchFamily="18" charset="0"/>
              </a:rPr>
              <a:t> </a:t>
            </a:r>
            <a:endParaRPr lang="en-US" sz="2200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Ştergerea</a:t>
            </a:r>
            <a:r>
              <a:rPr lang="ro-RO" dirty="0"/>
              <a:t> tabelelor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6775805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8376" y="274638"/>
            <a:ext cx="749808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Ştergerea tabelelor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86000"/>
            <a:ext cx="7969696" cy="3519264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DROP &lt;nume tabelă&gt;  </a:t>
            </a:r>
            <a:endParaRPr lang="ro-RO" sz="280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ro-RO" sz="2800">
                <a:latin typeface="Consolas"/>
                <a:cs typeface="Consolas"/>
              </a:rPr>
              <a:t>	</a:t>
            </a:r>
            <a:r>
              <a:rPr lang="en-US" sz="2800">
                <a:latin typeface="Consolas"/>
                <a:cs typeface="Consolas"/>
              </a:rPr>
              <a:t>&lt; comportament la ştergere &gt;</a:t>
            </a:r>
          </a:p>
          <a:p>
            <a:pPr algn="just">
              <a:buFontTx/>
              <a:buNone/>
            </a:pPr>
            <a:endParaRPr lang="en-US" sz="2800"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sz="2800">
                <a:cs typeface="Times New Roman" pitchFamily="18" charset="0"/>
              </a:rPr>
              <a:t>unde:</a:t>
            </a:r>
          </a:p>
          <a:p>
            <a:pPr algn="just">
              <a:buNone/>
            </a:pPr>
            <a:endParaRPr lang="en-US">
              <a:latin typeface="Consolas"/>
              <a:cs typeface="Consolas"/>
            </a:endParaRPr>
          </a:p>
          <a:p>
            <a:pPr algn="just">
              <a:buNone/>
            </a:pPr>
            <a:r>
              <a:rPr lang="en-US">
                <a:latin typeface="Consolas"/>
                <a:cs typeface="Consolas"/>
              </a:rPr>
              <a:t>&lt; comportament la ştergere &gt; : : = = RESTRICT  |  CASCADE 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4638"/>
            <a:ext cx="8466144" cy="1143000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o-RO" b="1" dirty="0"/>
              <a:t>SQL </a:t>
            </a:r>
            <a:r>
              <a:rPr lang="en-US" b="1" dirty="0"/>
              <a:t>- </a:t>
            </a:r>
            <a:r>
              <a:rPr lang="ro-RO" b="1" dirty="0"/>
              <a:t>Structured Query Language</a:t>
            </a:r>
            <a:endParaRPr lang="en-US" b="1" dirty="0"/>
          </a:p>
        </p:txBody>
      </p:sp>
      <p:sp>
        <p:nvSpPr>
          <p:cNvPr id="6147" name="Rectangle 9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826184" cy="5184576"/>
          </a:xfrm>
        </p:spPr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ro-RO" sz="3000" dirty="0">
                <a:latin typeface="Avenir Light"/>
                <a:cs typeface="Avenir Light"/>
              </a:rPr>
              <a:t>Este cel mai răspândit limbaj de lucru cu bazele de date</a:t>
            </a:r>
          </a:p>
          <a:p>
            <a:pPr lvl="1">
              <a:buFont typeface="Arial" pitchFamily="34" charset="0"/>
              <a:buChar char="•"/>
            </a:pPr>
            <a:r>
              <a:rPr lang="ro-RO" sz="3000" dirty="0">
                <a:latin typeface="Avenir Light"/>
                <a:cs typeface="Avenir Light"/>
              </a:rPr>
              <a:t>Bazat pe algebra relaţională</a:t>
            </a:r>
          </a:p>
          <a:p>
            <a:pPr lvl="1">
              <a:buFont typeface="Arial" pitchFamily="34" charset="0"/>
              <a:buChar char="•"/>
            </a:pPr>
            <a:r>
              <a:rPr lang="ro-RO" sz="3000" dirty="0">
                <a:latin typeface="Avenir Light"/>
                <a:cs typeface="Avenir Light"/>
              </a:rPr>
              <a:t>Folosit de:</a:t>
            </a:r>
            <a:endParaRPr lang="en-US" sz="3000" dirty="0">
              <a:latin typeface="Avenir Light"/>
              <a:cs typeface="Avenir Light"/>
            </a:endParaRPr>
          </a:p>
          <a:p>
            <a:pPr lvl="2">
              <a:buFont typeface="Arial" pitchFamily="34" charset="0"/>
              <a:buChar char="•"/>
            </a:pPr>
            <a:r>
              <a:rPr lang="ro-RO" dirty="0"/>
              <a:t>Administratorii BD</a:t>
            </a:r>
            <a:r>
              <a:rPr lang="en-US" dirty="0"/>
              <a:t>:</a:t>
            </a:r>
            <a:r>
              <a:rPr lang="ro-RO" dirty="0"/>
              <a:t> crearea tabelelor, declararearea restricţiilor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ro-RO" dirty="0"/>
              <a:t>Dezvoltatorii de aplicaţii (script-uri, proceduri, funcţii etc.)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ro-RO" dirty="0"/>
              <a:t>Neinformaticieni – extragerea de informaţii ad-hoc,  din bazele de date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Adulat</a:t>
            </a:r>
            <a:r>
              <a:rPr lang="en-US" sz="3000" dirty="0">
                <a:latin typeface="Avenir Light"/>
                <a:cs typeface="Avenir Light"/>
              </a:rPr>
              <a:t> - “Intergalactic </a:t>
            </a:r>
            <a:r>
              <a:rPr lang="en-US" sz="3000" dirty="0" err="1">
                <a:latin typeface="Avenir Light"/>
                <a:cs typeface="Avenir Light"/>
              </a:rPr>
              <a:t>Dataspeak</a:t>
            </a:r>
            <a:r>
              <a:rPr lang="en-US" sz="3000" dirty="0">
                <a:latin typeface="Avenir Light"/>
                <a:cs typeface="Avenir Light"/>
              </a:rPr>
              <a:t>” (</a:t>
            </a:r>
            <a:r>
              <a:rPr lang="en-US" sz="3000" dirty="0" err="1">
                <a:latin typeface="Avenir Light"/>
                <a:cs typeface="Avenir Light"/>
              </a:rPr>
              <a:t>M.Stonebraker</a:t>
            </a:r>
            <a:r>
              <a:rPr lang="en-US" sz="3000" dirty="0">
                <a:latin typeface="Avenir Light"/>
                <a:cs typeface="Avenir Light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Detestat</a:t>
            </a:r>
            <a:r>
              <a:rPr lang="en-US" sz="3000" dirty="0">
                <a:latin typeface="Avenir Light"/>
                <a:cs typeface="Avenir Light"/>
              </a:rPr>
              <a:t> – </a:t>
            </a:r>
            <a:r>
              <a:rPr lang="en-US" sz="3000" dirty="0" err="1">
                <a:latin typeface="Avenir Light"/>
                <a:cs typeface="Avenir Light"/>
              </a:rPr>
              <a:t>vezi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NoSQL</a:t>
            </a:r>
            <a:r>
              <a:rPr lang="en-US" sz="3000" dirty="0">
                <a:latin typeface="Avenir Light"/>
                <a:cs typeface="Avenir Light"/>
              </a:rPr>
              <a:t>, </a:t>
            </a:r>
            <a:r>
              <a:rPr lang="en-US" sz="3000" dirty="0" err="1">
                <a:latin typeface="Avenir Light"/>
                <a:cs typeface="Avenir Light"/>
              </a:rPr>
              <a:t>studen</a:t>
            </a:r>
            <a:r>
              <a:rPr lang="ro-RO" sz="3000" dirty="0">
                <a:latin typeface="Avenir Light"/>
                <a:cs typeface="Avenir Light"/>
              </a:rPr>
              <a:t>ţii de la CIG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Actualizarea tabelelor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7805787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Actualizarea tabelelor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14438"/>
            <a:ext cx="8424936" cy="552693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sz="2400" b="1" dirty="0">
                <a:cs typeface="Avenir Light"/>
              </a:rPr>
              <a:t>Ad</a:t>
            </a:r>
            <a:r>
              <a:rPr lang="ro-RO" sz="2400" b="1" dirty="0">
                <a:cs typeface="Avenir Light"/>
              </a:rPr>
              <a:t>ă</a:t>
            </a:r>
            <a:r>
              <a:rPr lang="en-US" sz="2400" b="1" dirty="0" err="1">
                <a:cs typeface="Avenir Light"/>
              </a:rPr>
              <a:t>ugarea</a:t>
            </a:r>
            <a:r>
              <a:rPr lang="en-US" sz="2400" b="1" dirty="0">
                <a:cs typeface="Avenir Light"/>
              </a:rPr>
              <a:t> </a:t>
            </a:r>
            <a:r>
              <a:rPr lang="en-US" sz="2400" b="1" dirty="0" err="1">
                <a:cs typeface="Avenir Light"/>
              </a:rPr>
              <a:t>unei</a:t>
            </a:r>
            <a:r>
              <a:rPr lang="en-US" sz="2400" b="1" dirty="0">
                <a:cs typeface="Avenir Light"/>
              </a:rPr>
              <a:t> </a:t>
            </a:r>
            <a:r>
              <a:rPr lang="en-US" sz="2400" b="1" dirty="0" err="1">
                <a:cs typeface="Avenir Light"/>
              </a:rPr>
              <a:t>linii</a:t>
            </a:r>
            <a:endParaRPr lang="en-US" sz="2400" dirty="0">
              <a:cs typeface="Avenir Light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  </a:t>
            </a:r>
            <a:r>
              <a:rPr lang="en-US" sz="2400" dirty="0">
                <a:latin typeface="Consolas"/>
                <a:cs typeface="Consolas"/>
              </a:rPr>
              <a:t>INSERT INTO </a:t>
            </a:r>
            <a:r>
              <a:rPr lang="en-US" sz="2400" dirty="0" err="1">
                <a:latin typeface="Consolas"/>
                <a:cs typeface="Consolas"/>
              </a:rPr>
              <a:t>tabelă</a:t>
            </a:r>
            <a:r>
              <a:rPr lang="en-US" sz="2400" dirty="0">
                <a:latin typeface="Consolas"/>
                <a:cs typeface="Consolas"/>
              </a:rPr>
              <a:t> [(atribut1, atribut2, ….)]</a:t>
            </a:r>
            <a:r>
              <a:rPr lang="ro-RO" sz="2400" dirty="0">
                <a:latin typeface="Consolas"/>
                <a:cs typeface="Consolas"/>
              </a:rPr>
              <a:t> 	V</a:t>
            </a:r>
            <a:r>
              <a:rPr lang="en-US" sz="2400" dirty="0">
                <a:latin typeface="Consolas"/>
                <a:cs typeface="Consolas"/>
              </a:rPr>
              <a:t>ALUES (valoare_atribut1, valoare_atribut2, ….)	 </a:t>
            </a:r>
            <a:endParaRPr lang="ro-RO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ro-RO" sz="2400" b="1" dirty="0">
              <a:latin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ro-RO" sz="2400" b="1" dirty="0" err="1">
                <a:cs typeface="Avenir Light"/>
              </a:rPr>
              <a:t>Ş</a:t>
            </a:r>
            <a:r>
              <a:rPr lang="en-US" sz="2400" b="1" dirty="0" err="1">
                <a:cs typeface="Avenir Light"/>
              </a:rPr>
              <a:t>tergerea</a:t>
            </a:r>
            <a:r>
              <a:rPr lang="en-US" sz="2400" b="1" dirty="0">
                <a:cs typeface="Avenir Light"/>
              </a:rPr>
              <a:t> </a:t>
            </a:r>
            <a:r>
              <a:rPr lang="en-US" sz="2400" b="1" dirty="0" err="1">
                <a:cs typeface="Avenir Light"/>
              </a:rPr>
              <a:t>liniilor</a:t>
            </a:r>
            <a:endParaRPr lang="en-US" sz="2400" b="1" dirty="0">
              <a:cs typeface="Avenir Light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 	</a:t>
            </a:r>
            <a:r>
              <a:rPr lang="en-US" sz="2400" dirty="0">
                <a:latin typeface="Consolas"/>
                <a:cs typeface="Consolas"/>
              </a:rPr>
              <a:t>DELETE FROM </a:t>
            </a:r>
            <a:r>
              <a:rPr lang="en-US" sz="2400" dirty="0" err="1">
                <a:latin typeface="Consolas"/>
                <a:cs typeface="Consolas"/>
              </a:rPr>
              <a:t>nume-tabelă</a:t>
            </a:r>
            <a:r>
              <a:rPr lang="en-US" sz="2400" dirty="0">
                <a:latin typeface="Consolas"/>
                <a:cs typeface="Consolas"/>
              </a:rPr>
              <a:t>	WHERE </a:t>
            </a:r>
            <a:r>
              <a:rPr lang="en-US" sz="2400" dirty="0" err="1">
                <a:latin typeface="Consolas"/>
                <a:cs typeface="Consolas"/>
              </a:rPr>
              <a:t>predicat</a:t>
            </a:r>
            <a:endParaRPr lang="ro-RO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>
                <a:latin typeface="Consolas"/>
                <a:cs typeface="Consolas"/>
              </a:rPr>
              <a:t>DELETE FROM FACTURI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WHERE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= 1122</a:t>
            </a:r>
            <a:endParaRPr lang="ro-RO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ro-RO" sz="2400" b="1" dirty="0">
              <a:latin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b="1" dirty="0" err="1">
                <a:cs typeface="Avenir Light"/>
              </a:rPr>
              <a:t>Modificarea</a:t>
            </a:r>
            <a:r>
              <a:rPr lang="en-US" sz="2400" b="1" dirty="0">
                <a:cs typeface="Avenir Light"/>
              </a:rPr>
              <a:t> </a:t>
            </a:r>
            <a:r>
              <a:rPr lang="en-US" sz="2400" b="1" dirty="0" err="1">
                <a:cs typeface="Avenir Light"/>
              </a:rPr>
              <a:t>valorilor</a:t>
            </a:r>
            <a:r>
              <a:rPr lang="en-US" sz="2400" b="1" dirty="0">
                <a:cs typeface="Avenir Light"/>
              </a:rPr>
              <a:t> </a:t>
            </a:r>
            <a:r>
              <a:rPr lang="en-US" sz="2400" b="1" dirty="0" err="1">
                <a:cs typeface="Avenir Light"/>
              </a:rPr>
              <a:t>unor</a:t>
            </a:r>
            <a:r>
              <a:rPr lang="en-US" sz="2400" b="1" dirty="0">
                <a:cs typeface="Avenir Light"/>
              </a:rPr>
              <a:t> </a:t>
            </a:r>
            <a:r>
              <a:rPr lang="en-US" sz="2400" b="1" dirty="0" err="1">
                <a:cs typeface="Avenir Light"/>
              </a:rPr>
              <a:t>atribute</a:t>
            </a:r>
            <a:endParaRPr lang="en-US" sz="2400" b="1" dirty="0">
              <a:cs typeface="Avenir Light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 	</a:t>
            </a:r>
            <a:r>
              <a:rPr lang="en-US" sz="2400" dirty="0">
                <a:latin typeface="Consolas"/>
                <a:cs typeface="Consolas"/>
              </a:rPr>
              <a:t>UPDATE </a:t>
            </a:r>
            <a:r>
              <a:rPr lang="en-US" sz="2400" dirty="0" err="1">
                <a:latin typeface="Consolas"/>
                <a:cs typeface="Consolas"/>
              </a:rPr>
              <a:t>tabelă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SET atribut1 = expresie1 </a:t>
            </a:r>
            <a:endParaRPr lang="ro-RO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[, atribut2= expresie2 ….] WHERE </a:t>
            </a:r>
            <a:r>
              <a:rPr lang="en-US" sz="2400" dirty="0" err="1">
                <a:latin typeface="Consolas"/>
                <a:cs typeface="Consolas"/>
              </a:rPr>
              <a:t>predicat</a:t>
            </a:r>
            <a:endParaRPr lang="en-US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</a:pPr>
            <a:endParaRPr lang="en-US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	UPDATE CLIENTI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SET </a:t>
            </a:r>
            <a:r>
              <a:rPr lang="en-US" sz="2400" dirty="0" err="1">
                <a:latin typeface="Consolas"/>
                <a:cs typeface="Consolas"/>
              </a:rPr>
              <a:t>Telefon</a:t>
            </a:r>
            <a:r>
              <a:rPr lang="en-US" sz="2400" dirty="0">
                <a:latin typeface="Consolas"/>
                <a:cs typeface="Consolas"/>
              </a:rPr>
              <a:t>  = ‘032-313131’</a:t>
            </a:r>
            <a:r>
              <a:rPr lang="ro-RO" sz="2400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WHERE </a:t>
            </a:r>
            <a:r>
              <a:rPr lang="en-US" sz="2400" dirty="0" err="1">
                <a:latin typeface="Consolas"/>
                <a:cs typeface="Consolas"/>
              </a:rPr>
              <a:t>CodCl</a:t>
            </a:r>
            <a:r>
              <a:rPr lang="en-US" sz="2400" dirty="0">
                <a:latin typeface="Consolas"/>
                <a:cs typeface="Consolas"/>
              </a:rPr>
              <a:t> = 1001 ;</a:t>
            </a:r>
            <a:endParaRPr lang="ro-RO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</a:pPr>
            <a:endParaRPr lang="en-US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	UPDATE PRODUSE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SET </a:t>
            </a:r>
            <a:r>
              <a:rPr lang="en-US" sz="2400" dirty="0" err="1">
                <a:latin typeface="Consolas"/>
                <a:cs typeface="Consolas"/>
              </a:rPr>
              <a:t>ProcTVA</a:t>
            </a:r>
            <a:r>
              <a:rPr lang="en-US" sz="2400">
                <a:latin typeface="Consolas"/>
                <a:cs typeface="Consolas"/>
              </a:rPr>
              <a:t> = .19 ; 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400" y="125760"/>
            <a:ext cx="7818072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Origini/contribuţii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47800"/>
            <a:ext cx="8394136" cy="4800600"/>
          </a:xfrm>
        </p:spPr>
        <p:txBody>
          <a:bodyPr/>
          <a:lstStyle/>
          <a:p>
            <a:r>
              <a:rPr lang="ro-RO" dirty="0">
                <a:cs typeface="Avenir Light"/>
              </a:rPr>
              <a:t>Anii </a:t>
            </a:r>
            <a:r>
              <a:rPr lang="en-US" dirty="0">
                <a:cs typeface="Avenir Light"/>
              </a:rPr>
              <a:t>‘70, g</a:t>
            </a:r>
            <a:r>
              <a:rPr lang="ro-RO" dirty="0">
                <a:cs typeface="Avenir Light"/>
              </a:rPr>
              <a:t>ândit ca limbaj de lucru pentru baze de date gestionate cu System R (IBM) 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Nu Edgar Codd, fondatorul modelului relaţional, 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ci Donald Chamberlain şi Raymond Boyce</a:t>
            </a:r>
          </a:p>
          <a:p>
            <a:r>
              <a:rPr lang="ro-RO" dirty="0">
                <a:cs typeface="Avenir Light"/>
              </a:rPr>
              <a:t>Bazat nu pe calcul relaţional (cum a propus Codd, ci pe algebra relaţională</a:t>
            </a:r>
          </a:p>
          <a:p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5"/>
          <p:cNvSpPr>
            <a:spLocks noGrp="1" noChangeArrowheads="1"/>
          </p:cNvSpPr>
          <p:nvPr>
            <p:ph type="title"/>
          </p:nvPr>
        </p:nvSpPr>
        <p:spPr>
          <a:xfrm>
            <a:off x="990600" y="53752"/>
            <a:ext cx="7973888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Organisme de standardizare SQL</a:t>
            </a:r>
            <a:endParaRPr lang="en-US" dirty="0"/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1043608" y="5594176"/>
            <a:ext cx="7920880" cy="1219200"/>
          </a:xfrm>
        </p:spPr>
        <p:txBody>
          <a:bodyPr rtlCol="0">
            <a:normAutofit lnSpcReduction="10000"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700" b="1" i="1">
                <a:latin typeface="Arial" charset="0"/>
                <a:cs typeface="Arial" charset="0"/>
              </a:rPr>
              <a:t>ISO – International Organisation for Standardization</a:t>
            </a:r>
            <a:r>
              <a:rPr lang="ro-RO" sz="1700" b="1" i="1">
                <a:latin typeface="Arial" charset="0"/>
              </a:rPr>
              <a:t>, </a:t>
            </a:r>
            <a:r>
              <a:rPr lang="en-US" sz="1700" b="1" i="1">
                <a:latin typeface="Arial" charset="0"/>
                <a:cs typeface="Arial" charset="0"/>
              </a:rPr>
              <a:t>ANSI – American National</a:t>
            </a:r>
            <a:r>
              <a:rPr lang="ro-RO" sz="1700" b="1" i="1">
                <a:latin typeface="Arial" charset="0"/>
              </a:rPr>
              <a:t> </a:t>
            </a:r>
            <a:r>
              <a:rPr lang="en-US" sz="1700" b="1" i="1">
                <a:latin typeface="Arial" charset="0"/>
                <a:cs typeface="Arial" charset="0"/>
              </a:rPr>
              <a:t>Standard Institute</a:t>
            </a:r>
            <a:r>
              <a:rPr lang="ro-RO" sz="1700" b="1" i="1">
                <a:latin typeface="Arial" charset="0"/>
              </a:rPr>
              <a:t>, </a:t>
            </a:r>
            <a:r>
              <a:rPr lang="en-US" sz="1700" b="1" i="1">
                <a:latin typeface="Arial" charset="0"/>
                <a:cs typeface="Arial" charset="0"/>
              </a:rPr>
              <a:t>AFNOR – Association Francaise de Normalisation</a:t>
            </a:r>
            <a:r>
              <a:rPr lang="ro-RO" sz="1700" b="1" i="1">
                <a:latin typeface="Arial" charset="0"/>
              </a:rPr>
              <a:t>, </a:t>
            </a:r>
            <a:r>
              <a:rPr lang="en-US" sz="1700" b="1" i="1">
                <a:latin typeface="Arial" charset="0"/>
                <a:cs typeface="Arial" charset="0"/>
              </a:rPr>
              <a:t>OMG – Operational Management Committee</a:t>
            </a:r>
            <a:r>
              <a:rPr lang="ro-RO" sz="1700" b="1" i="1">
                <a:latin typeface="Arial" charset="0"/>
              </a:rPr>
              <a:t>, </a:t>
            </a:r>
            <a:r>
              <a:rPr lang="en-US" sz="1700" b="1" i="1">
                <a:latin typeface="Arial" charset="0"/>
                <a:cs typeface="Arial" charset="0"/>
              </a:rPr>
              <a:t>DBSSG – Database Systems Study Group</a:t>
            </a:r>
            <a:r>
              <a:rPr lang="ro-RO" sz="1700" b="1" i="1">
                <a:latin typeface="Arial" charset="0"/>
              </a:rPr>
              <a:t>, </a:t>
            </a:r>
            <a:r>
              <a:rPr lang="en-US" sz="1700" b="1" i="1">
                <a:latin typeface="Arial" charset="0"/>
                <a:cs typeface="Arial" charset="0"/>
              </a:rPr>
              <a:t>PRIS-TG – Predictable Real-time Information Management Task Group</a:t>
            </a:r>
            <a:r>
              <a:rPr lang="ro-RO" sz="1700" b="1" i="1">
                <a:latin typeface="Arial" charset="0"/>
              </a:rPr>
              <a:t> </a:t>
            </a:r>
            <a:endParaRPr lang="en-US" sz="1700" b="1"/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827584" y="1124744"/>
          <a:ext cx="8316416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5915160" imgH="3305160" progId="Word.Picture.8">
                  <p:embed/>
                </p:oleObj>
              </mc:Choice>
              <mc:Fallback>
                <p:oleObj name="Picture" r:id="rId2" imgW="5915160" imgH="3305160" progId="Word.Picture.8">
                  <p:embed/>
                  <p:pic>
                    <p:nvPicPr>
                      <p:cNvPr id="102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24744"/>
                        <a:ext cx="8316416" cy="44644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Grp="1" noChangeArrowheads="1"/>
          </p:cNvSpPr>
          <p:nvPr>
            <p:ph type="title"/>
          </p:nvPr>
        </p:nvSpPr>
        <p:spPr>
          <a:xfrm>
            <a:off x="971600" y="44624"/>
            <a:ext cx="81724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Standarde SQL</a:t>
            </a:r>
            <a:endParaRPr lang="en-US" dirty="0"/>
          </a:p>
        </p:txBody>
      </p:sp>
      <p:sp>
        <p:nvSpPr>
          <p:cNvPr id="7171" name="Rectangle 12"/>
          <p:cNvSpPr>
            <a:spLocks noGrp="1" noChangeArrowheads="1"/>
          </p:cNvSpPr>
          <p:nvPr>
            <p:ph idx="1"/>
          </p:nvPr>
        </p:nvSpPr>
        <p:spPr>
          <a:xfrm>
            <a:off x="611560" y="1196752"/>
            <a:ext cx="8280920" cy="56612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o-RO" sz="2800" dirty="0"/>
              <a:t>ANSI-1986,  ISO-1987 </a:t>
            </a:r>
          </a:p>
          <a:p>
            <a:pPr>
              <a:lnSpc>
                <a:spcPct val="110000"/>
              </a:lnSpc>
            </a:pPr>
            <a:r>
              <a:rPr lang="ro-RO" sz="2800" dirty="0"/>
              <a:t>SQL-89 (SQL1)</a:t>
            </a:r>
          </a:p>
          <a:p>
            <a:pPr>
              <a:lnSpc>
                <a:spcPct val="110000"/>
              </a:lnSpc>
            </a:pPr>
            <a:r>
              <a:rPr lang="ro-RO" sz="2800" dirty="0"/>
              <a:t>SQL2 sau SQL-92 – 600 pagini</a:t>
            </a:r>
          </a:p>
          <a:p>
            <a:pPr lvl="1" algn="just">
              <a:lnSpc>
                <a:spcPct val="110000"/>
              </a:lnSpc>
            </a:pPr>
            <a:r>
              <a:rPr lang="en-US" sz="2400" i="1" dirty="0">
                <a:cs typeface="Times New Roman" pitchFamily="18" charset="0"/>
              </a:rPr>
              <a:t>Entry</a:t>
            </a:r>
            <a:r>
              <a:rPr lang="en-US" sz="2400" dirty="0">
                <a:cs typeface="Times New Roman" pitchFamily="18" charset="0"/>
              </a:rPr>
              <a:t> – </a:t>
            </a:r>
            <a:r>
              <a:rPr lang="en-US" sz="2400" dirty="0" err="1">
                <a:cs typeface="Times New Roman" pitchFamily="18" charset="0"/>
              </a:rPr>
              <a:t>intrare</a:t>
            </a:r>
            <a:r>
              <a:rPr lang="en-US" sz="2400" dirty="0">
                <a:cs typeface="Times New Roman" pitchFamily="18" charset="0"/>
              </a:rPr>
              <a:t>, de </a:t>
            </a:r>
            <a:r>
              <a:rPr lang="en-US" sz="2400" dirty="0" err="1">
                <a:cs typeface="Times New Roman" pitchFamily="18" charset="0"/>
              </a:rPr>
              <a:t>bază</a:t>
            </a:r>
            <a:r>
              <a:rPr lang="en-US" sz="2400" dirty="0">
                <a:cs typeface="Times New Roman" pitchFamily="18" charset="0"/>
              </a:rPr>
              <a:t> (SQL-89 </a:t>
            </a:r>
            <a:r>
              <a:rPr lang="en-US" sz="2400" dirty="0" err="1">
                <a:cs typeface="Times New Roman" pitchFamily="18" charset="0"/>
              </a:rPr>
              <a:t>corectat</a:t>
            </a:r>
            <a:r>
              <a:rPr lang="en-US" sz="2400" dirty="0">
                <a:cs typeface="Times New Roman" pitchFamily="18" charset="0"/>
              </a:rPr>
              <a:t>)</a:t>
            </a:r>
          </a:p>
          <a:p>
            <a:pPr lvl="1" algn="just">
              <a:lnSpc>
                <a:spcPct val="110000"/>
              </a:lnSpc>
            </a:pPr>
            <a:r>
              <a:rPr lang="ro-RO" sz="2400" i="1" dirty="0"/>
              <a:t>In</a:t>
            </a:r>
            <a:r>
              <a:rPr lang="en-US" sz="2400" i="1" dirty="0" err="1">
                <a:cs typeface="Times New Roman" pitchFamily="18" charset="0"/>
              </a:rPr>
              <a:t>termediate</a:t>
            </a:r>
            <a:r>
              <a:rPr lang="en-US" sz="2400" dirty="0">
                <a:cs typeface="Times New Roman" pitchFamily="18" charset="0"/>
              </a:rPr>
              <a:t> – </a:t>
            </a:r>
            <a:r>
              <a:rPr lang="en-US" sz="2400" dirty="0" err="1">
                <a:cs typeface="Times New Roman" pitchFamily="18" charset="0"/>
              </a:rPr>
              <a:t>intermediar</a:t>
            </a:r>
            <a:endParaRPr lang="en-US" sz="2400" dirty="0"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sz="2400" i="1" dirty="0">
                <a:cs typeface="Times New Roman" pitchFamily="18" charset="0"/>
              </a:rPr>
              <a:t>Full</a:t>
            </a:r>
            <a:r>
              <a:rPr lang="en-US" sz="2400" dirty="0">
                <a:cs typeface="Times New Roman" pitchFamily="18" charset="0"/>
              </a:rPr>
              <a:t> – </a:t>
            </a:r>
            <a:r>
              <a:rPr lang="en-US" sz="2400" dirty="0" err="1">
                <a:cs typeface="Times New Roman" pitchFamily="18" charset="0"/>
              </a:rPr>
              <a:t>deplin</a:t>
            </a:r>
            <a:r>
              <a:rPr lang="en-US" sz="2400" dirty="0">
                <a:cs typeface="Times New Roman" pitchFamily="18" charset="0"/>
              </a:rPr>
              <a:t>.</a:t>
            </a:r>
            <a:endParaRPr lang="ro-RO" sz="2800" dirty="0"/>
          </a:p>
          <a:p>
            <a:pPr>
              <a:lnSpc>
                <a:spcPct val="110000"/>
              </a:lnSpc>
            </a:pPr>
            <a:r>
              <a:rPr lang="ro-RO" sz="2800" dirty="0"/>
              <a:t>SQL:1999 – 2000 pagini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/>
              <a:t>SQL:2003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SQL:2008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SQL: 2011</a:t>
            </a:r>
            <a:endParaRPr lang="ro-RO" sz="2800" dirty="0"/>
          </a:p>
          <a:p>
            <a:pPr>
              <a:lnSpc>
                <a:spcPct val="110000"/>
              </a:lnSpc>
              <a:buFontTx/>
              <a:buNone/>
            </a:pPr>
            <a:endParaRPr lang="en-US" sz="2800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647950" y="1985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Grp="1" noChangeArrowheads="1"/>
          </p:cNvSpPr>
          <p:nvPr>
            <p:ph type="title"/>
          </p:nvPr>
        </p:nvSpPr>
        <p:spPr>
          <a:xfrm>
            <a:off x="971600" y="125760"/>
            <a:ext cx="7925569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Orientări SQL:1999</a:t>
            </a:r>
            <a:r>
              <a:rPr lang="en-US" dirty="0"/>
              <a:t>, SQL:2003, SQL:2008, SQL:2011</a:t>
            </a:r>
          </a:p>
        </p:txBody>
      </p:sp>
      <p:sp>
        <p:nvSpPr>
          <p:cNvPr id="8195" name="Rectangle 10"/>
          <p:cNvSpPr>
            <a:spLocks noGrp="1" noChangeArrowheads="1"/>
          </p:cNvSpPr>
          <p:nvPr>
            <p:ph idx="1"/>
          </p:nvPr>
        </p:nvSpPr>
        <p:spPr>
          <a:xfrm>
            <a:off x="539552" y="1556792"/>
            <a:ext cx="8604447" cy="5040560"/>
          </a:xfrm>
        </p:spPr>
        <p:txBody>
          <a:bodyPr>
            <a:normAutofit/>
          </a:bodyPr>
          <a:lstStyle/>
          <a:p>
            <a:pPr marL="403225" lvl="1" indent="0">
              <a:buNone/>
            </a:pPr>
            <a:r>
              <a:rPr lang="ro-RO" sz="3000" dirty="0">
                <a:latin typeface="Avenir Light"/>
                <a:cs typeface="Avenir Light"/>
              </a:rPr>
              <a:t>Definirea ş</a:t>
            </a:r>
            <a:r>
              <a:rPr lang="en-US" sz="3000" dirty="0" err="1">
                <a:latin typeface="Avenir Light"/>
                <a:cs typeface="Avenir Light"/>
              </a:rPr>
              <a:t>i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gestion</a:t>
            </a:r>
            <a:r>
              <a:rPr lang="ro-RO" sz="3000" dirty="0">
                <a:latin typeface="Avenir Light"/>
                <a:cs typeface="Avenir Light"/>
              </a:rPr>
              <a:t>area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obiectelor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complexe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ş</a:t>
            </a:r>
            <a:r>
              <a:rPr lang="en-US" sz="3000" dirty="0" err="1">
                <a:latin typeface="Avenir Light"/>
                <a:cs typeface="Avenir Light"/>
              </a:rPr>
              <a:t>i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persistente</a:t>
            </a:r>
            <a:r>
              <a:rPr lang="ro-RO" sz="3000" dirty="0">
                <a:latin typeface="Avenir Light"/>
                <a:cs typeface="Avenir Light"/>
              </a:rPr>
              <a:t>:</a:t>
            </a:r>
          </a:p>
          <a:p>
            <a:pPr lvl="2"/>
            <a:r>
              <a:rPr lang="en-US" sz="2800" dirty="0" err="1">
                <a:latin typeface="Avenir Light"/>
                <a:cs typeface="Avenir Light"/>
              </a:rPr>
              <a:t>Generalizare</a:t>
            </a:r>
            <a:r>
              <a:rPr lang="en-US" sz="2800" dirty="0">
                <a:latin typeface="Avenir Light"/>
                <a:cs typeface="Avenir Light"/>
              </a:rPr>
              <a:t> </a:t>
            </a:r>
            <a:r>
              <a:rPr lang="ro-RO" sz="2800" dirty="0">
                <a:latin typeface="Avenir Light"/>
                <a:cs typeface="Avenir Light"/>
              </a:rPr>
              <a:t>ş</a:t>
            </a:r>
            <a:r>
              <a:rPr lang="en-US" sz="2800" dirty="0" err="1">
                <a:latin typeface="Avenir Light"/>
                <a:cs typeface="Avenir Light"/>
              </a:rPr>
              <a:t>i</a:t>
            </a:r>
            <a:r>
              <a:rPr lang="en-US" sz="2800" dirty="0">
                <a:latin typeface="Avenir Light"/>
                <a:cs typeface="Avenir Light"/>
              </a:rPr>
              <a:t> </a:t>
            </a:r>
            <a:r>
              <a:rPr lang="en-US" sz="2800" dirty="0" err="1">
                <a:latin typeface="Avenir Light"/>
                <a:cs typeface="Avenir Light"/>
              </a:rPr>
              <a:t>specializare</a:t>
            </a:r>
            <a:endParaRPr lang="ro-RO" sz="2800" dirty="0">
              <a:latin typeface="Avenir Light"/>
              <a:cs typeface="Avenir Light"/>
            </a:endParaRPr>
          </a:p>
          <a:p>
            <a:pPr lvl="2"/>
            <a:r>
              <a:rPr lang="en-US" sz="2800" dirty="0">
                <a:latin typeface="Avenir Light"/>
                <a:cs typeface="Avenir Light"/>
              </a:rPr>
              <a:t>Mo</a:t>
            </a:r>
            <a:r>
              <a:rPr lang="ro-RO" sz="2800" dirty="0">
                <a:latin typeface="Avenir Light"/>
                <a:cs typeface="Avenir Light"/>
              </a:rPr>
              <a:t>ş</a:t>
            </a:r>
            <a:r>
              <a:rPr lang="en-US" sz="2800" dirty="0" err="1">
                <a:latin typeface="Avenir Light"/>
                <a:cs typeface="Avenir Light"/>
              </a:rPr>
              <a:t>teniri</a:t>
            </a:r>
            <a:r>
              <a:rPr lang="en-US" sz="2800" dirty="0">
                <a:latin typeface="Avenir Light"/>
                <a:cs typeface="Avenir Light"/>
              </a:rPr>
              <a:t> multiple</a:t>
            </a:r>
            <a:endParaRPr lang="ro-RO" sz="2800" dirty="0">
              <a:latin typeface="Avenir Light"/>
              <a:cs typeface="Avenir Light"/>
            </a:endParaRPr>
          </a:p>
          <a:p>
            <a:pPr lvl="2"/>
            <a:r>
              <a:rPr lang="ro-RO" sz="2800" dirty="0" err="1">
                <a:latin typeface="Avenir Light"/>
                <a:cs typeface="Avenir Light"/>
              </a:rPr>
              <a:t>P</a:t>
            </a:r>
            <a:r>
              <a:rPr lang="en-US" sz="2800" dirty="0" err="1">
                <a:latin typeface="Avenir Light"/>
                <a:cs typeface="Avenir Light"/>
              </a:rPr>
              <a:t>olimorfism</a:t>
            </a:r>
            <a:endParaRPr lang="ro-RO" sz="2800" dirty="0">
              <a:latin typeface="Avenir Light"/>
              <a:cs typeface="Avenir Light"/>
            </a:endParaRPr>
          </a:p>
          <a:p>
            <a:pPr lvl="2"/>
            <a:r>
              <a:rPr lang="ro-RO" sz="2800" dirty="0">
                <a:latin typeface="Avenir Light"/>
                <a:cs typeface="Avenir Light"/>
              </a:rPr>
              <a:t>Î</a:t>
            </a:r>
            <a:r>
              <a:rPr lang="en-US" sz="2800" dirty="0" err="1">
                <a:latin typeface="Avenir Light"/>
                <a:cs typeface="Avenir Light"/>
              </a:rPr>
              <a:t>ncapsulare</a:t>
            </a:r>
            <a:endParaRPr lang="ro-RO" sz="2800" dirty="0">
              <a:latin typeface="Avenir Light"/>
              <a:cs typeface="Avenir Light"/>
            </a:endParaRPr>
          </a:p>
          <a:p>
            <a:pPr lvl="2"/>
            <a:r>
              <a:rPr lang="en-US" sz="2800" dirty="0" err="1">
                <a:latin typeface="Avenir Light"/>
                <a:cs typeface="Avenir Light"/>
              </a:rPr>
              <a:t>Tipuri</a:t>
            </a:r>
            <a:r>
              <a:rPr lang="en-US" sz="2800" dirty="0">
                <a:latin typeface="Avenir Light"/>
                <a:cs typeface="Avenir Light"/>
              </a:rPr>
              <a:t> de date definite de </a:t>
            </a:r>
            <a:r>
              <a:rPr lang="en-US" sz="2800" dirty="0" err="1">
                <a:latin typeface="Avenir Light"/>
                <a:cs typeface="Avenir Light"/>
              </a:rPr>
              <a:t>utilizator</a:t>
            </a:r>
            <a:endParaRPr lang="en-US" sz="2800" dirty="0">
              <a:latin typeface="Avenir Light"/>
              <a:cs typeface="Avenir Light"/>
            </a:endParaRPr>
          </a:p>
          <a:p>
            <a:pPr lvl="2"/>
            <a:r>
              <a:rPr lang="ro-RO" sz="2800" dirty="0">
                <a:latin typeface="Avenir Light"/>
                <a:cs typeface="Avenir Light"/>
              </a:rPr>
              <a:t>E</a:t>
            </a:r>
            <a:r>
              <a:rPr lang="en-US" sz="2800" dirty="0" err="1">
                <a:latin typeface="Avenir Light"/>
                <a:cs typeface="Avenir Light"/>
              </a:rPr>
              <a:t>xpresii</a:t>
            </a:r>
            <a:r>
              <a:rPr lang="en-US" sz="2800" dirty="0">
                <a:latin typeface="Avenir Light"/>
                <a:cs typeface="Avenir Light"/>
              </a:rPr>
              <a:t> </a:t>
            </a:r>
            <a:r>
              <a:rPr lang="en-US" sz="2800" dirty="0" err="1">
                <a:latin typeface="Avenir Light"/>
                <a:cs typeface="Avenir Light"/>
              </a:rPr>
              <a:t>privind</a:t>
            </a:r>
            <a:r>
              <a:rPr lang="en-US" sz="2800" dirty="0">
                <a:latin typeface="Avenir Light"/>
                <a:cs typeface="Avenir Light"/>
              </a:rPr>
              <a:t> </a:t>
            </a:r>
            <a:r>
              <a:rPr lang="en-US" sz="2800" dirty="0" err="1">
                <a:latin typeface="Avenir Light"/>
                <a:cs typeface="Avenir Light"/>
              </a:rPr>
              <a:t>interog</a:t>
            </a:r>
            <a:r>
              <a:rPr lang="ro-RO" sz="2800" dirty="0">
                <a:latin typeface="Avenir Light"/>
                <a:cs typeface="Avenir Light"/>
              </a:rPr>
              <a:t>ă</a:t>
            </a:r>
            <a:r>
              <a:rPr lang="en-US" sz="2800" dirty="0" err="1">
                <a:latin typeface="Avenir Light"/>
                <a:cs typeface="Avenir Light"/>
              </a:rPr>
              <a:t>ri</a:t>
            </a:r>
            <a:r>
              <a:rPr lang="en-US" sz="2800" dirty="0">
                <a:latin typeface="Avenir Light"/>
                <a:cs typeface="Avenir Light"/>
              </a:rPr>
              <a:t> recursive </a:t>
            </a:r>
            <a:r>
              <a:rPr lang="ro-RO" sz="2800" dirty="0">
                <a:latin typeface="Avenir Light"/>
                <a:cs typeface="Avenir Light"/>
              </a:rPr>
              <a:t>ş</a:t>
            </a:r>
            <a:r>
              <a:rPr lang="en-US" sz="2800" dirty="0" err="1">
                <a:latin typeface="Avenir Light"/>
                <a:cs typeface="Avenir Light"/>
              </a:rPr>
              <a:t>i</a:t>
            </a:r>
            <a:r>
              <a:rPr lang="en-US" sz="2800" dirty="0">
                <a:latin typeface="Avenir Light"/>
                <a:cs typeface="Avenir Light"/>
              </a:rPr>
              <a:t> </a:t>
            </a:r>
            <a:r>
              <a:rPr lang="en-US" sz="2800" dirty="0" err="1">
                <a:latin typeface="Avenir Light"/>
                <a:cs typeface="Avenir Light"/>
              </a:rPr>
              <a:t>instrumente</a:t>
            </a:r>
            <a:r>
              <a:rPr lang="en-US" sz="2800" dirty="0">
                <a:latin typeface="Avenir Light"/>
                <a:cs typeface="Avenir Light"/>
              </a:rPr>
              <a:t> </a:t>
            </a:r>
            <a:r>
              <a:rPr lang="en-US" sz="2800" dirty="0" err="1">
                <a:latin typeface="Avenir Light"/>
                <a:cs typeface="Avenir Light"/>
              </a:rPr>
              <a:t>adecvate</a:t>
            </a:r>
            <a:r>
              <a:rPr lang="en-US" sz="2800" dirty="0">
                <a:latin typeface="Avenir Light"/>
                <a:cs typeface="Avenir Light"/>
              </a:rPr>
              <a:t> de </a:t>
            </a:r>
            <a:r>
              <a:rPr lang="en-US" sz="2800" dirty="0" err="1">
                <a:latin typeface="Avenir Light"/>
                <a:cs typeface="Avenir Light"/>
              </a:rPr>
              <a:t>administrare</a:t>
            </a:r>
            <a:r>
              <a:rPr lang="en-US" sz="2800" dirty="0">
                <a:latin typeface="Avenir Light"/>
                <a:cs typeface="Avenir Light"/>
              </a:rPr>
              <a:t> a </a:t>
            </a:r>
            <a:r>
              <a:rPr lang="en-US" sz="2800" dirty="0" err="1">
                <a:latin typeface="Avenir Light"/>
                <a:cs typeface="Avenir Light"/>
              </a:rPr>
              <a:t>datelor</a:t>
            </a:r>
            <a:endParaRPr lang="en-US" sz="30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title"/>
          </p:nvPr>
        </p:nvSpPr>
        <p:spPr/>
        <p:txBody>
          <a:bodyPr rtlCol="0" anchor="ctr">
            <a:noAutofit/>
          </a:bodyPr>
          <a:lstStyle/>
          <a:p>
            <a:pPr algn="ctr"/>
            <a:r>
              <a:rPr lang="ro-RO" dirty="0"/>
              <a:t>SQL furnizeaza suport pentru:</a:t>
            </a:r>
            <a:endParaRPr lang="en-US" dirty="0"/>
          </a:p>
        </p:txBody>
      </p:sp>
      <p:sp>
        <p:nvSpPr>
          <p:cNvPr id="9219" name="Rectangle 8"/>
          <p:cNvSpPr>
            <a:spLocks noGrp="1" noChangeArrowheads="1"/>
          </p:cNvSpPr>
          <p:nvPr>
            <p:ph idx="1"/>
          </p:nvPr>
        </p:nvSpPr>
        <p:spPr>
          <a:xfrm>
            <a:off x="539552" y="1752600"/>
            <a:ext cx="8147248" cy="4114800"/>
          </a:xfrm>
        </p:spPr>
        <p:txBody>
          <a:bodyPr/>
          <a:lstStyle/>
          <a:p>
            <a:pPr algn="just"/>
            <a:r>
              <a:rPr lang="en-US">
                <a:cs typeface="Times New Roman" pitchFamily="18" charset="0"/>
              </a:rPr>
              <a:t>Definirea datelor</a:t>
            </a:r>
          </a:p>
          <a:p>
            <a:pPr algn="just"/>
            <a:r>
              <a:rPr lang="en-US">
                <a:cs typeface="Times New Roman" pitchFamily="18" charset="0"/>
              </a:rPr>
              <a:t>Consultarea BD</a:t>
            </a:r>
          </a:p>
          <a:p>
            <a:pPr algn="just"/>
            <a:r>
              <a:rPr lang="en-US">
                <a:cs typeface="Times New Roman" pitchFamily="18" charset="0"/>
              </a:rPr>
              <a:t>Manipularea datelor din bază</a:t>
            </a:r>
          </a:p>
          <a:p>
            <a:pPr algn="just"/>
            <a:r>
              <a:rPr lang="en-US">
                <a:cs typeface="Times New Roman" pitchFamily="18" charset="0"/>
              </a:rPr>
              <a:t>Controlul accesului</a:t>
            </a:r>
          </a:p>
          <a:p>
            <a:pPr algn="just"/>
            <a:r>
              <a:rPr lang="en-US">
                <a:cs typeface="Times New Roman" pitchFamily="18" charset="0"/>
              </a:rPr>
              <a:t>Partajarea bazei între mai mulţi utilizatori ai acesteia</a:t>
            </a:r>
          </a:p>
          <a:p>
            <a:pPr algn="just"/>
            <a:r>
              <a:rPr lang="en-US">
                <a:cs typeface="Times New Roman" pitchFamily="18" charset="0"/>
              </a:rPr>
              <a:t>Menţinerea intergrităţii BD</a:t>
            </a:r>
          </a:p>
          <a:p>
            <a:endParaRPr lang="en-US"/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2143125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924</TotalTime>
  <Words>2624</Words>
  <Application>Microsoft Macintosh PowerPoint</Application>
  <PresentationFormat>On-screen Show (4:3)</PresentationFormat>
  <Paragraphs>394</Paragraphs>
  <Slides>41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7" baseType="lpstr">
      <vt:lpstr>Arial Unicode MS</vt:lpstr>
      <vt:lpstr>American Typewriter</vt:lpstr>
      <vt:lpstr>Arial</vt:lpstr>
      <vt:lpstr>Avenir Light</vt:lpstr>
      <vt:lpstr>Book Antiqua</vt:lpstr>
      <vt:lpstr>Calibri</vt:lpstr>
      <vt:lpstr>Consolas</vt:lpstr>
      <vt:lpstr>Gabriola</vt:lpstr>
      <vt:lpstr>Gill Sans MT</vt:lpstr>
      <vt:lpstr>Times New Roman</vt:lpstr>
      <vt:lpstr>Verdana</vt:lpstr>
      <vt:lpstr>Wingdings</vt:lpstr>
      <vt:lpstr>Wingdings 2</vt:lpstr>
      <vt:lpstr>Solstice</vt:lpstr>
      <vt:lpstr>Picture</vt:lpstr>
      <vt:lpstr>Photo Editor Photo</vt:lpstr>
      <vt:lpstr>Introducere în analiza datelor de mari dimensiuni</vt:lpstr>
      <vt:lpstr>Text</vt:lpstr>
      <vt:lpstr>Tutoriale video</vt:lpstr>
      <vt:lpstr>SQL - Structured Query Language</vt:lpstr>
      <vt:lpstr>Origini/contribuţii</vt:lpstr>
      <vt:lpstr>Organisme de standardizare SQL</vt:lpstr>
      <vt:lpstr>Standarde SQL</vt:lpstr>
      <vt:lpstr>Orientări SQL:1999, SQL:2003, SQL:2008, SQL:2011</vt:lpstr>
      <vt:lpstr>SQL furnizeaza suport pentru:</vt:lpstr>
      <vt:lpstr>Atuuri ale SQL</vt:lpstr>
      <vt:lpstr>Comenzi SQL</vt:lpstr>
      <vt:lpstr>Câteva tipuri de date SQL</vt:lpstr>
      <vt:lpstr>Tipuri de date în PostgreSQL</vt:lpstr>
      <vt:lpstr>Tipuri de date numerice în PostgreSQL</vt:lpstr>
      <vt:lpstr>Alte tipuri de date în PostgreSQL</vt:lpstr>
      <vt:lpstr>Crearea tabelelor şi declararea atributelor</vt:lpstr>
      <vt:lpstr>Crearea tabelelor şi declararea atributelor</vt:lpstr>
      <vt:lpstr>Valori nenule</vt:lpstr>
      <vt:lpstr>Valori nenule</vt:lpstr>
      <vt:lpstr>Cheie primară/unicitate</vt:lpstr>
      <vt:lpstr>Cheie primară/unicitate (1)</vt:lpstr>
      <vt:lpstr>Cheie primară/unicitate (2)</vt:lpstr>
      <vt:lpstr>Restricţii referenţiale (1)</vt:lpstr>
      <vt:lpstr>Restricţii referenţiale (2)</vt:lpstr>
      <vt:lpstr>Restricţii referenţiale (3)</vt:lpstr>
      <vt:lpstr>Restricţii utilizator (1)</vt:lpstr>
      <vt:lpstr>Restricţii utilizator (1)</vt:lpstr>
      <vt:lpstr>Restricţii utilizator (2)</vt:lpstr>
      <vt:lpstr>Script PostgreSQL- creare tabele (1)</vt:lpstr>
      <vt:lpstr>Script PostgreSQL- creare tabele (2)</vt:lpstr>
      <vt:lpstr>Script PostgreSQL- creare tabele (3)</vt:lpstr>
      <vt:lpstr>Script PostgreSQL- creare tabele (4)</vt:lpstr>
      <vt:lpstr>Script PostgreSQL - creare tabele (5)</vt:lpstr>
      <vt:lpstr>Script PostgreSQL- creare tabele (6)</vt:lpstr>
      <vt:lpstr>Script PostgreSQL- creare tabele (7)</vt:lpstr>
      <vt:lpstr>Modificarea structurii unei tabele</vt:lpstr>
      <vt:lpstr>Modificarea structurii (1)</vt:lpstr>
      <vt:lpstr>Ştergerea tabelelor</vt:lpstr>
      <vt:lpstr>Ştergerea tabelelor</vt:lpstr>
      <vt:lpstr>Actualizarea tabelelor</vt:lpstr>
      <vt:lpstr>Actualizarea tabelelor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160</cp:revision>
  <dcterms:created xsi:type="dcterms:W3CDTF">2002-10-11T06:23:42Z</dcterms:created>
  <dcterms:modified xsi:type="dcterms:W3CDTF">2023-05-19T08:59:53Z</dcterms:modified>
</cp:coreProperties>
</file>