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16"/>
  </p:notesMasterIdLst>
  <p:sldIdLst>
    <p:sldId id="256" r:id="rId2"/>
    <p:sldId id="383" r:id="rId3"/>
    <p:sldId id="473" r:id="rId4"/>
    <p:sldId id="404" r:id="rId5"/>
    <p:sldId id="405" r:id="rId6"/>
    <p:sldId id="408" r:id="rId7"/>
    <p:sldId id="406" r:id="rId8"/>
    <p:sldId id="407" r:id="rId9"/>
    <p:sldId id="413" r:id="rId10"/>
    <p:sldId id="414" r:id="rId11"/>
    <p:sldId id="468" r:id="rId12"/>
    <p:sldId id="469" r:id="rId13"/>
    <p:sldId id="470" r:id="rId14"/>
    <p:sldId id="434" r:id="rId15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ADB4"/>
    <a:srgbClr val="3A3C86"/>
    <a:srgbClr val="FF0066"/>
    <a:srgbClr val="FFFFCC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4014" autoAdjust="0"/>
  </p:normalViewPr>
  <p:slideViewPr>
    <p:cSldViewPr snapToGrid="0">
      <p:cViewPr varScale="1">
        <p:scale>
          <a:sx n="116" d="100"/>
          <a:sy n="116" d="100"/>
        </p:scale>
        <p:origin x="20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C7AB005-3131-4E1C-93B7-81752606534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6854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577C1-8AD6-41D2-8E7F-35C5B096E579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A6A37-23BA-4010-A676-C486948BBD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B7E3E-29D7-4D0B-B774-A6AEB59FB5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A49BE-7429-4695-B786-539AAF0209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FFCD4-884C-47DD-A96F-F7702227A1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C1591-6602-4D6B-BFD2-CB02039EDE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C8E81-0BD1-4D92-95CF-1AD67F3284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3386A-CEFA-4217-937C-6DC15EAEBF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9BF12-B154-4E03-9CBE-FB46958FFE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597FD-98C2-4FE0-A191-784EEA998C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E697-DF28-4DCA-9B03-3DA4AFED68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73512-EC8F-4E8E-BADC-AD05AB717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31E5A30-9AED-4C10-B61A-4C9BA2F396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recursive-view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6270" y="4450307"/>
            <a:ext cx="8077200" cy="2407693"/>
          </a:xfrm>
        </p:spPr>
        <p:txBody>
          <a:bodyPr rtlCol="0">
            <a:normAutofit/>
          </a:bodyPr>
          <a:lstStyle/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ro-RO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SQL - fraza SELECT</a:t>
            </a:r>
            <a:r>
              <a:rPr lang="en-US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:</a:t>
            </a:r>
          </a:p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ro-RO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interogări ierarhice/recursive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7693B0-C8F2-130D-A67B-DCB20E9102F1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726891"/>
            <a:ext cx="8458200" cy="2514601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i="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  <a:buFontTx/>
              <a:defRPr/>
            </a:pP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Introducere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în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analiza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datelor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de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mari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dimensiuni</a:t>
            </a:r>
            <a:endParaRPr lang="en-US" sz="44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FC27CB-3912-0A3A-7427-071F3973F806}"/>
              </a:ext>
            </a:extLst>
          </p:cNvPr>
          <p:cNvGrpSpPr/>
          <p:nvPr/>
        </p:nvGrpSpPr>
        <p:grpSpPr>
          <a:xfrm>
            <a:off x="1752600" y="239617"/>
            <a:ext cx="5732147" cy="873125"/>
            <a:chOff x="0" y="0"/>
            <a:chExt cx="6080125" cy="9220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6FBC2D0-B026-E967-296B-4FDE351AC9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48080" cy="922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299E822-551F-DCDF-BE84-9BA9A35A6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72075" y="19050"/>
              <a:ext cx="908050" cy="821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F0116D3-6D36-8AFE-501B-1289B816E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05100" y="76200"/>
              <a:ext cx="737870" cy="742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8FE4E63-0ABD-8470-0288-18F1F3E065B1}"/>
              </a:ext>
            </a:extLst>
          </p:cNvPr>
          <p:cNvSpPr txBox="1"/>
          <p:nvPr/>
        </p:nvSpPr>
        <p:spPr>
          <a:xfrm>
            <a:off x="990600" y="1466020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None/>
              <a:tabLst>
                <a:tab pos="3227070" algn="l"/>
              </a:tabLst>
            </a:pP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Titlul proiectului: </a:t>
            </a:r>
            <a:r>
              <a:rPr lang="ro-R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Educație și dezvoltare în era digitală</a:t>
            </a:r>
            <a:endParaRPr lang="en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 proiect:</a:t>
            </a:r>
            <a:r>
              <a:rPr lang="ro-R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POCU/860/3/12/143072</a:t>
            </a:r>
            <a:r>
              <a:rPr lang="en-RO" sz="2400" dirty="0">
                <a:effectLst/>
              </a:rPr>
              <a:t> </a:t>
            </a:r>
            <a:endParaRPr lang="en-RO" sz="2400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5455"/>
            <a:ext cx="9144000" cy="1404037"/>
          </a:xfrm>
        </p:spPr>
        <p:txBody>
          <a:bodyPr>
            <a:noAutofit/>
          </a:bodyPr>
          <a:lstStyle/>
          <a:p>
            <a:pPr algn="ctr"/>
            <a:r>
              <a:rPr lang="ro-RO" b="1" dirty="0"/>
              <a:t>Generare de valori consecutive pe un interval (echivalen</a:t>
            </a:r>
            <a:r>
              <a:rPr lang="ro-RO" b="1" dirty="0">
                <a:latin typeface="Gill Sans MT"/>
              </a:rPr>
              <a:t>t GENERATE_SERIES)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367" y="1597925"/>
            <a:ext cx="7724633" cy="4800600"/>
          </a:xfrm>
        </p:spPr>
        <p:txBody>
          <a:bodyPr/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WITH RECURSIVE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( 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Nr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 AS (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SELECT 0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UNION ALL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SELECT Nr + 1 FROM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 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				WHERE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Nr+1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 &lt;= 29 )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CAST (('2013-09-' || 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Nr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+ 1) AS DATE)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serie</a:t>
            </a:r>
            <a:endParaRPr lang="en-US" sz="2400" dirty="0">
              <a:solidFill>
                <a:srgbClr val="00B050"/>
              </a:solidFill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81DF9-49E0-F446-B9CC-0A4D0E2B0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97" y="1569492"/>
            <a:ext cx="1016000" cy="51308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138158"/>
            <a:ext cx="8619789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Calendar </a:t>
            </a:r>
            <a:r>
              <a:rPr lang="en-US" sz="3600" b="1" dirty="0" err="1"/>
              <a:t>pe</a:t>
            </a:r>
            <a:r>
              <a:rPr lang="en-US" sz="3600" b="1" dirty="0"/>
              <a:t> 10 </a:t>
            </a:r>
            <a:r>
              <a:rPr lang="en-US" sz="3600" b="1" dirty="0" err="1"/>
              <a:t>ani</a:t>
            </a:r>
            <a:r>
              <a:rPr lang="en-US" sz="3600" b="1" dirty="0"/>
              <a:t> (de la prima </a:t>
            </a:r>
            <a:r>
              <a:rPr lang="en-US" sz="3600" b="1" dirty="0" err="1"/>
              <a:t>zi</a:t>
            </a:r>
            <a:r>
              <a:rPr lang="en-US" sz="3600" b="1" dirty="0"/>
              <a:t> de </a:t>
            </a:r>
            <a:r>
              <a:rPr lang="en-US" sz="3600" b="1" dirty="0" err="1"/>
              <a:t>facturare</a:t>
            </a:r>
            <a:r>
              <a:rPr lang="en-US" sz="3600" b="1" dirty="0"/>
              <a:t>) - 1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41" y="1338615"/>
            <a:ext cx="9361652" cy="5519385"/>
          </a:xfrm>
        </p:spPr>
        <p:txBody>
          <a:bodyPr>
            <a:noAutofit/>
          </a:bodyPr>
          <a:lstStyle/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CREATE TABLE calendar AS 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WITH RECURSIVE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( Nr) AS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( SELECT 0 UNION ALL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SELECT Nr + 1 FROM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 WHERE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Nr+1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&lt;= 3655 )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PrimaZi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+ Nr AS Data, CAST ( 'N' AS CHAR(1))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 AS Weekend, CAST ('N' AS CHAR(1))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Sarbatoare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 CAST (NULL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(30))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Obs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CROSS JOIN (SELECT MIN(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 AS 	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PrimaZi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pz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;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endParaRPr lang="en-US" sz="1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ALTER TABLE calendar ADD PRIMARY KEY (Data) ;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endParaRPr lang="en-US" sz="2400" dirty="0">
              <a:latin typeface="Franklin Gothic Dem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60" y="0"/>
            <a:ext cx="8688028" cy="141763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Calendar </a:t>
            </a:r>
            <a:r>
              <a:rPr lang="en-US" sz="3600" b="1" dirty="0" err="1"/>
              <a:t>pe</a:t>
            </a:r>
            <a:r>
              <a:rPr lang="en-US" sz="3600" b="1" dirty="0"/>
              <a:t> 10 </a:t>
            </a:r>
            <a:r>
              <a:rPr lang="en-US" sz="3600" b="1" dirty="0" err="1"/>
              <a:t>ani</a:t>
            </a:r>
            <a:r>
              <a:rPr lang="en-US" sz="3600" b="1" dirty="0"/>
              <a:t> (de la prima </a:t>
            </a:r>
            <a:r>
              <a:rPr lang="en-US" sz="3600" b="1" dirty="0" err="1"/>
              <a:t>zi</a:t>
            </a:r>
            <a:r>
              <a:rPr lang="en-US" sz="3600" b="1" dirty="0"/>
              <a:t> de </a:t>
            </a:r>
            <a:r>
              <a:rPr lang="en-US" sz="3600" b="1" dirty="0" err="1"/>
              <a:t>facturare</a:t>
            </a:r>
            <a:r>
              <a:rPr lang="en-US" sz="3600" b="1" dirty="0"/>
              <a:t>) - 2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82890"/>
            <a:ext cx="9144000" cy="5575109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CREATE TABLE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(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</a:t>
            </a:r>
            <a:r>
              <a:rPr lang="en-US" sz="1900" dirty="0" err="1">
                <a:latin typeface="Consolas"/>
                <a:cs typeface="Consolas"/>
              </a:rPr>
              <a:t>Zi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SMALLINT</a:t>
            </a:r>
            <a:r>
              <a:rPr lang="en-US" sz="1900" dirty="0">
                <a:latin typeface="Consolas"/>
                <a:cs typeface="Consolas"/>
              </a:rPr>
              <a:t> NOT NULL  CONSTRAINT </a:t>
            </a:r>
            <a:r>
              <a:rPr lang="en-US" sz="1900" dirty="0" err="1">
                <a:latin typeface="Consolas"/>
                <a:cs typeface="Consolas"/>
              </a:rPr>
              <a:t>ck_zi</a:t>
            </a:r>
            <a:r>
              <a:rPr lang="en-US" sz="19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	CHECK (</a:t>
            </a:r>
            <a:r>
              <a:rPr lang="en-US" sz="1900" dirty="0" err="1">
                <a:latin typeface="Consolas"/>
                <a:cs typeface="Consolas"/>
              </a:rPr>
              <a:t>Zi</a:t>
            </a:r>
            <a:r>
              <a:rPr lang="en-US" sz="1900" dirty="0">
                <a:latin typeface="Consolas"/>
                <a:cs typeface="Consolas"/>
              </a:rPr>
              <a:t> BETWEEN 1 AND 31) ,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Luna </a:t>
            </a:r>
            <a:r>
              <a:rPr lang="en-US" sz="1900" dirty="0" err="1">
                <a:latin typeface="Consolas"/>
                <a:cs typeface="Consolas"/>
              </a:rPr>
              <a:t>SMALLINT</a:t>
            </a:r>
            <a:r>
              <a:rPr lang="en-US" sz="1900" dirty="0">
                <a:latin typeface="Consolas"/>
                <a:cs typeface="Consolas"/>
              </a:rPr>
              <a:t> NOT NULL  CONSTRAINT </a:t>
            </a:r>
            <a:r>
              <a:rPr lang="en-US" sz="1900" dirty="0" err="1">
                <a:latin typeface="Consolas"/>
                <a:cs typeface="Consolas"/>
              </a:rPr>
              <a:t>ck_luna</a:t>
            </a:r>
            <a:r>
              <a:rPr lang="en-US" sz="1900" dirty="0">
                <a:latin typeface="Consolas"/>
                <a:cs typeface="Consolas"/>
              </a:rPr>
              <a:t>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	CHECK (Luna BETWEEN 1 AND  12) ,  </a:t>
            </a:r>
            <a:r>
              <a:rPr lang="en-US" sz="1900" dirty="0" err="1">
                <a:latin typeface="Consolas"/>
                <a:cs typeface="Consolas"/>
              </a:rPr>
              <a:t>Obs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VARCHAR</a:t>
            </a:r>
            <a:r>
              <a:rPr lang="en-US" sz="1900" dirty="0">
                <a:latin typeface="Consolas"/>
                <a:cs typeface="Consolas"/>
              </a:rPr>
              <a:t>(30),	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CONSTRAINT </a:t>
            </a:r>
            <a:r>
              <a:rPr lang="en-US" sz="1900" dirty="0" err="1">
                <a:latin typeface="Consolas"/>
                <a:cs typeface="Consolas"/>
              </a:rPr>
              <a:t>pk_sarbatori_fixe</a:t>
            </a:r>
            <a:r>
              <a:rPr lang="en-US" sz="1900" dirty="0">
                <a:latin typeface="Consolas"/>
                <a:cs typeface="Consolas"/>
              </a:rPr>
              <a:t> PRIMARY KEY (</a:t>
            </a:r>
            <a:r>
              <a:rPr lang="en-US" sz="1900" dirty="0" err="1">
                <a:latin typeface="Consolas"/>
                <a:cs typeface="Consolas"/>
              </a:rPr>
              <a:t>Zi</a:t>
            </a:r>
            <a:r>
              <a:rPr lang="en-US" sz="1900" dirty="0">
                <a:latin typeface="Consolas"/>
                <a:cs typeface="Consolas"/>
              </a:rPr>
              <a:t>, Luna)     ) ;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(1, 1,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'Prima </a:t>
            </a:r>
            <a:r>
              <a:rPr lang="en-US" sz="1900" dirty="0" err="1">
                <a:latin typeface="Consolas"/>
                <a:cs typeface="Consolas"/>
              </a:rPr>
              <a:t>zi</a:t>
            </a:r>
            <a:r>
              <a:rPr lang="en-US" sz="1900" dirty="0">
                <a:latin typeface="Consolas"/>
                <a:cs typeface="Consolas"/>
              </a:rPr>
              <a:t> de </a:t>
            </a:r>
            <a:r>
              <a:rPr lang="en-US" sz="1900" dirty="0" err="1">
                <a:latin typeface="Consolas"/>
                <a:cs typeface="Consolas"/>
              </a:rPr>
              <a:t>Anul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Nou</a:t>
            </a:r>
            <a:r>
              <a:rPr lang="en-US" sz="1900" dirty="0">
                <a:latin typeface="Consolas"/>
                <a:cs typeface="Consolas"/>
              </a:rPr>
              <a:t>') ;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(2, 1,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'A </a:t>
            </a:r>
            <a:r>
              <a:rPr lang="en-US" sz="1900" dirty="0" err="1">
                <a:latin typeface="Consolas"/>
                <a:cs typeface="Consolas"/>
              </a:rPr>
              <a:t>doua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zi</a:t>
            </a:r>
            <a:r>
              <a:rPr lang="en-US" sz="1900" dirty="0">
                <a:latin typeface="Consolas"/>
                <a:cs typeface="Consolas"/>
              </a:rPr>
              <a:t> de </a:t>
            </a:r>
            <a:r>
              <a:rPr lang="en-US" sz="1900" dirty="0" err="1">
                <a:latin typeface="Consolas"/>
                <a:cs typeface="Consolas"/>
              </a:rPr>
              <a:t>Anul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Nou</a:t>
            </a:r>
            <a:r>
              <a:rPr lang="en-US" sz="1900" dirty="0">
                <a:latin typeface="Consolas"/>
                <a:cs typeface="Consolas"/>
              </a:rPr>
              <a:t>') ;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(24, 1, '</a:t>
            </a:r>
            <a:r>
              <a:rPr lang="en-US" sz="1900" dirty="0" err="1">
                <a:latin typeface="Consolas"/>
                <a:cs typeface="Consolas"/>
              </a:rPr>
              <a:t>Ziua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Unirii</a:t>
            </a:r>
            <a:r>
              <a:rPr lang="en-US" sz="1900" dirty="0">
                <a:latin typeface="Consolas"/>
                <a:cs typeface="Consolas"/>
              </a:rPr>
              <a:t>') ;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(1, 5,  '1 Mai') ;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(1, 12,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'</a:t>
            </a:r>
            <a:r>
              <a:rPr lang="en-US" sz="1900" dirty="0" err="1">
                <a:latin typeface="Consolas"/>
                <a:cs typeface="Consolas"/>
              </a:rPr>
              <a:t>Ziua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Nationala</a:t>
            </a:r>
            <a:r>
              <a:rPr lang="en-US" sz="1900" dirty="0">
                <a:latin typeface="Consolas"/>
                <a:cs typeface="Consolas"/>
              </a:rPr>
              <a:t> a </a:t>
            </a:r>
            <a:r>
              <a:rPr lang="en-US" sz="1900" dirty="0" err="1">
                <a:latin typeface="Consolas"/>
                <a:cs typeface="Consolas"/>
              </a:rPr>
              <a:t>Romaniei</a:t>
            </a:r>
            <a:r>
              <a:rPr lang="en-US" sz="1900" dirty="0">
                <a:latin typeface="Consolas"/>
                <a:cs typeface="Consolas"/>
              </a:rPr>
              <a:t>') ;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(25, 12, ‘</a:t>
            </a:r>
            <a:r>
              <a:rPr lang="en-US" sz="1900" dirty="0" err="1">
                <a:latin typeface="Consolas"/>
                <a:cs typeface="Consolas"/>
              </a:rPr>
              <a:t>Craciunul</a:t>
            </a:r>
            <a:r>
              <a:rPr lang="en-US" sz="1900" dirty="0">
                <a:latin typeface="Consolas"/>
                <a:cs typeface="Consolas"/>
              </a:rPr>
              <a:t>') ;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15" y="274638"/>
            <a:ext cx="8415073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Calendar </a:t>
            </a:r>
            <a:r>
              <a:rPr lang="en-US" sz="3600" b="1" dirty="0" err="1"/>
              <a:t>pe</a:t>
            </a:r>
            <a:r>
              <a:rPr lang="en-US" sz="3600" b="1" dirty="0"/>
              <a:t> 10 </a:t>
            </a:r>
            <a:r>
              <a:rPr lang="en-US" sz="3600" b="1" dirty="0" err="1"/>
              <a:t>ani</a:t>
            </a:r>
            <a:r>
              <a:rPr lang="en-US" sz="3600" b="1" dirty="0"/>
              <a:t> (de la prima </a:t>
            </a:r>
            <a:r>
              <a:rPr lang="en-US" sz="3600" b="1" dirty="0" err="1"/>
              <a:t>zi</a:t>
            </a:r>
            <a:r>
              <a:rPr lang="en-US" sz="3600" b="1" dirty="0"/>
              <a:t> de </a:t>
            </a:r>
            <a:r>
              <a:rPr lang="en-US" sz="3600" b="1" dirty="0" err="1"/>
              <a:t>facturare</a:t>
            </a:r>
            <a:r>
              <a:rPr lang="en-US" sz="3600" b="1" dirty="0"/>
              <a:t>) - 3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977" y="1447800"/>
            <a:ext cx="8089023" cy="480060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UPDATE calendar SET weekend = 'D'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WHERE EXTRACT (DOW FROM Data) IN (6,0) ;</a:t>
            </a:r>
          </a:p>
          <a:p>
            <a:pPr fontAlgn="base">
              <a:spcAft>
                <a:spcPct val="0"/>
              </a:spcAft>
              <a:buNone/>
              <a:defRPr/>
            </a:pPr>
            <a:endParaRPr lang="en-US" sz="9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calendar.*</a:t>
            </a:r>
            <a:r>
              <a:rPr lang="en-US" sz="2400" dirty="0">
                <a:latin typeface="Consolas"/>
                <a:cs typeface="Consolas"/>
              </a:rPr>
              <a:t>, EXTRACT (DOW FROM Data), </a:t>
            </a:r>
            <a:r>
              <a:rPr lang="en-US" sz="2400" dirty="0" err="1">
                <a:latin typeface="Consolas"/>
                <a:cs typeface="Consolas"/>
              </a:rPr>
              <a:t>TO_CHAR</a:t>
            </a:r>
            <a:r>
              <a:rPr lang="en-US" sz="2400" dirty="0">
                <a:latin typeface="Consolas"/>
                <a:cs typeface="Consolas"/>
              </a:rPr>
              <a:t>(data, 'day')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FROM calendar ORDER BY 1	 	</a:t>
            </a:r>
          </a:p>
          <a:p>
            <a:pPr fontAlgn="base">
              <a:spcAft>
                <a:spcPct val="0"/>
              </a:spcAft>
              <a:buNone/>
              <a:defRPr/>
            </a:pP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707" y="4082955"/>
            <a:ext cx="8159087" cy="2553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194596"/>
            <a:ext cx="8619789" cy="1331402"/>
          </a:xfrm>
        </p:spPr>
        <p:txBody>
          <a:bodyPr>
            <a:noAutofit/>
          </a:bodyPr>
          <a:lstStyle/>
          <a:p>
            <a:pPr algn="ctr"/>
            <a:r>
              <a:rPr lang="ro-RO" b="1" dirty="0">
                <a:cs typeface="Arial Unicode MS"/>
              </a:rPr>
              <a:t>O altă soluţie pentru problema</a:t>
            </a:r>
            <a:r>
              <a:rPr lang="en-US" b="1" dirty="0">
                <a:cs typeface="Arial Unicode MS"/>
              </a:rPr>
              <a:t>:</a:t>
            </a:r>
            <a:r>
              <a:rPr lang="ro-RO" b="1" dirty="0">
                <a:cs typeface="Arial Unicode MS"/>
              </a:rPr>
              <a:t> </a:t>
            </a:r>
            <a:r>
              <a:rPr lang="ro-RO" sz="3200" b="1" i="1" dirty="0"/>
              <a:t>Care sunt numerele de facturi nefolosite ?</a:t>
            </a:r>
            <a:br>
              <a:rPr lang="ro-RO" sz="3200" b="1" i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15" y="1420504"/>
            <a:ext cx="8142118" cy="5410200"/>
          </a:xfrm>
        </p:spPr>
        <p:txBody>
          <a:bodyPr>
            <a:normAutofit fontScale="92500" lnSpcReduction="10000"/>
          </a:bodyPr>
          <a:lstStyle/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WITH RECURSIVE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(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Nr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 AS (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800" dirty="0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SELECT MIN(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800" dirty="0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) AS Nr FROM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	UNION ALL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	SELECT Nr + 1 FROM serie WHERE Nr &lt;=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		(SELECT MAX(NrFact) FROM facturi)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	)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Nr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CodCl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Obs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CASE WHEN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IS NULL THEN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'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Numar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nefolosit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!' ELSE NULL END AS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Situatie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LEFT OUTER JOIN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f ON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Nr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7" y="0"/>
            <a:ext cx="8884693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Interogări recursive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FA5446-361E-7F40-AB8F-8896ED2A1419}"/>
              </a:ext>
            </a:extLst>
          </p:cNvPr>
          <p:cNvSpPr/>
          <p:nvPr/>
        </p:nvSpPr>
        <p:spPr>
          <a:xfrm>
            <a:off x="1226373" y="2801136"/>
            <a:ext cx="7777778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http://www.postgresqltutorial.com/postgresql-recursive-view/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7" y="0"/>
            <a:ext cx="8884693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Schema unei interogări recursive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40972" y="1120517"/>
            <a:ext cx="9253182" cy="547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sz="2600" i="1" dirty="0">
                <a:latin typeface="Avenir Medium"/>
                <a:cs typeface="Avenir Medium"/>
              </a:rPr>
              <a:t>Care este nivelul ierarhic al fiecărui angajat (PERSONAL)?</a:t>
            </a:r>
            <a:endParaRPr lang="it-IT" sz="2600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WITH RECURSIVE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(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Marca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NumePren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Compart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MarcaSef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Nivel_Ierarhic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 AS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(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Marca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NumePren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Compart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MarcaSef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0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Nivel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FROM personal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WHERE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MarcaSef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IS NULL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UNION ALL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SELECT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p.Marca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p.NumePren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p.Compart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p.MarcaSef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Nivel_Ierarhic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+ 1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FROM personal p INNER JOIN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ON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p.MarcaSef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ierarhie.Marca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Franklin Gothic Demi" pitchFamily="34" charset="0"/>
                <a:cs typeface="Arial" pitchFamily="34" charset="0"/>
              </a:rPr>
              <a:t>)</a:t>
            </a:r>
            <a:r>
              <a:rPr lang="ro-RO" dirty="0">
                <a:latin typeface="Franklin Gothic Demi" pitchFamily="34" charset="0"/>
                <a:cs typeface="Arial" pitchFamily="34" charset="0"/>
              </a:rPr>
              <a:t> 		</a:t>
            </a:r>
            <a:r>
              <a:rPr lang="en-US" dirty="0">
                <a:latin typeface="Franklin Gothic Demi" pitchFamily="34" charset="0"/>
                <a:cs typeface="Arial" pitchFamily="34" charset="0"/>
              </a:rPr>
              <a:t>SELECT *</a:t>
            </a:r>
            <a:r>
              <a:rPr lang="ro-RO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dirty="0" err="1">
                <a:latin typeface="Franklin Gothic Demi" pitchFamily="34" charset="0"/>
                <a:cs typeface="Arial" pitchFamily="34" charset="0"/>
              </a:rPr>
              <a:t>ierarhie</a:t>
            </a:r>
            <a:endParaRPr lang="en-US" dirty="0"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0" y="2545270"/>
            <a:ext cx="8475259" cy="122829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7294" y="3166281"/>
            <a:ext cx="382727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Ancoră (pornire)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882" y="4220515"/>
            <a:ext cx="8830106" cy="1815151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42332" y="4942764"/>
            <a:ext cx="2815065" cy="10895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buNone/>
            </a:pPr>
            <a:r>
              <a:rPr lang="ro-RO" sz="3600" b="1" dirty="0">
                <a:ln w="11430">
                  <a:solidFill>
                    <a:schemeClr val="tx1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Expresia de recursivitate</a:t>
            </a:r>
            <a:endParaRPr lang="en-US" sz="3600" b="1" dirty="0">
              <a:ln w="11430">
                <a:solidFill>
                  <a:schemeClr val="tx1"/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5281684" y="6168791"/>
            <a:ext cx="1719618" cy="6209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522416" y="1559928"/>
            <a:ext cx="1296539" cy="51861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83544" y="5094370"/>
            <a:ext cx="1321560" cy="54363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60446" y="5997642"/>
            <a:ext cx="1473960" cy="64144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18956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5" y="-8588"/>
            <a:ext cx="8537903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Nivelul ierarhic al angajaţilor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7480" y="1081104"/>
            <a:ext cx="6180522" cy="5776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08" y="112657"/>
            <a:ext cx="9017803" cy="819324"/>
          </a:xfrm>
        </p:spPr>
        <p:txBody>
          <a:bodyPr anchor="t">
            <a:noAutofit/>
          </a:bodyPr>
          <a:lstStyle/>
          <a:p>
            <a:pPr algn="ctr"/>
            <a:r>
              <a:rPr lang="ro-RO" dirty="0"/>
              <a:t>Câte niveluri ierarhice are firma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345" y="992930"/>
            <a:ext cx="8457759" cy="5745708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WITH RECURSIVE </a:t>
            </a:r>
            <a:r>
              <a:rPr lang="en-US" sz="2000" dirty="0" err="1">
                <a:latin typeface="Consolas"/>
                <a:cs typeface="Consolas"/>
              </a:rPr>
              <a:t>ierarhie</a:t>
            </a:r>
            <a:r>
              <a:rPr lang="en-US" sz="2000" dirty="0">
                <a:latin typeface="Consolas"/>
                <a:cs typeface="Consolas"/>
              </a:rPr>
              <a:t> ( </a:t>
            </a:r>
            <a:r>
              <a:rPr lang="en-US" sz="2000" dirty="0" err="1">
                <a:latin typeface="Consolas"/>
                <a:cs typeface="Consolas"/>
              </a:rPr>
              <a:t>Marca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NumePren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Compart</a:t>
            </a:r>
            <a:r>
              <a:rPr lang="en-US" sz="2000" dirty="0">
                <a:latin typeface="Consolas"/>
                <a:cs typeface="Consolas"/>
              </a:rPr>
              <a:t>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	 </a:t>
            </a:r>
            <a:r>
              <a:rPr lang="en-US" sz="2000" dirty="0" err="1">
                <a:latin typeface="Consolas"/>
                <a:cs typeface="Consolas"/>
              </a:rPr>
              <a:t>MarcaSef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Nivel</a:t>
            </a:r>
            <a:r>
              <a:rPr lang="en-US" sz="2000" dirty="0">
                <a:latin typeface="Consolas"/>
                <a:cs typeface="Consolas"/>
              </a:rPr>
              <a:t>) AS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(SELECT </a:t>
            </a:r>
            <a:r>
              <a:rPr lang="en-US" sz="2000" dirty="0" err="1">
                <a:latin typeface="Consolas"/>
                <a:cs typeface="Consolas"/>
              </a:rPr>
              <a:t>Marca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NumePren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Compart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MarcaSef</a:t>
            </a:r>
            <a:r>
              <a:rPr lang="en-US" sz="20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	0 AS </a:t>
            </a:r>
            <a:r>
              <a:rPr lang="en-US" sz="2000" dirty="0" err="1">
                <a:latin typeface="Consolas"/>
                <a:cs typeface="Consolas"/>
              </a:rPr>
              <a:t>Nivel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 		FROM personal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 		WHERE </a:t>
            </a:r>
            <a:r>
              <a:rPr lang="en-US" sz="2000" dirty="0" err="1">
                <a:latin typeface="Consolas"/>
                <a:cs typeface="Consolas"/>
              </a:rPr>
              <a:t>MarcaSef</a:t>
            </a:r>
            <a:r>
              <a:rPr lang="en-US" sz="2000" dirty="0">
                <a:latin typeface="Consolas"/>
                <a:cs typeface="Consolas"/>
              </a:rPr>
              <a:t> IS NULL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	UNION ALL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SELECT </a:t>
            </a:r>
            <a:r>
              <a:rPr lang="en-US" sz="2000" dirty="0" err="1">
                <a:latin typeface="Consolas"/>
                <a:cs typeface="Consolas"/>
              </a:rPr>
              <a:t>p.Marca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p.NumePren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p.Compart</a:t>
            </a:r>
            <a:r>
              <a:rPr lang="en-US" sz="20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	</a:t>
            </a:r>
            <a:r>
              <a:rPr lang="en-US" sz="2000" dirty="0" err="1">
                <a:latin typeface="Consolas"/>
                <a:cs typeface="Consolas"/>
              </a:rPr>
              <a:t>p.MarcaSef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Nivel</a:t>
            </a:r>
            <a:r>
              <a:rPr lang="en-US" sz="2000" dirty="0">
                <a:latin typeface="Consolas"/>
                <a:cs typeface="Consolas"/>
              </a:rPr>
              <a:t> + 1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FROM personal p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   INNER JOIN </a:t>
            </a:r>
            <a:r>
              <a:rPr lang="en-US" sz="2000" dirty="0" err="1">
                <a:latin typeface="Consolas"/>
                <a:cs typeface="Consolas"/>
              </a:rPr>
              <a:t>ierarhie</a:t>
            </a:r>
            <a:r>
              <a:rPr lang="en-US" sz="2000" dirty="0">
                <a:latin typeface="Consolas"/>
                <a:cs typeface="Consolas"/>
              </a:rPr>
              <a:t> ON </a:t>
            </a:r>
            <a:r>
              <a:rPr lang="en-US" sz="2000" dirty="0" err="1">
                <a:latin typeface="Consolas"/>
                <a:cs typeface="Consolas"/>
              </a:rPr>
              <a:t>p.MarcaSef</a:t>
            </a:r>
            <a:r>
              <a:rPr lang="en-US" sz="2000" dirty="0">
                <a:latin typeface="Consolas"/>
                <a:cs typeface="Consolas"/>
              </a:rPr>
              <a:t>=</a:t>
            </a:r>
            <a:r>
              <a:rPr lang="en-US" sz="2000" dirty="0" err="1">
                <a:latin typeface="Consolas"/>
                <a:cs typeface="Consolas"/>
              </a:rPr>
              <a:t>ierarhie.Marca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SELECT MAX(</a:t>
            </a:r>
            <a:r>
              <a:rPr lang="en-US" sz="2000" dirty="0" err="1">
                <a:latin typeface="Consolas"/>
                <a:cs typeface="Consolas"/>
              </a:rPr>
              <a:t>Nivel</a:t>
            </a:r>
            <a:r>
              <a:rPr lang="en-US" sz="2000" dirty="0">
                <a:latin typeface="Consolas"/>
                <a:cs typeface="Consolas"/>
              </a:rPr>
              <a:t>) + 1</a:t>
            </a:r>
            <a:r>
              <a:rPr lang="ro-RO" sz="2000" dirty="0">
                <a:latin typeface="Consolas"/>
                <a:cs typeface="Consolas"/>
              </a:rPr>
              <a:t> AS Nr_Niveluri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FROM </a:t>
            </a:r>
            <a:r>
              <a:rPr lang="en-US" sz="2000" dirty="0" err="1">
                <a:latin typeface="Consolas"/>
                <a:cs typeface="Consolas"/>
              </a:rPr>
              <a:t>ierarhie</a:t>
            </a:r>
            <a:endParaRPr lang="en-US" sz="2000" dirty="0">
              <a:latin typeface="Consolas"/>
              <a:cs typeface="Consolas"/>
            </a:endParaRPr>
          </a:p>
          <a:p>
            <a:endParaRPr lang="en-US" sz="2000" dirty="0">
              <a:latin typeface="Consolas"/>
              <a:cs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21660"/>
            <a:ext cx="1446663" cy="1109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878" y="0"/>
            <a:ext cx="8093122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Afişarea structurii ierarhice (1)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593" y="1198881"/>
            <a:ext cx="8952931" cy="5915169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WITH RECURSIVE </a:t>
            </a:r>
            <a:r>
              <a:rPr lang="en-US" sz="2100" dirty="0" err="1">
                <a:latin typeface="Consolas"/>
                <a:cs typeface="Consolas"/>
              </a:rPr>
              <a:t>ierarhie</a:t>
            </a:r>
            <a:r>
              <a:rPr lang="en-US" sz="2100" dirty="0">
                <a:latin typeface="Consolas"/>
                <a:cs typeface="Consolas"/>
              </a:rPr>
              <a:t> ( </a:t>
            </a:r>
            <a:r>
              <a:rPr lang="en-US" sz="2100" dirty="0" err="1">
                <a:latin typeface="Consolas"/>
                <a:cs typeface="Consolas"/>
              </a:rPr>
              <a:t>Marca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err="1">
                <a:latin typeface="Consolas"/>
                <a:cs typeface="Consolas"/>
              </a:rPr>
              <a:t>NumePren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err="1">
                <a:latin typeface="Consolas"/>
                <a:cs typeface="Consolas"/>
              </a:rPr>
              <a:t>Compart</a:t>
            </a:r>
            <a:r>
              <a:rPr lang="en-US" sz="2100" dirty="0">
                <a:latin typeface="Consolas"/>
                <a:cs typeface="Consolas"/>
              </a:rPr>
              <a:t>, 		</a:t>
            </a:r>
            <a:r>
              <a:rPr lang="en-US" sz="2100" dirty="0" err="1">
                <a:latin typeface="Consolas"/>
                <a:cs typeface="Consolas"/>
              </a:rPr>
              <a:t>MarcaSef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err="1">
                <a:latin typeface="Consolas"/>
                <a:cs typeface="Consolas"/>
              </a:rPr>
              <a:t>Nivel</a:t>
            </a:r>
            <a:r>
              <a:rPr lang="en-US" sz="2100" dirty="0">
                <a:latin typeface="Consolas"/>
                <a:cs typeface="Consolas"/>
              </a:rPr>
              <a:t>) AS (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SELECT </a:t>
            </a:r>
            <a:r>
              <a:rPr lang="en-US" sz="2100" dirty="0" err="1">
                <a:latin typeface="Consolas"/>
                <a:cs typeface="Consolas"/>
              </a:rPr>
              <a:t>Marca</a:t>
            </a:r>
            <a:r>
              <a:rPr lang="en-US" sz="2100" dirty="0">
                <a:latin typeface="Consolas"/>
                <a:cs typeface="Consolas"/>
              </a:rPr>
              <a:t>, CAST(</a:t>
            </a:r>
            <a:r>
              <a:rPr lang="en-US" sz="2100" dirty="0" err="1">
                <a:latin typeface="Consolas"/>
                <a:cs typeface="Consolas"/>
              </a:rPr>
              <a:t>NumePren</a:t>
            </a:r>
            <a:r>
              <a:rPr lang="en-US" sz="2100" dirty="0">
                <a:latin typeface="Consolas"/>
                <a:cs typeface="Consolas"/>
              </a:rPr>
              <a:t> AS </a:t>
            </a:r>
            <a:r>
              <a:rPr lang="en-US" sz="2100" dirty="0" err="1">
                <a:latin typeface="Consolas"/>
                <a:cs typeface="Consolas"/>
              </a:rPr>
              <a:t>VARCHAR</a:t>
            </a:r>
            <a:r>
              <a:rPr lang="en-US" sz="2100" dirty="0">
                <a:latin typeface="Consolas"/>
                <a:cs typeface="Consolas"/>
              </a:rPr>
              <a:t>(500)),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	</a:t>
            </a:r>
            <a:r>
              <a:rPr lang="en-US" sz="2100" dirty="0" err="1">
                <a:latin typeface="Consolas"/>
                <a:cs typeface="Consolas"/>
              </a:rPr>
              <a:t>Compart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err="1">
                <a:latin typeface="Consolas"/>
                <a:cs typeface="Consolas"/>
              </a:rPr>
              <a:t>MarcaSef</a:t>
            </a:r>
            <a:r>
              <a:rPr lang="en-US" sz="2100" dirty="0">
                <a:latin typeface="Consolas"/>
                <a:cs typeface="Consolas"/>
              </a:rPr>
              <a:t>, 0 AS </a:t>
            </a:r>
            <a:r>
              <a:rPr lang="en-US" sz="2100" dirty="0" err="1">
                <a:latin typeface="Consolas"/>
                <a:cs typeface="Consolas"/>
              </a:rPr>
              <a:t>Nivel</a:t>
            </a:r>
            <a:endParaRPr lang="en-US" sz="21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 		FROM personal WHERE </a:t>
            </a:r>
            <a:r>
              <a:rPr lang="en-US" sz="2100" dirty="0" err="1">
                <a:latin typeface="Consolas"/>
                <a:cs typeface="Consolas"/>
              </a:rPr>
              <a:t>MarcaSef</a:t>
            </a:r>
            <a:r>
              <a:rPr lang="en-US" sz="2100" dirty="0">
                <a:latin typeface="Consolas"/>
                <a:cs typeface="Consolas"/>
              </a:rPr>
              <a:t> IS NULL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UNION ALL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 		SELECT </a:t>
            </a:r>
            <a:r>
              <a:rPr lang="en-US" sz="2100" dirty="0" err="1">
                <a:latin typeface="Consolas"/>
                <a:cs typeface="Consolas"/>
              </a:rPr>
              <a:t>p.Marca</a:t>
            </a:r>
            <a:r>
              <a:rPr lang="en-US" sz="2100" dirty="0">
                <a:latin typeface="Consolas"/>
                <a:cs typeface="Consolas"/>
              </a:rPr>
              <a:t>, CAST (</a:t>
            </a:r>
            <a:r>
              <a:rPr lang="en-US" sz="2100" dirty="0" err="1">
                <a:latin typeface="Consolas"/>
                <a:cs typeface="Consolas"/>
              </a:rPr>
              <a:t>ierarhie.NumePren</a:t>
            </a:r>
            <a:r>
              <a:rPr lang="en-US" sz="2100" dirty="0">
                <a:latin typeface="Consolas"/>
                <a:cs typeface="Consolas"/>
              </a:rPr>
              <a:t> || ' -&gt; 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	|| </a:t>
            </a:r>
            <a:r>
              <a:rPr lang="en-US" sz="2100" dirty="0" err="1">
                <a:latin typeface="Consolas"/>
                <a:cs typeface="Consolas"/>
              </a:rPr>
              <a:t>p.NumePren</a:t>
            </a:r>
            <a:r>
              <a:rPr lang="en-US" sz="2100" dirty="0">
                <a:latin typeface="Consolas"/>
                <a:cs typeface="Consolas"/>
              </a:rPr>
              <a:t> AS </a:t>
            </a:r>
            <a:r>
              <a:rPr lang="en-US" sz="2100" dirty="0" err="1">
                <a:latin typeface="Consolas"/>
                <a:cs typeface="Consolas"/>
              </a:rPr>
              <a:t>VARCHAR</a:t>
            </a:r>
            <a:r>
              <a:rPr lang="en-US" sz="2100" dirty="0">
                <a:latin typeface="Consolas"/>
                <a:cs typeface="Consolas"/>
              </a:rPr>
              <a:t>(500)), </a:t>
            </a:r>
            <a:r>
              <a:rPr lang="en-US" sz="2100" dirty="0" err="1">
                <a:latin typeface="Consolas"/>
                <a:cs typeface="Consolas"/>
              </a:rPr>
              <a:t>p.Compart</a:t>
            </a:r>
            <a:r>
              <a:rPr lang="en-US" sz="2100" dirty="0">
                <a:latin typeface="Consolas"/>
                <a:cs typeface="Consolas"/>
              </a:rPr>
              <a:t>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 			</a:t>
            </a:r>
            <a:r>
              <a:rPr lang="en-US" sz="2100" dirty="0" err="1">
                <a:latin typeface="Consolas"/>
                <a:cs typeface="Consolas"/>
              </a:rPr>
              <a:t>p.MarcaSef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err="1">
                <a:latin typeface="Consolas"/>
                <a:cs typeface="Consolas"/>
              </a:rPr>
              <a:t>Nivel</a:t>
            </a:r>
            <a:r>
              <a:rPr lang="en-US" sz="2100" dirty="0">
                <a:latin typeface="Consolas"/>
                <a:cs typeface="Consolas"/>
              </a:rPr>
              <a:t> + 1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FROM personal p INNER JOIN </a:t>
            </a:r>
            <a:r>
              <a:rPr lang="en-US" sz="2100" dirty="0" err="1">
                <a:latin typeface="Consolas"/>
                <a:cs typeface="Consolas"/>
              </a:rPr>
              <a:t>ierarhie</a:t>
            </a:r>
            <a:r>
              <a:rPr lang="en-US" sz="2100" dirty="0">
                <a:latin typeface="Consolas"/>
                <a:cs typeface="Consolas"/>
              </a:rPr>
              <a:t> ON 		</a:t>
            </a:r>
            <a:r>
              <a:rPr lang="en-US" sz="2100" dirty="0" err="1">
                <a:latin typeface="Consolas"/>
                <a:cs typeface="Consolas"/>
              </a:rPr>
              <a:t>p.MarcaSef</a:t>
            </a:r>
            <a:r>
              <a:rPr lang="en-US" sz="2100" dirty="0">
                <a:latin typeface="Consolas"/>
                <a:cs typeface="Consolas"/>
              </a:rPr>
              <a:t>=</a:t>
            </a:r>
            <a:r>
              <a:rPr lang="en-US" sz="2100" dirty="0" err="1">
                <a:latin typeface="Consolas"/>
                <a:cs typeface="Consolas"/>
              </a:rPr>
              <a:t>ierarhie.Marca</a:t>
            </a:r>
            <a:r>
              <a:rPr lang="en-US" sz="2100" dirty="0">
                <a:latin typeface="Consolas"/>
                <a:cs typeface="Consolas"/>
              </a:rPr>
              <a:t>	)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SELECT * FROM </a:t>
            </a:r>
            <a:r>
              <a:rPr lang="en-US" sz="2100" dirty="0" err="1">
                <a:latin typeface="Consolas"/>
                <a:cs typeface="Consolas"/>
              </a:rPr>
              <a:t>ierarhie</a:t>
            </a:r>
            <a:r>
              <a:rPr lang="en-US" sz="2100" dirty="0">
                <a:latin typeface="Consolas"/>
                <a:cs typeface="Consolas"/>
              </a:rPr>
              <a:t> ORDER BY 2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5" y="0"/>
            <a:ext cx="8742619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Afişarea structurii ierarhice (2)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7605"/>
            <a:ext cx="8939284" cy="5494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638"/>
            <a:ext cx="8933688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/>
              <a:t>Liniarizarea</a:t>
            </a:r>
            <a:r>
              <a:rPr lang="ro-RO" sz="3600" b="1" dirty="0"/>
              <a:t> înregistrărilor din facturi</a:t>
            </a:r>
            <a:r>
              <a:rPr lang="en-US" sz="3600" b="1" dirty="0"/>
              <a:t> </a:t>
            </a:r>
            <a:r>
              <a:rPr lang="ro-RO" sz="3600" b="1" dirty="0"/>
              <a:t>(1)</a:t>
            </a:r>
            <a:endParaRPr lang="en-US" sz="360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1423906"/>
            <a:ext cx="9044136" cy="181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i="1" dirty="0">
                <a:latin typeface="Avenir Medium"/>
                <a:cs typeface="Avenir Medium"/>
              </a:rPr>
              <a:t>Pentru fiecare factură din luna septembrie 2013, să se afişeze un şir de caractere care conţine informaţii despre toate produsele din factura respectivă, ca în figura de mai jos.</a:t>
            </a:r>
            <a:endParaRPr lang="it-IT" i="1" dirty="0">
              <a:latin typeface="Avenir Medium"/>
              <a:cs typeface="Avenir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8861A-74A1-824B-A76B-4D5A013A9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4" y="3696681"/>
            <a:ext cx="9144000" cy="261774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0944"/>
            <a:ext cx="8974632" cy="9689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err="1"/>
              <a:t>Liniarizarea</a:t>
            </a:r>
            <a:r>
              <a:rPr lang="ro-RO" sz="4000" b="1" dirty="0"/>
              <a:t> înregistrărilor din facturi</a:t>
            </a:r>
            <a:r>
              <a:rPr lang="en-US" sz="4000" b="1" dirty="0"/>
              <a:t> </a:t>
            </a:r>
            <a:r>
              <a:rPr lang="ro-RO" sz="4000" b="1" dirty="0"/>
              <a:t>(2)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782458"/>
            <a:ext cx="9253182" cy="60755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WITH RECURSIVE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(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Nivel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) AS (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lf.CodPr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0 AS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Nivel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		CAST ('-\\-' ||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|| ': ' || CAST(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) || ' ' || UM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 		|| '*' || CAST (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) || '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RONi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' AS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(500))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	FROM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lf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INNER JOIN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p ON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lf.CodPr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p.CodPr</a:t>
            </a:r>
            <a:endParaRPr lang="en-US" sz="1600" dirty="0">
              <a:solidFill>
                <a:srgbClr val="0070C0"/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	WHERE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=1 AND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IN (SELECT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ro-RO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WHERE EXTRACT </a:t>
            </a:r>
            <a:endParaRPr lang="ro-RO" sz="1600" dirty="0">
              <a:solidFill>
                <a:srgbClr val="0070C0"/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(YEAR FROM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)=2013 AND EXTRACT (MONTH FROM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)=9)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UNION ALL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 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lf.NrFact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lf.Linie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lf.CodPr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lf.Cantitate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lf.PretUnit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Nivel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+ 1,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CAST 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ierarhie.DenPr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|| </a:t>
            </a:r>
            <a:endParaRPr lang="ro-RO" sz="1600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' -\\- ' ||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p.DenPr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|| ': ' || 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CAST(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lf.Cantitate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) || ' ' || UM 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|| '*' ||</a:t>
            </a:r>
            <a:endParaRPr lang="ro-RO" sz="1600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CAST 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lf.PretUnit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) || '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RONi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' AS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(500))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	FROM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lf INNER JOIN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ON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lf.NrFact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ierarhie.NrFact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AND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lf.Linie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=ierarhie.Linie+1 INNER JOIN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p ON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lf.CodPr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p.CodPr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	WHERE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lf.NrFact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IN (SELECT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)=2013 AND EXTRACT (MONTH FROM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)=9)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   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i1.NrFact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NrLinii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Lista_Produse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</a:t>
            </a:r>
            <a:endParaRPr lang="ro-RO" sz="16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i1</a:t>
            </a:r>
            <a:endParaRPr lang="en-US" sz="16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= (SELECT MAX(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) FROM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WHERE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i1.NrFact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10431</TotalTime>
  <Words>1306</Words>
  <Application>Microsoft Macintosh PowerPoint</Application>
  <PresentationFormat>On-screen Show (4:3)</PresentationFormat>
  <Paragraphs>122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Arial Unicode MS</vt:lpstr>
      <vt:lpstr>American Typewriter</vt:lpstr>
      <vt:lpstr>Arial</vt:lpstr>
      <vt:lpstr>Avenir Medium</vt:lpstr>
      <vt:lpstr>Book Antiqua</vt:lpstr>
      <vt:lpstr>Calibri</vt:lpstr>
      <vt:lpstr>Consolas</vt:lpstr>
      <vt:lpstr>Franklin Gothic Demi</vt:lpstr>
      <vt:lpstr>Gabriola</vt:lpstr>
      <vt:lpstr>Gill Sans MT</vt:lpstr>
      <vt:lpstr>Times New Roman</vt:lpstr>
      <vt:lpstr>Verdana</vt:lpstr>
      <vt:lpstr>Wingdings</vt:lpstr>
      <vt:lpstr>Wingdings 2</vt:lpstr>
      <vt:lpstr>Solstice</vt:lpstr>
      <vt:lpstr>PowerPoint Presentation</vt:lpstr>
      <vt:lpstr>Interogări recursive</vt:lpstr>
      <vt:lpstr>Schema unei interogări recursive</vt:lpstr>
      <vt:lpstr>Nivelul ierarhic al angajaţilor</vt:lpstr>
      <vt:lpstr>Câte niveluri ierarhice are firma ? </vt:lpstr>
      <vt:lpstr>Afişarea structurii ierarhice (1)</vt:lpstr>
      <vt:lpstr>Afişarea structurii ierarhice (2)</vt:lpstr>
      <vt:lpstr>Liniarizarea înregistrărilor din facturi (1)</vt:lpstr>
      <vt:lpstr>Liniarizarea înregistrărilor din facturi (2)</vt:lpstr>
      <vt:lpstr>Generare de valori consecutive pe un interval (echivalent GENERATE_SERIES)</vt:lpstr>
      <vt:lpstr>Calendar pe 10 ani (de la prima zi de facturare) - 1</vt:lpstr>
      <vt:lpstr>Calendar pe 10 ani (de la prima zi de facturare) - 2</vt:lpstr>
      <vt:lpstr>Calendar pe 10 ani (de la prima zi de facturare) - 3</vt:lpstr>
      <vt:lpstr>O altă soluţie pentru problema: Care sunt numerele de facturi nefolosite ? 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622</cp:revision>
  <dcterms:created xsi:type="dcterms:W3CDTF">2002-10-11T06:23:42Z</dcterms:created>
  <dcterms:modified xsi:type="dcterms:W3CDTF">2023-05-25T04:34:27Z</dcterms:modified>
</cp:coreProperties>
</file>