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6"/>
  </p:notesMasterIdLst>
  <p:sldIdLst>
    <p:sldId id="256" r:id="rId2"/>
    <p:sldId id="312" r:id="rId3"/>
    <p:sldId id="308" r:id="rId4"/>
    <p:sldId id="364" r:id="rId5"/>
    <p:sldId id="366" r:id="rId6"/>
    <p:sldId id="262" r:id="rId7"/>
    <p:sldId id="317" r:id="rId8"/>
    <p:sldId id="318" r:id="rId9"/>
    <p:sldId id="307" r:id="rId10"/>
    <p:sldId id="362" r:id="rId11"/>
    <p:sldId id="263" r:id="rId12"/>
    <p:sldId id="310" r:id="rId13"/>
    <p:sldId id="314" r:id="rId14"/>
    <p:sldId id="363" r:id="rId15"/>
    <p:sldId id="316" r:id="rId16"/>
    <p:sldId id="265" r:id="rId17"/>
    <p:sldId id="266" r:id="rId18"/>
    <p:sldId id="267" r:id="rId19"/>
    <p:sldId id="301" r:id="rId20"/>
    <p:sldId id="315" r:id="rId21"/>
    <p:sldId id="302" r:id="rId22"/>
    <p:sldId id="385" r:id="rId23"/>
    <p:sldId id="324" r:id="rId24"/>
    <p:sldId id="268" r:id="rId25"/>
    <p:sldId id="384" r:id="rId26"/>
    <p:sldId id="269" r:id="rId27"/>
    <p:sldId id="351" r:id="rId28"/>
    <p:sldId id="270" r:id="rId29"/>
    <p:sldId id="322" r:id="rId30"/>
    <p:sldId id="271" r:id="rId31"/>
    <p:sldId id="319" r:id="rId32"/>
    <p:sldId id="353" r:id="rId33"/>
    <p:sldId id="320" r:id="rId34"/>
    <p:sldId id="321" r:id="rId35"/>
    <p:sldId id="323" r:id="rId36"/>
    <p:sldId id="354" r:id="rId37"/>
    <p:sldId id="272" r:id="rId38"/>
    <p:sldId id="368" r:id="rId39"/>
    <p:sldId id="346" r:id="rId40"/>
    <p:sldId id="345" r:id="rId41"/>
    <p:sldId id="359" r:id="rId42"/>
    <p:sldId id="375" r:id="rId43"/>
    <p:sldId id="376" r:id="rId44"/>
    <p:sldId id="360" r:id="rId45"/>
    <p:sldId id="309" r:id="rId46"/>
    <p:sldId id="370" r:id="rId47"/>
    <p:sldId id="347" r:id="rId48"/>
    <p:sldId id="348" r:id="rId49"/>
    <p:sldId id="349" r:id="rId50"/>
    <p:sldId id="371" r:id="rId51"/>
    <p:sldId id="372" r:id="rId52"/>
    <p:sldId id="373" r:id="rId53"/>
    <p:sldId id="325" r:id="rId54"/>
    <p:sldId id="340" r:id="rId55"/>
    <p:sldId id="326" r:id="rId56"/>
    <p:sldId id="327" r:id="rId57"/>
    <p:sldId id="379" r:id="rId58"/>
    <p:sldId id="377" r:id="rId59"/>
    <p:sldId id="358" r:id="rId60"/>
    <p:sldId id="339" r:id="rId61"/>
    <p:sldId id="380" r:id="rId62"/>
    <p:sldId id="382" r:id="rId63"/>
    <p:sldId id="381" r:id="rId64"/>
    <p:sldId id="383" r:id="rId6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A176B-608E-7B44-9F53-C0334C1AF853}" v="1" dt="2023-05-20T05:12:1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282A176B-608E-7B44-9F53-C0334C1AF853}"/>
    <pc:docChg chg="custSel delSld modSld">
      <pc:chgData name="Marin Fotache" userId="9233cd031198ef03" providerId="LiveId" clId="{282A176B-608E-7B44-9F53-C0334C1AF853}" dt="2023-05-20T05:13:06.073" v="24" actId="2696"/>
      <pc:docMkLst>
        <pc:docMk/>
      </pc:docMkLst>
      <pc:sldChg chg="addSp delSp modSp mod">
        <pc:chgData name="Marin Fotache" userId="9233cd031198ef03" providerId="LiveId" clId="{282A176B-608E-7B44-9F53-C0334C1AF853}" dt="2023-05-20T05:12:54.415" v="23" actId="1035"/>
        <pc:sldMkLst>
          <pc:docMk/>
          <pc:sldMk cId="0" sldId="256"/>
        </pc:sldMkLst>
        <pc:spChg chg="add del mod">
          <ac:chgData name="Marin Fotache" userId="9233cd031198ef03" providerId="LiveId" clId="{282A176B-608E-7B44-9F53-C0334C1AF853}" dt="2023-05-20T05:12:26.516" v="2" actId="478"/>
          <ac:spMkLst>
            <pc:docMk/>
            <pc:sldMk cId="0" sldId="256"/>
            <ac:spMk id="3" creationId="{D15C42C8-62A9-23C1-F878-0B5EF1496A03}"/>
          </ac:spMkLst>
        </pc:spChg>
        <pc:spChg chg="add mod">
          <ac:chgData name="Marin Fotache" userId="9233cd031198ef03" providerId="LiveId" clId="{282A176B-608E-7B44-9F53-C0334C1AF853}" dt="2023-05-20T05:12:54.415" v="23" actId="1035"/>
          <ac:spMkLst>
            <pc:docMk/>
            <pc:sldMk cId="0" sldId="256"/>
            <ac:spMk id="4" creationId="{4FD8FA1C-A6E8-0F15-91F2-6EDC3C94E2F5}"/>
          </ac:spMkLst>
        </pc:spChg>
        <pc:spChg chg="del">
          <ac:chgData name="Marin Fotache" userId="9233cd031198ef03" providerId="LiveId" clId="{282A176B-608E-7B44-9F53-C0334C1AF853}" dt="2023-05-20T05:12:15.152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282A176B-608E-7B44-9F53-C0334C1AF853}" dt="2023-05-20T05:12:19.437" v="1"/>
          <ac:spMkLst>
            <pc:docMk/>
            <pc:sldMk cId="0" sldId="256"/>
            <ac:spMk id="13" creationId="{F6720AD3-7816-A871-D238-26081D8F6CC0}"/>
          </ac:spMkLst>
        </pc:spChg>
        <pc:spChg chg="del">
          <ac:chgData name="Marin Fotache" userId="9233cd031198ef03" providerId="LiveId" clId="{282A176B-608E-7B44-9F53-C0334C1AF853}" dt="2023-05-20T05:12:15.152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282A176B-608E-7B44-9F53-C0334C1AF853}" dt="2023-05-20T05:12:46.452" v="7" actId="255"/>
          <ac:spMkLst>
            <pc:docMk/>
            <pc:sldMk cId="0" sldId="256"/>
            <ac:spMk id="2051" creationId="{00000000-0000-0000-0000-000000000000}"/>
          </ac:spMkLst>
        </pc:spChg>
        <pc:spChg chg="del">
          <ac:chgData name="Marin Fotache" userId="9233cd031198ef03" providerId="LiveId" clId="{282A176B-608E-7B44-9F53-C0334C1AF853}" dt="2023-05-20T05:12:15.152" v="0" actId="478"/>
          <ac:spMkLst>
            <pc:docMk/>
            <pc:sldMk cId="0" sldId="256"/>
            <ac:spMk id="7172" creationId="{00000000-0000-0000-0000-000000000000}"/>
          </ac:spMkLst>
        </pc:spChg>
        <pc:grpChg chg="add mod">
          <ac:chgData name="Marin Fotache" userId="9233cd031198ef03" providerId="LiveId" clId="{282A176B-608E-7B44-9F53-C0334C1AF853}" dt="2023-05-20T05:12:19.437" v="1"/>
          <ac:grpSpMkLst>
            <pc:docMk/>
            <pc:sldMk cId="0" sldId="256"/>
            <ac:grpSpMk id="5" creationId="{DDDDD3CD-A9EE-400D-ED26-2855E21915FA}"/>
          </ac:grpSpMkLst>
        </pc:grpChg>
        <pc:picChg chg="del">
          <ac:chgData name="Marin Fotache" userId="9233cd031198ef03" providerId="LiveId" clId="{282A176B-608E-7B44-9F53-C0334C1AF853}" dt="2023-05-20T05:12:15.152" v="0" actId="478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Marin Fotache" userId="9233cd031198ef03" providerId="LiveId" clId="{282A176B-608E-7B44-9F53-C0334C1AF853}" dt="2023-05-20T05:12:15.152" v="0" actId="478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Marin Fotache" userId="9233cd031198ef03" providerId="LiveId" clId="{282A176B-608E-7B44-9F53-C0334C1AF853}" dt="2023-05-20T05:12:19.437" v="1"/>
          <ac:picMkLst>
            <pc:docMk/>
            <pc:sldMk cId="0" sldId="256"/>
            <ac:picMk id="10" creationId="{405EBF77-6D87-E5E6-EFFB-014CD5E708C5}"/>
          </ac:picMkLst>
        </pc:picChg>
        <pc:picChg chg="mod">
          <ac:chgData name="Marin Fotache" userId="9233cd031198ef03" providerId="LiveId" clId="{282A176B-608E-7B44-9F53-C0334C1AF853}" dt="2023-05-20T05:12:19.437" v="1"/>
          <ac:picMkLst>
            <pc:docMk/>
            <pc:sldMk cId="0" sldId="256"/>
            <ac:picMk id="11" creationId="{764DEF32-11E6-3B0F-A105-6EAA94A600BF}"/>
          </ac:picMkLst>
        </pc:picChg>
        <pc:picChg chg="mod">
          <ac:chgData name="Marin Fotache" userId="9233cd031198ef03" providerId="LiveId" clId="{282A176B-608E-7B44-9F53-C0334C1AF853}" dt="2023-05-20T05:12:19.437" v="1"/>
          <ac:picMkLst>
            <pc:docMk/>
            <pc:sldMk cId="0" sldId="256"/>
            <ac:picMk id="12" creationId="{8FB9E7D0-79AC-169A-CBFF-B744B7482474}"/>
          </ac:picMkLst>
        </pc:picChg>
      </pc:sldChg>
      <pc:sldChg chg="del">
        <pc:chgData name="Marin Fotache" userId="9233cd031198ef03" providerId="LiveId" clId="{282A176B-608E-7B44-9F53-C0334C1AF853}" dt="2023-05-20T05:13:06.073" v="24" actId="2696"/>
        <pc:sldMkLst>
          <pc:docMk/>
          <pc:sldMk cId="2218729242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D8118-5F20-4D14-B35F-A041B60B4E28}" type="slidenum">
              <a:rPr lang="ro-RO" smtClean="0"/>
              <a:pPr/>
              <a:t>21</a:t>
            </a:fld>
            <a:endParaRPr lang="ro-RO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1110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1C565-3200-4D13-AFB5-119BCCCA2879}" type="slidenum">
              <a:rPr lang="ro-RO" smtClean="0"/>
              <a:pPr/>
              <a:t>26</a:t>
            </a:fld>
            <a:endParaRPr lang="ro-RO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B73C-9ACC-4972-8CD8-31E9753DB948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CCFAE-8F22-43D4-B57D-41C083921A10}" type="slidenum">
              <a:rPr lang="ro-RO" smtClean="0"/>
              <a:pPr/>
              <a:t>30</a:t>
            </a:fld>
            <a:endParaRPr 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96753-FB8F-478C-9E99-A6B93E4AD545}" type="slidenum">
              <a:rPr lang="ro-RO" smtClean="0"/>
              <a:pPr/>
              <a:t>37</a:t>
            </a:fld>
            <a:endParaRPr lang="ro-RO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A4463-BBD2-4F4A-85C1-1CD3EB09FE28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81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F321A-09E7-4B2B-8834-368CAEA6AE2A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19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1ED41-B08D-4522-989A-EFCD9C3C6424}" type="slidenum">
              <a:rPr lang="ro-RO" smtClean="0"/>
              <a:pPr/>
              <a:t>52</a:t>
            </a:fld>
            <a:endParaRPr lang="ro-R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607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865-EC1F-4917-BBCB-B4EDAD7481D1}" type="slidenum">
              <a:rPr lang="ro-RO" smtClean="0"/>
              <a:pPr/>
              <a:t>53</a:t>
            </a:fld>
            <a:endParaRPr lang="ro-R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254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B819-6B69-4047-9615-7B05F8349709}" type="slidenum">
              <a:rPr lang="ro-RO" smtClean="0"/>
              <a:pPr/>
              <a:t>55</a:t>
            </a:fld>
            <a:endParaRPr lang="ro-R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668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82778-01B4-4875-A533-9E303D6877D0}" type="slidenum">
              <a:rPr lang="ro-RO" smtClean="0"/>
              <a:pPr/>
              <a:t>56</a:t>
            </a:fld>
            <a:endParaRPr lang="ro-R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201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EAC1-A4DA-49FF-890C-3FBE81E2D76B}" type="slidenum">
              <a:rPr lang="ro-RO" smtClean="0"/>
              <a:pPr>
                <a:defRPr/>
              </a:pPr>
              <a:t>59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758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9755-6C83-4B5B-8D8E-8B1AED828F99}" type="slidenum">
              <a:rPr lang="ro-RO" smtClean="0"/>
              <a:pPr/>
              <a:t>60</a:t>
            </a:fld>
            <a:endParaRPr lang="ro-RO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798A-6199-42FC-A95F-A98EBFF9BC82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8403A-D3A1-4EA7-A4ED-3C2FBE64EAFE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6566-F90D-4281-BF15-2D15364427CE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83778-6B4D-4D11-BFEE-C2128AF3F274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concat-function/" TargetMode="External"/><Relationship Id="rId2" Type="http://schemas.openxmlformats.org/officeDocument/2006/relationships/hyperlink" Target="http://www.postgresqltutorial.com/postgresql-string-function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ostgresqltutorial.com/postgresql-length-func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extract/" TargetMode="External"/><Relationship Id="rId2" Type="http://schemas.openxmlformats.org/officeDocument/2006/relationships/hyperlink" Target="http://www.postgresqltutorial.com/postgresql-date-functions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a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order-b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betwee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gresqltutorial.com/postgresql-lik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regexp_matche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i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coalesce/" TargetMode="External"/><Relationship Id="rId2" Type="http://schemas.openxmlformats.org/officeDocument/2006/relationships/hyperlink" Target="http://www.postgresqltutorial.com/postgresql-is-nu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gresqltutorial.com/postgresql-nullif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alias/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math-functions/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ase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position/" TargetMode="External"/><Relationship Id="rId2" Type="http://schemas.openxmlformats.org/officeDocument/2006/relationships/hyperlink" Target="http://www.postgresqltutorial.com/postgresql-split_part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regexp_replace/" TargetMode="External"/><Relationship Id="rId2" Type="http://schemas.openxmlformats.org/officeDocument/2006/relationships/hyperlink" Target="http://www.postgresqltutorial.com/postgresql-replace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right/" TargetMode="External"/><Relationship Id="rId2" Type="http://schemas.openxmlformats.org/officeDocument/2006/relationships/hyperlink" Target="http://www.postgresqltutorial.com/postgresql-lef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4572000"/>
            <a:ext cx="8382000" cy="2135875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 </a:t>
            </a: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, predicate, </a:t>
            </a: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 sistem folosite în expresii și predicate (inclusiv tratarea valorilor NULL și structuri CASE)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D8FA1C-A6E8-0F15-91F2-6EDC3C94E2F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15874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DDD3CD-A9EE-400D-ED26-2855E21915FA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5EBF77-6D87-E5E6-EFFB-014CD5E70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4DEF32-11E6-3B0F-A105-6EAA94A6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B9E7D0-79AC-169A-CBFF-B744B7482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720AD3-7816-A871-D238-26081D8F6CC0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</a:t>
            </a:r>
            <a:r>
              <a:rPr lang="ro-RO" dirty="0" err="1"/>
              <a:t>şiruri</a:t>
            </a:r>
            <a:r>
              <a:rPr lang="ro-RO" dirty="0"/>
              <a:t> de caractere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890F1-29DD-944A-893C-4C368BCCC693}"/>
              </a:ext>
            </a:extLst>
          </p:cNvPr>
          <p:cNvSpPr/>
          <p:nvPr/>
        </p:nvSpPr>
        <p:spPr>
          <a:xfrm>
            <a:off x="968188" y="1639308"/>
            <a:ext cx="7718612" cy="496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ro-RO" dirty="0">
                <a:hlinkClick r:id="rId2"/>
              </a:rPr>
              <a:t>http://www.postgresqltutorial.com/postgresql-string-functions/</a:t>
            </a:r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r>
              <a:rPr lang="ro-RO" dirty="0">
                <a:hlinkClick r:id="rId3"/>
              </a:rPr>
              <a:t>http://www.postgresqltutorial.com/postgresql-concat-function/</a:t>
            </a:r>
            <a:endParaRPr lang="ro-RO" dirty="0"/>
          </a:p>
          <a:p>
            <a:pPr marL="457200" indent="-457200"/>
            <a:endParaRPr lang="ro-RO" dirty="0">
              <a:hlinkClick r:id="rId4"/>
            </a:endParaRPr>
          </a:p>
          <a:p>
            <a:pPr marL="457200" indent="-457200"/>
            <a:r>
              <a:rPr lang="ro-RO" dirty="0">
                <a:hlinkClick r:id="rId4"/>
              </a:rPr>
              <a:t>http://www.postgresqltutorial.com/postgresql-length-function/</a:t>
            </a:r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448123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(1)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2412124"/>
          </a:xfrm>
        </p:spPr>
        <p:txBody>
          <a:bodyPr>
            <a:normAutofit fontScale="92500" lnSpcReduction="20000"/>
          </a:bodyPr>
          <a:lstStyle/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'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 ' ||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||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' a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emisa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>
                <a:latin typeface="Consolas"/>
                <a:cs typeface="Consolas"/>
              </a:rPr>
              <a:t> data ' ||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AS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Concatenare_Oracle_PgSQL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48962-A820-DB45-AD81-61991954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8" y="2473156"/>
            <a:ext cx="2886842" cy="431127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(2)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33816"/>
            <a:ext cx="8229600" cy="328593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SELECT 'Factura ' || CAST (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AS CHAR(8)) || ' a </a:t>
            </a:r>
            <a:r>
              <a:rPr lang="en-US" sz="2800" dirty="0" err="1">
                <a:latin typeface="Consolas"/>
                <a:cs typeface="Consolas"/>
              </a:rPr>
              <a:t>fost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emisa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data ' 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|| CAST (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AS VARCHAR(10))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 Concatenare_DB2_PgSQL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ro-RO" sz="2800" dirty="0">
                <a:latin typeface="Consolas"/>
                <a:cs typeface="Consolas"/>
              </a:rPr>
              <a:t>facturi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2DE79-70BD-3846-83F1-8D93DDF4A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48216"/>
            <a:ext cx="3695700" cy="4813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33818"/>
            <a:ext cx="8229600" cy="1905000"/>
          </a:xfrm>
        </p:spPr>
        <p:txBody>
          <a:bodyPr/>
          <a:lstStyle/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SELECT CodCl, DenCl, Adresa, LENGTH(Adresa) AS "Lungimea adresei"</a:t>
            </a:r>
          </a:p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FROM clienti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7086600" cy="3882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calendaristice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07D0D-7358-374D-92D0-4D0E960E6F5E}"/>
              </a:ext>
            </a:extLst>
          </p:cNvPr>
          <p:cNvSpPr/>
          <p:nvPr/>
        </p:nvSpPr>
        <p:spPr>
          <a:xfrm>
            <a:off x="1066799" y="2801136"/>
            <a:ext cx="779750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http://www.postgresqltutorial.com/postgresql-date-functions/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http://www.postgresqltutorial.com/postgresql-extract/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66744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48" y="-43434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ţii pentru date calendaristice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296" y="1050873"/>
            <a:ext cx="9144000" cy="360301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, 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  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An_Factura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	 "</a:t>
            </a:r>
            <a:r>
              <a:rPr lang="en-US" sz="2400" dirty="0" err="1">
                <a:latin typeface="Consolas"/>
                <a:cs typeface="Consolas"/>
              </a:rPr>
              <a:t>Luna_Factura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(DAY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Zi_Factura</a:t>
            </a:r>
            <a:r>
              <a:rPr lang="en-US" sz="24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3C10-AC9A-FA46-AF11-F2983DC7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96" y="3248699"/>
            <a:ext cx="5564207" cy="350447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21465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calendaristice (scadenţă</a:t>
            </a:r>
            <a:r>
              <a:rPr lang="en-US" dirty="0"/>
              <a:t>: 2 s</a:t>
            </a:r>
            <a:r>
              <a:rPr lang="ro-RO" dirty="0"/>
              <a:t>ăpt.)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0" y="1207827"/>
            <a:ext cx="9144000" cy="2286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Factura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Data_Facturare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+ 14 AS </a:t>
            </a:r>
            <a:r>
              <a:rPr lang="en-US" sz="2400" dirty="0" err="1">
                <a:latin typeface="Consolas"/>
                <a:cs typeface="Consolas"/>
              </a:rPr>
              <a:t>Scadenta_Incasare1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'14 DAYS' AS </a:t>
            </a:r>
            <a:r>
              <a:rPr lang="en-US" sz="2400" dirty="0" err="1">
                <a:latin typeface="Consolas"/>
                <a:cs typeface="Consolas"/>
              </a:rPr>
              <a:t>Scadenta2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'2 WEEKS' AS </a:t>
            </a:r>
            <a:r>
              <a:rPr lang="en-US" sz="2400" dirty="0" err="1">
                <a:latin typeface="Consolas"/>
                <a:cs typeface="Consolas"/>
              </a:rPr>
              <a:t>Scadenta3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ro-RO" sz="2400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DCC1C-0C4B-AD4A-B8FD-DE9480FC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" y="4043062"/>
            <a:ext cx="8915400" cy="262285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</a:t>
            </a:r>
            <a:r>
              <a:rPr lang="en-US" dirty="0" err="1"/>
              <a:t>aristice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(scadenţă</a:t>
            </a:r>
            <a:r>
              <a:rPr lang="en-US" dirty="0"/>
              <a:t>: </a:t>
            </a:r>
            <a:r>
              <a:rPr lang="ro-RO" dirty="0"/>
              <a:t>2 luni) 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PostgreSQL</a:t>
            </a:r>
            <a:r>
              <a:rPr lang="en-US" sz="2400" dirty="0"/>
              <a:t>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 MONTHS'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Oracle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'2' MONTH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3712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(1)</a:t>
            </a:r>
          </a:p>
        </p:txBody>
      </p:sp>
      <p:sp>
        <p:nvSpPr>
          <p:cNvPr id="14339" name="Rectangle 14"/>
          <p:cNvSpPr>
            <a:spLocks noGrp="1" noChangeArrowheads="1"/>
          </p:cNvSpPr>
          <p:nvPr>
            <p:ph idx="1"/>
          </p:nvPr>
        </p:nvSpPr>
        <p:spPr>
          <a:xfrm>
            <a:off x="892098" y="1676400"/>
            <a:ext cx="825190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1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YEAR' +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INTERVAL '2 MONTH‘ + INTERVAL '25 DAY'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2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 2 MONTH 25 DAY' 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668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1676400"/>
            <a:ext cx="789615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400" dirty="0"/>
              <a:t>Soluţia 1 Oracle (transformarea anilor în luni):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    </a:t>
            </a:r>
            <a:r>
              <a:rPr lang="en-US" sz="2500" dirty="0" err="1">
                <a:latin typeface="Consolas"/>
                <a:cs typeface="Consolas"/>
              </a:rPr>
              <a:t>ADD_MONTHS</a:t>
            </a:r>
            <a:r>
              <a:rPr lang="en-US" sz="2500" dirty="0">
                <a:latin typeface="Consolas"/>
                <a:cs typeface="Consolas"/>
              </a:rPr>
              <a:t>(</a:t>
            </a:r>
            <a:r>
              <a:rPr lang="en-US" sz="2500" dirty="0" err="1">
                <a:latin typeface="Consolas"/>
                <a:cs typeface="Consolas"/>
              </a:rPr>
              <a:t>DataFact,14</a:t>
            </a:r>
            <a:r>
              <a:rPr lang="en-US" sz="2500" dirty="0">
                <a:latin typeface="Consolas"/>
                <a:cs typeface="Consolas"/>
              </a:rPr>
              <a:t>)+25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9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400" dirty="0"/>
              <a:t>Soluţia 2 Oracle: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'1-2' YEAR TO MONTH + 25 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Constante, expresii, func</a:t>
            </a:r>
            <a:r>
              <a:rPr lang="ro-RO" b="1"/>
              <a:t>ții sistem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4800600"/>
          </a:xfrm>
        </p:spPr>
        <p:txBody>
          <a:bodyPr/>
          <a:lstStyle/>
          <a:p>
            <a:r>
              <a:rPr lang="ro-RO" dirty="0"/>
              <a:t>In clauza SELECT pot fi plasate nu numai atribute din tabele, dar şi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Constante</a:t>
            </a:r>
            <a:endParaRPr lang="en-US" dirty="0"/>
          </a:p>
          <a:p>
            <a:pPr lvl="1"/>
            <a:r>
              <a:rPr lang="en-US" dirty="0" err="1"/>
              <a:t>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 sistem</a:t>
            </a:r>
          </a:p>
          <a:p>
            <a:pPr lvl="1"/>
            <a:r>
              <a:rPr lang="ro-RO" dirty="0"/>
              <a:t>Funcţii definite de utilizator</a:t>
            </a:r>
          </a:p>
          <a:p>
            <a:pPr lvl="1"/>
            <a:r>
              <a:rPr lang="ro-RO" dirty="0"/>
              <a:t>Funcţii agregat</a:t>
            </a:r>
          </a:p>
          <a:p>
            <a:pPr lvl="1"/>
            <a:r>
              <a:rPr lang="en-US" dirty="0" err="1"/>
              <a:t>Expresii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ro-RO" dirty="0"/>
              <a:t>, atribute şi 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</a:t>
            </a:r>
          </a:p>
          <a:p>
            <a:r>
              <a:rPr lang="ro-RO" dirty="0"/>
              <a:t>Coloanele definite prin expresii pot avea un antet (nume) stabilit de utilizator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4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43080"/>
            <a:ext cx="8755888" cy="20701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 -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Interval1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AGE(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) AS </a:t>
            </a:r>
            <a:r>
              <a:rPr lang="en-US" sz="2500" dirty="0" err="1">
                <a:latin typeface="Consolas"/>
                <a:cs typeface="Consolas"/>
              </a:rPr>
              <a:t>Interval2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E6B8F-E8FC-9D41-88AC-420BD205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85" y="2975302"/>
            <a:ext cx="6515100" cy="355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476488" cy="120100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526" y="1109067"/>
            <a:ext cx="8902700" cy="4336389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AGE (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AS Interval,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AS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 </a:t>
            </a:r>
            <a:r>
              <a:rPr lang="en-US" sz="2000" dirty="0" err="1">
                <a:latin typeface="Consolas"/>
                <a:cs typeface="Consolas"/>
              </a:rPr>
              <a:t>Interval_Ani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CURRENT_DATE,DataFact</a:t>
            </a:r>
            <a:r>
              <a:rPr lang="en-US" sz="2000" dirty="0">
                <a:latin typeface="Consolas"/>
                <a:cs typeface="Consolas"/>
              </a:rPr>
              <a:t>)) * 12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+</a:t>
            </a:r>
            <a:r>
              <a:rPr lang="ro-RO" sz="200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EXTRACT (MONTH FROM AGE(CURRENT_DATE,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AS </a:t>
            </a:r>
            <a:r>
              <a:rPr lang="en-US" sz="2000" dirty="0" err="1">
                <a:latin typeface="Consolas"/>
                <a:cs typeface="Consolas"/>
              </a:rPr>
              <a:t>Interval_Luni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9573C-A371-D44D-88C5-6686720F5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2" y="3988780"/>
            <a:ext cx="7277447" cy="27981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Conversie între tipuri de date</a:t>
            </a:r>
            <a:r>
              <a:rPr lang="en-US" dirty="0"/>
              <a:t>: CAST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13502-9940-0E4A-98B4-9807BF06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/>
          <a:lstStyle/>
          <a:p>
            <a:r>
              <a:rPr lang="ro-RO" dirty="0">
                <a:hlinkClick r:id="rId2"/>
              </a:rPr>
              <a:t>http://www.postgresqltutorial.com/postgresql-cast/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476992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CAST –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00"/>
            <a:ext cx="9144000" cy="48006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'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facturii</a:t>
            </a:r>
            <a:r>
              <a:rPr lang="en-US" sz="2000" dirty="0">
                <a:latin typeface="Consolas"/>
                <a:cs typeface="Consolas"/>
              </a:rPr>
              <a:t> ' || TRIM( TRAILING FROM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 AS CHAR(8)) ) || ' (</a:t>
            </a:r>
            <a:r>
              <a:rPr lang="en-US" sz="2000" dirty="0" err="1">
                <a:latin typeface="Consolas"/>
                <a:cs typeface="Consolas"/>
              </a:rPr>
              <a:t>trimisa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clientului</a:t>
            </a:r>
            <a:r>
              <a:rPr lang="en-US" sz="2000" dirty="0">
                <a:latin typeface="Consolas"/>
                <a:cs typeface="Consolas"/>
              </a:rPr>
              <a:t> ' || </a:t>
            </a:r>
            <a:r>
              <a:rPr lang="en-US" sz="2000" dirty="0" err="1">
                <a:latin typeface="Consolas"/>
                <a:cs typeface="Consolas"/>
              </a:rPr>
              <a:t>dencl</a:t>
            </a:r>
            <a:r>
              <a:rPr lang="en-US" sz="2000" dirty="0">
                <a:latin typeface="Consolas"/>
                <a:cs typeface="Consolas"/>
              </a:rPr>
              <a:t> || ') are 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pe</a:t>
            </a:r>
            <a:r>
              <a:rPr lang="en-US" sz="2000" dirty="0">
                <a:latin typeface="Consolas"/>
                <a:cs typeface="Consolas"/>
              </a:rPr>
              <a:t> ' ||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((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 + INTERVAL '14' DAY) AS CHAR(10) )    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 	Scadente_facturi_Sept2013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NATURAL JOIN </a:t>
            </a:r>
            <a:r>
              <a:rPr lang="en-US" sz="2000" dirty="0" err="1">
                <a:latin typeface="Consolas"/>
                <a:cs typeface="Consolas"/>
              </a:rPr>
              <a:t>clienti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WHERE EXTRACT (YEAR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= 2013 AND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EXTRACT (MONTH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)=9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8077-5050-3F40-8D28-818CE92B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8933"/>
            <a:ext cx="5542674" cy="25290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în rezultat</a:t>
            </a:r>
            <a:endParaRPr lang="en-US" dirty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7A522-59B1-564F-B354-BEE9A20A1439}"/>
              </a:ext>
            </a:extLst>
          </p:cNvPr>
          <p:cNvSpPr/>
          <p:nvPr/>
        </p:nvSpPr>
        <p:spPr>
          <a:xfrm>
            <a:off x="1065006" y="2995035"/>
            <a:ext cx="7713233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http://www.postgresqltutorial.com/postgresql-order-by/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- exemplu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676400"/>
            <a:ext cx="78105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i="1" dirty="0"/>
              <a:t>Să se obţină, în ordinea descrescătoare a indicativului judeţelor, lista localităţilor în ordinea crescătoare a denumirii.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Jud, Loc, </a:t>
            </a:r>
            <a:r>
              <a:rPr lang="en-US" dirty="0" err="1">
                <a:latin typeface="Consolas"/>
                <a:cs typeface="Consolas"/>
              </a:rPr>
              <a:t>CodPost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coduri_postale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ORDER BY Jud </a:t>
            </a:r>
            <a:r>
              <a:rPr lang="en-US" dirty="0" err="1">
                <a:latin typeface="Consolas"/>
                <a:cs typeface="Consolas"/>
              </a:rPr>
              <a:t>DESC</a:t>
            </a:r>
            <a:r>
              <a:rPr lang="en-US" dirty="0">
                <a:latin typeface="Consolas"/>
                <a:cs typeface="Consolas"/>
              </a:rPr>
              <a:t>, Loc </a:t>
            </a:r>
            <a:r>
              <a:rPr lang="en-US" dirty="0" err="1">
                <a:latin typeface="Consolas"/>
                <a:cs typeface="Consolas"/>
              </a:rPr>
              <a:t>ASC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66991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90500"/>
            <a:ext cx="7924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BETWEEN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613216"/>
            <a:ext cx="8839200" cy="914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500" b="1" i="1" dirty="0">
                <a:cs typeface="Times New Roman" pitchFamily="18" charset="0"/>
              </a:rPr>
              <a:t>Care </a:t>
            </a:r>
            <a:r>
              <a:rPr lang="en-US" sz="2500" b="1" i="1" dirty="0" err="1">
                <a:cs typeface="Times New Roman" pitchFamily="18" charset="0"/>
              </a:rPr>
              <a:t>sunt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facturile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emise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în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perioada</a:t>
            </a:r>
            <a:r>
              <a:rPr lang="en-US" sz="2500" b="1" i="1" dirty="0">
                <a:cs typeface="Times New Roman" pitchFamily="18" charset="0"/>
              </a:rPr>
              <a:t> 3-5 august 20</a:t>
            </a:r>
            <a:r>
              <a:rPr lang="ro-RO" sz="2500" b="1" i="1" dirty="0">
                <a:cs typeface="Times New Roman" pitchFamily="18" charset="0"/>
              </a:rPr>
              <a:t>13</a:t>
            </a:r>
            <a:r>
              <a:rPr lang="en-US" sz="2500" b="1" i="1" dirty="0">
                <a:cs typeface="Times New Roman" pitchFamily="18" charset="0"/>
              </a:rPr>
              <a:t> ?</a:t>
            </a:r>
            <a:r>
              <a:rPr lang="en-US" sz="2500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68991" y="3279291"/>
            <a:ext cx="8175009" cy="357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BETWEEN</a:t>
            </a:r>
            <a:endParaRPr lang="ro-RO" dirty="0">
              <a:latin typeface="Consolas"/>
              <a:cs typeface="Consolas"/>
            </a:endParaRP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DATE’20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-08-03'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AND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TO_DATE('05/08/20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','DD/MM/YYYY') ;</a:t>
            </a:r>
            <a:endParaRPr lang="ro-RO" dirty="0">
              <a:latin typeface="Consolas"/>
              <a:cs typeface="Consolas"/>
            </a:endParaRPr>
          </a:p>
          <a:p>
            <a:pPr marL="342900" indent="-342900" algn="l">
              <a:buFont typeface="Wingdings" pitchFamily="2" charset="2"/>
              <a:buNone/>
            </a:pPr>
            <a:endParaRPr lang="ro-RO" i="1" dirty="0">
              <a:latin typeface="Consolas"/>
              <a:cs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6E694-13C2-EC48-AB24-C065055438BF}"/>
              </a:ext>
            </a:extLst>
          </p:cNvPr>
          <p:cNvSpPr/>
          <p:nvPr/>
        </p:nvSpPr>
        <p:spPr>
          <a:xfrm>
            <a:off x="822959" y="1442575"/>
            <a:ext cx="8170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http://www.postgresqltutorial.com/postgresql-between/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15326"/>
            <a:ext cx="784186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OVERLAPS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2156344"/>
            <a:ext cx="8087528" cy="456517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IdExaminare,DataOra_Examinare</a:t>
            </a:r>
            <a:r>
              <a:rPr lang="en-US" dirty="0">
                <a:latin typeface="Consolas"/>
                <a:cs typeface="Consolas"/>
              </a:rPr>
              <a:t>, 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r>
              <a:rPr lang="en-US" dirty="0">
                <a:latin typeface="Consolas"/>
                <a:cs typeface="Consolas"/>
              </a:rPr>
              <a:t> ON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 (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OVERLAPS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(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1037230" y="1061864"/>
            <a:ext cx="78552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Criterii inexacte. Operatorul </a:t>
            </a:r>
            <a:r>
              <a:rPr lang="en-US" dirty="0"/>
              <a:t>LIKE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49858" y="2538807"/>
            <a:ext cx="8169236" cy="2872292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- 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</a:t>
            </a:r>
            <a:r>
              <a:rPr lang="en-US" i="1" dirty="0">
                <a:cs typeface="Times New Roman" pitchFamily="18" charset="0"/>
              </a:rPr>
              <a:t> au </a:t>
            </a:r>
            <a:r>
              <a:rPr lang="en-US" i="1" dirty="0" err="1">
                <a:cs typeface="Times New Roman" pitchFamily="18" charset="0"/>
              </a:rPr>
              <a:t>nume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conţin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litera</a:t>
            </a:r>
            <a:r>
              <a:rPr lang="en-US" i="1" dirty="0">
                <a:cs typeface="Times New Roman" pitchFamily="18" charset="0"/>
              </a:rPr>
              <a:t> S </a:t>
            </a:r>
            <a:r>
              <a:rPr lang="en-US" i="1" dirty="0" err="1">
                <a:cs typeface="Times New Roman" pitchFamily="18" charset="0"/>
              </a:rPr>
              <a:t>pe</a:t>
            </a:r>
            <a:r>
              <a:rPr lang="en-US" i="1" dirty="0">
                <a:cs typeface="Times New Roman" pitchFamily="18" charset="0"/>
              </a:rPr>
              <a:t> a </a:t>
            </a:r>
            <a:r>
              <a:rPr lang="en-US" i="1" dirty="0" err="1">
                <a:cs typeface="Times New Roman" pitchFamily="18" charset="0"/>
              </a:rPr>
              <a:t>treia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poziţie</a:t>
            </a:r>
            <a:r>
              <a:rPr lang="en-US" i="1" dirty="0">
                <a:cs typeface="Times New Roman" pitchFamily="18" charset="0"/>
              </a:rPr>
              <a:t> ?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OR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</a:t>
            </a:r>
          </a:p>
          <a:p>
            <a:pPr eaLnBrk="1" hangingPunct="1">
              <a:buFontTx/>
              <a:buNone/>
            </a:pPr>
            <a:r>
              <a:rPr lang="en-US" sz="3600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4" y="5555450"/>
            <a:ext cx="8021659" cy="122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D2BC8B-E75B-8047-B27D-C2C9C735CECC}"/>
              </a:ext>
            </a:extLst>
          </p:cNvPr>
          <p:cNvSpPr/>
          <p:nvPr/>
        </p:nvSpPr>
        <p:spPr>
          <a:xfrm>
            <a:off x="914399" y="1684109"/>
            <a:ext cx="797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4"/>
              </a:rPr>
              <a:t>http://www.postgresqltutorial.com/postgresql-like/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95488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447800"/>
            <a:ext cx="8031988" cy="36576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'%ION%' OR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'%IOAN%'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7" y="4740274"/>
            <a:ext cx="7705977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20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formulă şi o funcţie-sistem</a:t>
            </a:r>
            <a:endParaRPr lang="en-US" dirty="0"/>
          </a:p>
        </p:txBody>
      </p:sp>
      <p:pic>
        <p:nvPicPr>
          <p:cNvPr id="2050" name="Picture 2" descr="C:\Users\Marin\AppData\Local\Temp\SNAGHTML5d67c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7981"/>
            <a:ext cx="2453786" cy="421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345CE-7814-9B4A-9621-C35CF6BA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1" y="2762263"/>
            <a:ext cx="2972018" cy="2086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3856F-1494-484A-9164-BC76BFFE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3" y="1222046"/>
            <a:ext cx="2895600" cy="481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77200" cy="3733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persoanele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trebuie</a:t>
            </a:r>
            <a:r>
              <a:rPr lang="en-US" sz="2800" i="1" dirty="0">
                <a:cs typeface="Times New Roman" pitchFamily="18" charset="0"/>
              </a:rPr>
              <a:t> felicitate de </a:t>
            </a:r>
            <a:r>
              <a:rPr lang="en-US" sz="2800" i="1" dirty="0" err="1">
                <a:cs typeface="Times New Roman" pitchFamily="18" charset="0"/>
              </a:rPr>
              <a:t>Sf.Ion</a:t>
            </a:r>
            <a:r>
              <a:rPr lang="en-US" sz="2800" i="1" dirty="0">
                <a:cs typeface="Times New Roman" pitchFamily="18" charset="0"/>
              </a:rPr>
              <a:t>?</a:t>
            </a:r>
            <a:r>
              <a:rPr lang="en-US" sz="2800" dirty="0"/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'ION%' OR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ION%' OR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'%-ION%' OR 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'%-IOAN%' </a:t>
            </a:r>
          </a:p>
        </p:txBody>
      </p:sp>
      <p:pic>
        <p:nvPicPr>
          <p:cNvPr id="22532" name="Picture 4" descr="fig4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010150"/>
            <a:ext cx="9131301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503238"/>
            <a:ext cx="81462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ILIKE</a:t>
            </a:r>
            <a:r>
              <a:rPr lang="en-US" dirty="0"/>
              <a:t> – c</a:t>
            </a:r>
            <a:r>
              <a:rPr lang="ro-RO" dirty="0"/>
              <a:t>ăutare nesenzitivă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00" y="1761547"/>
            <a:ext cx="7704587" cy="4486853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persoane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WHERE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'ION%' OR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'% 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 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01600"/>
            <a:ext cx="8750300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Expresii</a:t>
            </a:r>
            <a:r>
              <a:rPr lang="en-US" dirty="0"/>
              <a:t> “obi</a:t>
            </a:r>
            <a:r>
              <a:rPr lang="ro-RO" dirty="0"/>
              <a:t>şnuite</a:t>
            </a:r>
            <a:r>
              <a:rPr lang="en-US" dirty="0"/>
              <a:t>” (Regular Expressions)</a:t>
            </a:r>
            <a:br>
              <a:rPr lang="en-US" dirty="0"/>
            </a:br>
            <a:r>
              <a:rPr lang="ro-RO" dirty="0"/>
              <a:t>SIMILAR TO (SQL</a:t>
            </a:r>
            <a:r>
              <a:rPr lang="en-US" dirty="0"/>
              <a:t>:1999)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454044"/>
            <a:ext cx="8318591" cy="5147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ro-RO" dirty="0"/>
              <a:t>ecanism</a:t>
            </a:r>
            <a:r>
              <a:rPr lang="en-US" dirty="0"/>
              <a:t> </a:t>
            </a:r>
            <a:r>
              <a:rPr lang="ro-RO" dirty="0"/>
              <a:t>elegant de căutare preluat din UNIX (Posix)</a:t>
            </a:r>
            <a:endParaRPr lang="en-US" dirty="0"/>
          </a:p>
          <a:p>
            <a:r>
              <a:rPr lang="en-US" dirty="0" err="1"/>
              <a:t>Caracterele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 pentru construirea „măştilor” sunt tot procent (%) şi underscore (_) </a:t>
            </a:r>
            <a:endParaRPr lang="en-US" dirty="0"/>
          </a:p>
          <a:p>
            <a:r>
              <a:rPr lang="ro-RO" dirty="0"/>
              <a:t>Alte caractere disponibile :</a:t>
            </a:r>
            <a:endParaRPr lang="en-US" dirty="0"/>
          </a:p>
          <a:p>
            <a:pPr lvl="1"/>
            <a:r>
              <a:rPr lang="ro-RO" dirty="0"/>
              <a:t>| - pentru structuri alternative;</a:t>
            </a:r>
            <a:endParaRPr lang="en-US" dirty="0"/>
          </a:p>
          <a:p>
            <a:pPr lvl="1"/>
            <a:r>
              <a:rPr lang="ro-RO" dirty="0"/>
              <a:t>* - pentru repetarea şirului (de caractere) precedent de zero sau mai multe ori;</a:t>
            </a:r>
            <a:endParaRPr lang="en-US" dirty="0"/>
          </a:p>
          <a:p>
            <a:pPr lvl="1"/>
            <a:r>
              <a:rPr lang="ro-RO" dirty="0"/>
              <a:t>+ - pentru repetarea şirului precedent de unu sau mai multe ori;</a:t>
            </a:r>
            <a:endParaRPr lang="en-US" dirty="0"/>
          </a:p>
          <a:p>
            <a:pPr lvl="1"/>
            <a:r>
              <a:rPr lang="ro-RO" dirty="0"/>
              <a:t>() – pentru gruparea mai multor şiruri de caractere într-o unitate logică;</a:t>
            </a:r>
            <a:endParaRPr lang="en-US" dirty="0"/>
          </a:p>
          <a:p>
            <a:pPr lvl="1"/>
            <a:r>
              <a:rPr lang="ro-RO" dirty="0"/>
              <a:t>[] – pentru indicarea unei clase de caractere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FF4AC-BA06-BE4D-894A-DCC163E3840D}"/>
              </a:ext>
            </a:extLst>
          </p:cNvPr>
          <p:cNvSpPr/>
          <p:nvPr/>
        </p:nvSpPr>
        <p:spPr>
          <a:xfrm>
            <a:off x="208369" y="6456047"/>
            <a:ext cx="855911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1400" dirty="0"/>
              <a:t>Vezi și </a:t>
            </a:r>
            <a:r>
              <a:rPr lang="ro-RO" sz="1400" dirty="0">
                <a:hlinkClick r:id="rId2"/>
              </a:rPr>
              <a:t>http://www.postgresqltutorial.com/postgresql-regexp_matches/</a:t>
            </a:r>
            <a:endParaRPr lang="ro-RO" sz="1400" dirty="0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8" y="33359"/>
            <a:ext cx="8750300" cy="129047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032000"/>
            <a:ext cx="7981188" cy="4699000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	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198262"/>
            <a:ext cx="8077200" cy="93079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sunt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persoanele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trebuie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felicitate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Sf.Ion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08" y="206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(3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300" y="990600"/>
            <a:ext cx="8267700" cy="33782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	 '%(| |-)IO(|A)N(|A)%'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4437566"/>
            <a:ext cx="8272463" cy="217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22238"/>
            <a:ext cx="8178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TO (4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trebuie</a:t>
            </a:r>
            <a:r>
              <a:rPr lang="en-US" i="1" dirty="0">
                <a:cs typeface="Times New Roman" pitchFamily="18" charset="0"/>
              </a:rPr>
              <a:t> felicitate de </a:t>
            </a:r>
            <a:r>
              <a:rPr lang="en-US" i="1" dirty="0" err="1">
                <a:cs typeface="Times New Roman" pitchFamily="18" charset="0"/>
              </a:rPr>
              <a:t>Sf.Ion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'(|% |%-)(I|)O(|A)N%' 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Arial" charset="0"/>
                <a:cs typeface="Arial" charset="0"/>
              </a:rPr>
              <a:t>Obs. Soluția este mai bună decât cea cu LIKE/ILIKE, întrucât extrage și 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cs typeface="Arial" charset="0"/>
              </a:rPr>
              <a:t>Oanele</a:t>
            </a:r>
            <a:r>
              <a:rPr lang="en-US" dirty="0">
                <a:latin typeface="Arial" charset="0"/>
                <a:cs typeface="Arial" charset="0"/>
              </a:rPr>
              <a:t>”</a:t>
            </a:r>
            <a:r>
              <a:rPr lang="ro-RO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0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(5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2851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ro-RO" i="1" dirty="0"/>
              <a:t>clienţii cu sediul la un număr (de pe orice stradă) care conţine cifre 2, 3 sau 5</a:t>
            </a:r>
            <a:r>
              <a:rPr lang="ro-RO" dirty="0"/>
              <a:t>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Adresa</a:t>
            </a:r>
            <a:r>
              <a:rPr lang="en-US" dirty="0">
                <a:latin typeface="Consolas"/>
                <a:cs typeface="Consolas"/>
              </a:rPr>
              <a:t> SIMILAR TO '%[235]+%'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43781"/>
            <a:ext cx="9144000" cy="182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-25618"/>
            <a:ext cx="78668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Operatorul</a:t>
            </a:r>
            <a:r>
              <a:rPr lang="en-US" dirty="0"/>
              <a:t> IN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753496"/>
            <a:ext cx="8118757" cy="529814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100" i="1" dirty="0">
                <a:cs typeface="Times New Roman" pitchFamily="18" charset="0"/>
              </a:rPr>
              <a:t>Care </a:t>
            </a:r>
            <a:r>
              <a:rPr lang="en-US" sz="3100" i="1" dirty="0" err="1">
                <a:cs typeface="Times New Roman" pitchFamily="18" charset="0"/>
              </a:rPr>
              <a:t>sunt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localităţile</a:t>
            </a:r>
            <a:r>
              <a:rPr lang="en-US" sz="3100" i="1" dirty="0">
                <a:cs typeface="Times New Roman" pitchFamily="18" charset="0"/>
              </a:rPr>
              <a:t> din </a:t>
            </a:r>
            <a:r>
              <a:rPr lang="en-US" sz="3100" i="1" dirty="0" err="1">
                <a:cs typeface="Times New Roman" pitchFamily="18" charset="0"/>
              </a:rPr>
              <a:t>judeţele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Iaşi</a:t>
            </a:r>
            <a:r>
              <a:rPr lang="en-US" sz="3100" i="1" dirty="0">
                <a:cs typeface="Times New Roman" pitchFamily="18" charset="0"/>
              </a:rPr>
              <a:t> (IS), </a:t>
            </a:r>
            <a:r>
              <a:rPr lang="en-US" sz="3100" i="1" dirty="0" err="1">
                <a:cs typeface="Times New Roman" pitchFamily="18" charset="0"/>
              </a:rPr>
              <a:t>Vaslui</a:t>
            </a:r>
            <a:r>
              <a:rPr lang="en-US" sz="3100" i="1" dirty="0">
                <a:cs typeface="Times New Roman" pitchFamily="18" charset="0"/>
              </a:rPr>
              <a:t> (VS) </a:t>
            </a:r>
            <a:r>
              <a:rPr lang="en-US" sz="3100" i="1" dirty="0" err="1">
                <a:cs typeface="Times New Roman" pitchFamily="18" charset="0"/>
              </a:rPr>
              <a:t>şi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Timiş</a:t>
            </a:r>
            <a:r>
              <a:rPr lang="en-US" sz="3100" i="1" dirty="0">
                <a:cs typeface="Times New Roman" pitchFamily="18" charset="0"/>
              </a:rPr>
              <a:t> (TM) ?</a:t>
            </a:r>
            <a:r>
              <a:rPr lang="en-US" sz="31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600" b="1" dirty="0" err="1"/>
              <a:t>Fără</a:t>
            </a:r>
            <a:r>
              <a:rPr lang="en-US" sz="2600" b="1" dirty="0"/>
              <a:t>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r>
              <a:rPr lang="en-US" sz="3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= 'IS' OR Jud = 'VS'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	OR Jud = 'TM'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sz="2600" b="1" dirty="0"/>
              <a:t>Cu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IN ('IS', 'VS', 'TM')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3B4C29-E84A-A740-93B5-43FDC7B758E8}"/>
              </a:ext>
            </a:extLst>
          </p:cNvPr>
          <p:cNvSpPr/>
          <p:nvPr/>
        </p:nvSpPr>
        <p:spPr>
          <a:xfrm>
            <a:off x="328775" y="1119579"/>
            <a:ext cx="860491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dirty="0">
                <a:hlinkClick r:id="rId3"/>
              </a:rPr>
              <a:t>http://www.postgresqltutorial.com/postgresql-in/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271-99AE-8D40-96A3-DD1078EC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Tratamentul valorilor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3562-FFD1-D147-BC2D-A2C0D0A8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447800"/>
            <a:ext cx="7911712" cy="5135562"/>
          </a:xfrm>
        </p:spPr>
        <p:txBody>
          <a:bodyPr/>
          <a:lstStyle/>
          <a:p>
            <a:pPr marL="82550" indent="0">
              <a:buNone/>
            </a:pPr>
            <a:endParaRPr lang="ro-RO" dirty="0">
              <a:hlinkClick r:id="rId2"/>
            </a:endParaRPr>
          </a:p>
          <a:p>
            <a:r>
              <a:rPr lang="ro-RO" dirty="0">
                <a:hlinkClick r:id="rId2"/>
              </a:rPr>
              <a:t>http://www.postgresqltutorial.com/postgresql-is-null/</a:t>
            </a:r>
            <a:endParaRPr lang="ro-RO" dirty="0"/>
          </a:p>
          <a:p>
            <a:endParaRPr lang="ro-RO" dirty="0"/>
          </a:p>
          <a:p>
            <a:r>
              <a:rPr lang="ro-RO" dirty="0">
                <a:hlinkClick r:id="rId3"/>
              </a:rPr>
              <a:t>http://www.postgresqltutorial.com/postgresql-coalesce/</a:t>
            </a:r>
            <a:endParaRPr lang="ro-RO" dirty="0"/>
          </a:p>
          <a:p>
            <a:endParaRPr lang="ro-RO" dirty="0"/>
          </a:p>
          <a:p>
            <a:r>
              <a:rPr lang="ro-RO" dirty="0">
                <a:hlinkClick r:id="rId4"/>
              </a:rPr>
              <a:t>http://www.postgresqltutorial.com/postgresql-nullif/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4932729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76" y="2069982"/>
            <a:ext cx="9150376" cy="272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81" y="395785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Liniile tabelei CLIENȚI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542" y="5715000"/>
            <a:ext cx="5091458" cy="878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Valori NULL ale atributului Telefon</a:t>
            </a:r>
            <a:endParaRPr lang="en-US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200" y="2920621"/>
            <a:ext cx="2179093" cy="29467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794078"/>
            <a:ext cx="2124501" cy="21495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91200" y="4408227"/>
            <a:ext cx="2124501" cy="16115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719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Clauza AS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C2BFDE-810A-2249-90DA-2D978B1C956D}"/>
              </a:ext>
            </a:extLst>
          </p:cNvPr>
          <p:cNvSpPr/>
          <p:nvPr/>
        </p:nvSpPr>
        <p:spPr>
          <a:xfrm>
            <a:off x="1066800" y="2920306"/>
            <a:ext cx="778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http://www.postgresqltutorial.com/postgresql-alias/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8789353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- o</a:t>
            </a:r>
            <a:r>
              <a:rPr lang="en-US" dirty="0"/>
              <a:t> prim</a:t>
            </a:r>
            <a:r>
              <a:rPr lang="ro-RO" dirty="0"/>
              <a:t>ă 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8341"/>
            <a:ext cx="8153400" cy="151945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Telefon</a:t>
            </a:r>
            <a:r>
              <a:rPr lang="en-US" dirty="0">
                <a:latin typeface="Consolas"/>
                <a:cs typeface="Consolas"/>
              </a:rPr>
              <a:t> IN ('0232212121', NULL) </a:t>
            </a:r>
          </a:p>
        </p:txBody>
      </p:sp>
      <p:pic>
        <p:nvPicPr>
          <p:cNvPr id="49154" name="Picture 2" descr="C:\Users\MARINF~1\AppData\Local\Temp\SNAGHTML314cc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579" y="2641605"/>
            <a:ext cx="7547212" cy="421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05595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2" y="28974"/>
            <a:ext cx="78145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– </a:t>
            </a: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ro-RO" dirty="0"/>
              <a:t> problemă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33938"/>
            <a:ext cx="9144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000" i="1" dirty="0">
                <a:latin typeface="Avenir Medium"/>
                <a:cs typeface="Avenir Medium"/>
              </a:rPr>
              <a:t>Care dintre clienţi au adresa </a:t>
            </a:r>
            <a:r>
              <a:rPr lang="it-IT" sz="3000" i="1" dirty="0" err="1">
                <a:latin typeface="Avenir Medium"/>
                <a:cs typeface="Avenir Medium"/>
              </a:rPr>
              <a:t>specificat</a:t>
            </a:r>
            <a:r>
              <a:rPr lang="ro-RO" sz="3000" i="1" dirty="0">
                <a:latin typeface="Avenir Medium"/>
                <a:cs typeface="Avenir Medium"/>
              </a:rPr>
              <a:t>ă/cunoscută</a:t>
            </a:r>
            <a:r>
              <a:rPr lang="it-IT" sz="3000" i="1" dirty="0">
                <a:latin typeface="Avenir Medium"/>
                <a:cs typeface="Avenir Medium"/>
              </a:rPr>
              <a:t>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NOT IN (NULL)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7" y="3021797"/>
            <a:ext cx="6761479" cy="370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86634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76200"/>
            <a:ext cx="762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Extragerea v</a:t>
            </a:r>
            <a:r>
              <a:rPr lang="en-US" dirty="0" err="1"/>
              <a:t>alorilor</a:t>
            </a:r>
            <a:r>
              <a:rPr lang="en-US" dirty="0"/>
              <a:t> NULL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Pentru care dintre clienţi nu se cunoaşte adresa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IS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60" y="3563094"/>
            <a:ext cx="7410734" cy="290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60323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IS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corect</a:t>
            </a:r>
            <a:b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     =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incorect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!!!</a:t>
            </a:r>
          </a:p>
        </p:txBody>
      </p:sp>
      <p:sp>
        <p:nvSpPr>
          <p:cNvPr id="50179" name="Rectangle 21"/>
          <p:cNvSpPr txBox="1">
            <a:spLocks noChangeArrowheads="1"/>
          </p:cNvSpPr>
          <p:nvPr/>
        </p:nvSpPr>
        <p:spPr bwMode="auto">
          <a:xfrm>
            <a:off x="990600" y="1447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SELECT * 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FROM CLIENTI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WHERE Adresa =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914400" y="1524000"/>
            <a:ext cx="4800600" cy="1676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990600" y="1676400"/>
            <a:ext cx="4572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850" y="3442008"/>
            <a:ext cx="7772766" cy="323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78202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247343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Ordon</a:t>
            </a:r>
            <a:r>
              <a:rPr lang="ro-RO" dirty="0">
                <a:cs typeface="Arial Unicode MS"/>
              </a:rPr>
              <a:t>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328379"/>
            <a:ext cx="8763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ordoneze clienţii după numerele de telefon, valorile NULL fiind plasate la început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ORDER BY </a:t>
            </a:r>
            <a:r>
              <a:rPr lang="en-US" sz="3200" dirty="0" err="1">
                <a:latin typeface="Consolas"/>
                <a:cs typeface="Consolas"/>
              </a:rPr>
              <a:t>Telefon</a:t>
            </a:r>
            <a:r>
              <a:rPr lang="en-US" sz="3200" dirty="0">
                <a:latin typeface="Consolas"/>
                <a:cs typeface="Consolas"/>
              </a:rPr>
              <a:t> NULLS FIRST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2430"/>
            <a:ext cx="9144000" cy="253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299702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66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Două tabele noi</a:t>
            </a:r>
            <a:r>
              <a:rPr lang="en-US" dirty="0">
                <a:cs typeface="Arial Unicode MS"/>
              </a:rPr>
              <a:t>: PERSONAL…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4" y="2247046"/>
            <a:ext cx="9021024" cy="314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280700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…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SPORURI</a:t>
            </a:r>
            <a:endParaRPr lang="en-US" dirty="0"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BAD0-8AC0-D741-8C06-25E0E1E0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762"/>
            <a:ext cx="9144000" cy="5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0389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Crearea celor două tabele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CREATE TABLE personal (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pk_personal2</a:t>
            </a:r>
            <a:r>
              <a:rPr lang="en-US" b="1" dirty="0"/>
              <a:t> PRIMARY KEY,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NumePren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(40)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DataNast</a:t>
            </a:r>
            <a:r>
              <a:rPr lang="en-US" b="1" dirty="0"/>
              <a:t> DATE,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Compart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(20),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MarcaSef</a:t>
            </a:r>
            <a:r>
              <a:rPr lang="en-US" b="1" dirty="0"/>
              <a:t> NUMERIC(5) 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fk_personal2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SalTarifar</a:t>
            </a:r>
            <a:r>
              <a:rPr lang="en-US" b="1" dirty="0"/>
              <a:t> NUMERIC(12,2)   </a:t>
            </a:r>
          </a:p>
          <a:p>
            <a:pPr>
              <a:buNone/>
            </a:pPr>
            <a:r>
              <a:rPr lang="en-US" b="1" dirty="0"/>
              <a:t>	) 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CREATE TABLE </a:t>
            </a:r>
            <a:r>
              <a:rPr lang="en-US" b="1" dirty="0" err="1"/>
              <a:t>sporuri</a:t>
            </a:r>
            <a:r>
              <a:rPr lang="en-US" b="1" dirty="0"/>
              <a:t> ( </a:t>
            </a:r>
          </a:p>
          <a:p>
            <a:pPr>
              <a:buNone/>
            </a:pPr>
            <a:r>
              <a:rPr lang="en-US" b="1" dirty="0"/>
              <a:t>	An NUMERIC(4) NOT NULL,</a:t>
            </a:r>
          </a:p>
          <a:p>
            <a:pPr>
              <a:buNone/>
            </a:pPr>
            <a:r>
              <a:rPr lang="en-US" b="1" dirty="0"/>
              <a:t>	Luna NUMERIC(2)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</a:p>
          <a:p>
            <a:pPr>
              <a:buNone/>
            </a:pPr>
            <a:r>
              <a:rPr lang="en-US" b="1" dirty="0"/>
              <a:t>		CONSTRAINT </a:t>
            </a:r>
            <a:r>
              <a:rPr lang="en-US" b="1" dirty="0" err="1"/>
              <a:t>fk_sporuri_personal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SporVechime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SporNoapte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SporCD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AlteSpor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CONSTRAINT </a:t>
            </a:r>
            <a:r>
              <a:rPr lang="en-US" b="1" dirty="0" err="1"/>
              <a:t>pk_sporuri</a:t>
            </a:r>
            <a:r>
              <a:rPr lang="en-US" b="1" dirty="0"/>
              <a:t> PRIMARY KEY (</a:t>
            </a:r>
            <a:r>
              <a:rPr lang="en-US" b="1" dirty="0" err="1"/>
              <a:t>an,luna,marca</a:t>
            </a:r>
            <a:r>
              <a:rPr lang="en-US" b="1" dirty="0"/>
              <a:t>)  ) ;</a:t>
            </a:r>
          </a:p>
        </p:txBody>
      </p:sp>
    </p:spTree>
    <p:extLst>
      <p:ext uri="{BB962C8B-B14F-4D97-AF65-F5344CB8AC3E}">
        <p14:creationId xmlns:p14="http://schemas.microsoft.com/office/powerpoint/2010/main" val="413095803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9144000" cy="5834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-07-01', 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DIRECTIUNE</a:t>
            </a:r>
            <a:r>
              <a:rPr lang="en-US" sz="1700" dirty="0">
                <a:latin typeface="Franklin Gothic Demi" pitchFamily="34" charset="0"/>
              </a:rPr>
              <a:t>', NULL, 1600)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(2,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2', </a:t>
            </a:r>
            <a:r>
              <a:rPr lang="en-US" sz="1700" dirty="0" err="1">
                <a:latin typeface="Franklin Gothic Demi" pitchFamily="34" charset="0"/>
              </a:rPr>
              <a:t>DATE'1977</a:t>
            </a:r>
            <a:r>
              <a:rPr lang="en-US" sz="1700" dirty="0">
                <a:latin typeface="Franklin Gothic Demi" pitchFamily="34" charset="0"/>
              </a:rPr>
              <a:t>-10-11',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(3,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3',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-08-02',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'MARKETING',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(4,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4',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1380)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(5,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5',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-04-30',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1420)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(6,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6',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-11-09',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1350)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(7,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7',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1280)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(8,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8', </a:t>
            </a:r>
            <a:r>
              <a:rPr lang="en-US" sz="1700" dirty="0" err="1">
                <a:latin typeface="Franklin Gothic Demi" pitchFamily="34" charset="0"/>
              </a:rPr>
              <a:t>DATE'1960</a:t>
            </a:r>
            <a:r>
              <a:rPr lang="en-US" sz="1700" dirty="0">
                <a:latin typeface="Franklin Gothic Demi" pitchFamily="34" charset="0"/>
              </a:rPr>
              <a:t>-12-31', 'MARKETING', 3, 1290)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(9,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9', </a:t>
            </a:r>
            <a:r>
              <a:rPr lang="en-US" sz="1700" dirty="0" err="1">
                <a:latin typeface="Franklin Gothic Demi" pitchFamily="34" charset="0"/>
              </a:rPr>
              <a:t>DATE'1976</a:t>
            </a:r>
            <a:r>
              <a:rPr lang="en-US" sz="1700" dirty="0">
                <a:latin typeface="Franklin Gothic Demi" pitchFamily="34" charset="0"/>
              </a:rPr>
              <a:t>-02-28', 'MARKETING', 3, 1410)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(10,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10', </a:t>
            </a:r>
            <a:r>
              <a:rPr lang="en-US" sz="1700" dirty="0" err="1">
                <a:latin typeface="Franklin Gothic Demi" pitchFamily="34" charset="0"/>
              </a:rPr>
              <a:t>DATE'1972</a:t>
            </a:r>
            <a:r>
              <a:rPr lang="en-US" sz="1700" dirty="0">
                <a:latin typeface="Franklin Gothic Demi" pitchFamily="34" charset="0"/>
              </a:rPr>
              <a:t>-01-29',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RESURSE</a:t>
            </a:r>
            <a:r>
              <a:rPr lang="en-US" sz="1700" dirty="0">
                <a:latin typeface="Franklin Gothic Demi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</a:rPr>
              <a:t>UMANE</a:t>
            </a:r>
            <a:r>
              <a:rPr lang="en-US" sz="1700" dirty="0">
                <a:latin typeface="Franklin Gothic Demi" pitchFamily="34" charset="0"/>
              </a:rPr>
              <a:t>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1, 1370) ;</a:t>
            </a:r>
          </a:p>
          <a:p>
            <a:pPr>
              <a:buNone/>
            </a:pPr>
            <a:endParaRPr lang="en-US" sz="17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1, 160, 0, 0, 132)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2, 130, 45, 0, 70)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3, 145, 156, 420, 157)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5, 1, 160, 0, 0, 0) ;</a:t>
            </a:r>
          </a:p>
        </p:txBody>
      </p:sp>
    </p:spTree>
    <p:extLst>
      <p:ext uri="{BB962C8B-B14F-4D97-AF65-F5344CB8AC3E}">
        <p14:creationId xmlns:p14="http://schemas.microsoft.com/office/powerpoint/2010/main" val="331373838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255595"/>
            <a:ext cx="7923754" cy="54500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2, 80, 45, 0, 70)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10, 137, 0, 0, 430)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1, 160,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2,  80, 0, 0, 150)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4, 50, 15, 88,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5, 130, 15, 0, 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10, 200, 12, 0, 6)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1, 160, 0, NULL, NULL)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2, 80, 0, 0, 158)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4, 50, 15, NULL, 15)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5, 130, 0, 0,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6, 110, 147,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7, 60, 210,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8, 130, 0, 15,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9, 140, 100, 77,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10, 200, 0, 0, 120) 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(2)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8732410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numerice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9FCE2-6E5B-8B41-83D4-E601CDF3E44D}"/>
              </a:ext>
            </a:extLst>
          </p:cNvPr>
          <p:cNvSpPr/>
          <p:nvPr/>
        </p:nvSpPr>
        <p:spPr>
          <a:xfrm>
            <a:off x="1066800" y="2801136"/>
            <a:ext cx="800362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http://www.postgresqltutorial.com/postgresql-math-functions/</a:t>
            </a:r>
            <a:endParaRPr lang="ro-RO" dirty="0"/>
          </a:p>
          <a:p>
            <a:pPr marL="457200" indent="-45720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71087234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66579" cy="1774209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nu s-a calculat (nu se cunoaşte) sporul pentru condiţii deosebite ?</a:t>
            </a:r>
            <a:endParaRPr lang="en-US" dirty="0">
              <a:cs typeface="Arial Unicode M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Marca, NumePren,</a:t>
            </a:r>
            <a:endParaRPr lang="en-US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</a:t>
            </a:r>
            <a:r>
              <a:rPr lang="ro-RO" sz="3000" dirty="0">
                <a:latin typeface="Consolas"/>
                <a:cs typeface="Consolas"/>
              </a:rPr>
              <a:t>Compart, An, Luna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>
                <a:latin typeface="Consolas"/>
                <a:cs typeface="Consolas"/>
              </a:rPr>
              <a:t>personal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NATURAL JOIN </a:t>
            </a:r>
            <a:r>
              <a:rPr lang="en-US" sz="3000" dirty="0" err="1">
                <a:latin typeface="Consolas"/>
                <a:cs typeface="Consolas"/>
              </a:rPr>
              <a:t>sporuri</a:t>
            </a:r>
            <a:endParaRPr lang="ro-RO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SporCD IS NULL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2B79-6E0D-5548-8ED4-8BDD5B41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97" y="4818773"/>
            <a:ext cx="9175576" cy="13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8804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sporul pentru condiţii deosebite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fost</a:t>
            </a:r>
            <a:r>
              <a:rPr lang="en-US" dirty="0">
                <a:cs typeface="Arial Unicode MS"/>
              </a:rPr>
              <a:t> zero</a:t>
            </a:r>
            <a:r>
              <a:rPr lang="ro-RO" dirty="0">
                <a:cs typeface="Arial Unicode MS"/>
              </a:rPr>
              <a:t> ?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idx="1"/>
          </p:nvPr>
        </p:nvSpPr>
        <p:spPr>
          <a:xfrm>
            <a:off x="0" y="1790132"/>
            <a:ext cx="9144000" cy="41602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Marca,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Compart</a:t>
            </a:r>
            <a:r>
              <a:rPr lang="ro-RO" dirty="0">
                <a:latin typeface="Consolas"/>
                <a:cs typeface="Consolas"/>
              </a:rPr>
              <a:t>, An, Luna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NATURAL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sporuri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</a:t>
            </a:r>
            <a:r>
              <a:rPr lang="ro-RO" dirty="0" err="1">
                <a:latin typeface="Consolas"/>
                <a:cs typeface="Consolas"/>
              </a:rPr>
              <a:t>SporCD</a:t>
            </a:r>
            <a:r>
              <a:rPr lang="ro-RO" dirty="0">
                <a:latin typeface="Consolas"/>
                <a:cs typeface="Consolas"/>
              </a:rPr>
              <a:t> = 0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An, Luna</a:t>
            </a:r>
          </a:p>
          <a:p>
            <a:pPr>
              <a:lnSpc>
                <a:spcPct val="110000"/>
              </a:lnSpc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B276-ACEB-3147-82EB-E62C27DC2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2625797"/>
            <a:ext cx="5454869" cy="3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4585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(1)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SELECT Marca, NumePren, Compart, SporVechime, SporNoapte, SporCD, AlteSpor,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ro-RO" sz="3000" dirty="0">
                <a:latin typeface="Consolas"/>
                <a:cs typeface="Consolas"/>
              </a:rPr>
              <a:t>SporVechime + SporNoapte + SporCD +AlteSpor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FROM personal  NATURAL JOIN sporuri 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WHERE An = 201</a:t>
            </a:r>
            <a:r>
              <a:rPr lang="en-US" sz="3000" dirty="0">
                <a:latin typeface="Consolas"/>
                <a:cs typeface="Consolas"/>
              </a:rPr>
              <a:t>3</a:t>
            </a:r>
            <a:r>
              <a:rPr lang="ro-RO" sz="3000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eaLnBrk="0" hangingPunct="0">
              <a:spcBef>
                <a:spcPct val="0"/>
              </a:spcBef>
              <a:buNone/>
            </a:pPr>
            <a:endParaRPr lang="en-US" sz="3600" b="1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1066800" y="1981200"/>
            <a:ext cx="7239000" cy="4114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351" name="Line 12"/>
          <p:cNvSpPr>
            <a:spLocks noChangeShapeType="1"/>
          </p:cNvSpPr>
          <p:nvPr/>
        </p:nvSpPr>
        <p:spPr bwMode="auto">
          <a:xfrm>
            <a:off x="1143000" y="1752600"/>
            <a:ext cx="73152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04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008EE-9564-E14A-9319-B3FF5C92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216857"/>
            <a:ext cx="9144000" cy="3202051"/>
          </a:xfrm>
          <a:prstGeom prst="rect">
            <a:avLst/>
          </a:prstGeom>
        </p:spPr>
      </p:pic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(2)</a:t>
            </a:r>
          </a:p>
        </p:txBody>
      </p:sp>
      <p:sp>
        <p:nvSpPr>
          <p:cNvPr id="7" name="Oval 6"/>
          <p:cNvSpPr/>
          <p:nvPr/>
        </p:nvSpPr>
        <p:spPr>
          <a:xfrm>
            <a:off x="8171710" y="2694808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52660" y="351614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51965" y="2694808"/>
            <a:ext cx="107566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8767" y="2809108"/>
            <a:ext cx="40943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149937" y="3648679"/>
            <a:ext cx="1012209" cy="108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46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3200"/>
            <a:ext cx="8224004" cy="12144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Convertirea</a:t>
            </a:r>
            <a:r>
              <a:rPr lang="en-US" dirty="0">
                <a:cs typeface="Arial Unicode MS"/>
              </a:rPr>
              <a:t>” NULL-it</a:t>
            </a:r>
            <a:r>
              <a:rPr lang="ro-RO" dirty="0">
                <a:cs typeface="Arial Unicode MS"/>
              </a:rPr>
              <a:t>ăților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8095488" cy="5092700"/>
          </a:xfrm>
        </p:spPr>
        <p:txBody>
          <a:bodyPr>
            <a:normAutofit/>
          </a:bodyPr>
          <a:lstStyle/>
          <a:p>
            <a:r>
              <a:rPr lang="ro-RO"/>
              <a:t>Orice valoare NULL poate fi înlocuită cu o altă valoare, numerică, șir, dată ...</a:t>
            </a:r>
          </a:p>
          <a:p>
            <a:r>
              <a:rPr lang="ro-RO"/>
              <a:t>Funcții</a:t>
            </a:r>
            <a:r>
              <a:rPr lang="en-US"/>
              <a:t>: COALESCE, VALUE, NVL</a:t>
            </a:r>
          </a:p>
          <a:p>
            <a:r>
              <a:rPr lang="en-US"/>
              <a:t>Ex: </a:t>
            </a:r>
            <a:r>
              <a:rPr lang="en-US" b="1"/>
              <a:t>COALESCE (SporCD, 0)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nu este NULL, funcția COALESCE o returnează ca atare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este NULL, funcția COALESCE returnează valoarea 0</a:t>
            </a:r>
          </a:p>
          <a:p>
            <a:r>
              <a:rPr lang="ro-RO"/>
              <a:t>Alte ex</a:t>
            </a:r>
            <a:r>
              <a:rPr lang="en-US"/>
              <a:t>: </a:t>
            </a:r>
            <a:r>
              <a:rPr lang="en-US" b="1"/>
              <a:t>COALESCE (Localitate, ‘Iasi’)</a:t>
            </a:r>
            <a:r>
              <a:rPr lang="en-US"/>
              <a:t>,</a:t>
            </a:r>
          </a:p>
          <a:p>
            <a:pPr>
              <a:buNone/>
            </a:pPr>
            <a:r>
              <a:rPr lang="en-US" b="1"/>
              <a:t>COALESCE (DataFact, CURRENT_DATE)</a:t>
            </a:r>
            <a:endParaRPr lang="ro-RO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3856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7431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(3)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idx="1"/>
          </p:nvPr>
        </p:nvSpPr>
        <p:spPr>
          <a:xfrm>
            <a:off x="0" y="1509370"/>
            <a:ext cx="8933688" cy="494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s.Marca, NumePren, Compart, SporVechime, SporNoapte, SporCD, AlteSpor,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COALESCE(SporVechime,0) + COALESCE(SporNoapte,0)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COALESCE(SporCD,0)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COALESCE(AlteSpor,0) 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p INNER JOIN sporuri s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ON p.Marca=s.Marca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An = 201</a:t>
            </a:r>
            <a:r>
              <a:rPr lang="en-US" dirty="0">
                <a:latin typeface="Consolas"/>
                <a:cs typeface="Consolas"/>
              </a:rPr>
              <a:t>3</a:t>
            </a:r>
            <a:r>
              <a:rPr lang="ro-RO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  <p:extLst>
      <p:ext uri="{BB962C8B-B14F-4D97-AF65-F5344CB8AC3E}">
        <p14:creationId xmlns:p14="http://schemas.microsoft.com/office/powerpoint/2010/main" val="252276786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367F-5674-4248-A499-5487A113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7"/>
            <a:ext cx="9144000" cy="5029200"/>
          </a:xfrm>
          <a:prstGeom prst="rect">
            <a:avLst/>
          </a:prstGeom>
        </p:spPr>
      </p:pic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9535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11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(4)</a:t>
            </a:r>
          </a:p>
        </p:txBody>
      </p:sp>
      <p:sp>
        <p:nvSpPr>
          <p:cNvPr id="7" name="Oval 6"/>
          <p:cNvSpPr/>
          <p:nvPr/>
        </p:nvSpPr>
        <p:spPr>
          <a:xfrm>
            <a:off x="8333167" y="411027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79523" y="4892415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94904367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15900"/>
            <a:ext cx="8768588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Blocuri </a:t>
            </a:r>
            <a:r>
              <a:rPr lang="en-US" dirty="0" err="1">
                <a:cs typeface="Arial Unicode MS"/>
              </a:rPr>
              <a:t>decizionale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teste</a:t>
            </a:r>
            <a:r>
              <a:rPr lang="en-US" dirty="0">
                <a:cs typeface="Arial Unicode MS"/>
              </a:rPr>
              <a:t>) multiple</a:t>
            </a:r>
            <a:r>
              <a:rPr lang="ro-RO" dirty="0">
                <a:cs typeface="Arial Unicode MS"/>
              </a:rPr>
              <a:t>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98" y="2173044"/>
            <a:ext cx="8482202" cy="467419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Vestea</a:t>
            </a:r>
            <a:r>
              <a:rPr lang="en-US" dirty="0"/>
              <a:t> </a:t>
            </a:r>
            <a:r>
              <a:rPr lang="en-US" dirty="0" err="1"/>
              <a:t>proast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în SQL nu există </a:t>
            </a:r>
            <a:r>
              <a:rPr lang="ro-RO" b="1" dirty="0"/>
              <a:t>IF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Vestea</a:t>
            </a:r>
            <a:r>
              <a:rPr lang="en-US" dirty="0"/>
              <a:t> </a:t>
            </a:r>
            <a:r>
              <a:rPr lang="ro-RO" dirty="0"/>
              <a:t>bună</a:t>
            </a:r>
            <a:r>
              <a:rPr lang="en-US" dirty="0"/>
              <a:t>: </a:t>
            </a:r>
            <a:r>
              <a:rPr lang="ro-RO" dirty="0"/>
              <a:t>există </a:t>
            </a:r>
            <a:r>
              <a:rPr lang="ro-RO" b="1" dirty="0"/>
              <a:t>CASE</a:t>
            </a:r>
            <a:r>
              <a:rPr lang="ro-RO" dirty="0"/>
              <a:t> care joacă pe post de IF multiplu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IF</a:t>
            </a:r>
            <a:r>
              <a:rPr lang="ro-RO" dirty="0"/>
              <a:t> condiție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bloc-lansat-când-condiția-este-îndeplinită </a:t>
            </a:r>
            <a:r>
              <a:rPr lang="ro-RO" b="1" dirty="0"/>
              <a:t>ELSE</a:t>
            </a:r>
            <a:r>
              <a:rPr lang="ro-RO" dirty="0"/>
              <a:t> bloc-lansat-când-condiția-NU-este-îndeplinită </a:t>
            </a:r>
            <a:r>
              <a:rPr lang="ro-RO" b="1" dirty="0"/>
              <a:t>END IF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CASE</a:t>
            </a:r>
            <a:r>
              <a:rPr lang="ro-RO" dirty="0"/>
              <a:t> 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WHEN</a:t>
            </a:r>
            <a:r>
              <a:rPr lang="ro-RO" dirty="0"/>
              <a:t> condiție1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bloc-lansat-când-condiția1-este-îndeplinită 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WHEN</a:t>
            </a:r>
            <a:r>
              <a:rPr lang="ro-RO" dirty="0"/>
              <a:t> condiție2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bloc-lansat-când-condiția2-este-îndeplinită </a:t>
            </a:r>
          </a:p>
          <a:p>
            <a:pPr lvl="2">
              <a:lnSpc>
                <a:spcPct val="110000"/>
              </a:lnSpc>
            </a:pPr>
            <a:r>
              <a:rPr lang="ro-RO" dirty="0"/>
              <a:t>...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ELSE</a:t>
            </a:r>
            <a:r>
              <a:rPr lang="ro-RO" dirty="0"/>
              <a:t> bloc-lansat-când-niciuna-dintre-condițiile-de-mai-sus-NU-este-îndeplinită 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END 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0922E-513B-664A-8783-44DB5CEEADD1}"/>
              </a:ext>
            </a:extLst>
          </p:cNvPr>
          <p:cNvSpPr/>
          <p:nvPr/>
        </p:nvSpPr>
        <p:spPr>
          <a:xfrm>
            <a:off x="1091902" y="1392147"/>
            <a:ext cx="7874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http://www.postgresqltutorial.com/postgresql-case/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6712262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B2F-EC91-5340-B447-8C29DA3A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Să se afișeze trimestrul fiecărei facturi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29B-3F9C-7B4C-9BC5-C6B0AF9B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>
            <a:normAutofit fontScale="77500" lnSpcReduction="20000"/>
          </a:bodyPr>
          <a:lstStyle/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 AND 3 THEN 1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4 AND 6 THEN 2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7 AND 9 THEN 3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10 AND 12 THEN 4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ELSE NULL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END AS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trimestru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72958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 dirty="0">
                <a:cs typeface="Arial Unicode MS"/>
              </a:rPr>
              <a:t>Scadenţa facturilor în sept 2013 este de 16 zile. Dacă însă cade într-o sâmbătă sau duminică, atunci scadenţa se mută în lunea imediat următoare</a:t>
            </a:r>
            <a:endParaRPr lang="en-US" sz="2800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1232"/>
            <a:ext cx="9144000" cy="4775200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Emiterii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AS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Scadenta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(nr)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TO_CHAR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DAY, 'DAY')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sapt.scad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	CASE  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6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'18' DAY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ELSE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CASE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0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'17'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      	ELSE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	END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	END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scad.corectata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WHERE TO_CHAR(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'MM-YYYY') = '09-201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3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'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endParaRPr lang="en-US" sz="26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6643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(1)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2286000"/>
            <a:ext cx="731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CodPr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ValFaraTVA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2" y="4775739"/>
            <a:ext cx="8593138" cy="192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638800" y="2743200"/>
            <a:ext cx="2590800" cy="838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4724400"/>
            <a:ext cx="21336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7010400" y="3886200"/>
            <a:ext cx="1066800" cy="4572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" y="-508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>
                <a:cs typeface="Arial Unicode MS"/>
              </a:rPr>
              <a:t>Scadenţa de 16 zile</a:t>
            </a:r>
            <a:r>
              <a:rPr lang="en-US" sz="2800">
                <a:cs typeface="Arial Unicode MS"/>
              </a:rPr>
              <a:t>; d</a:t>
            </a:r>
            <a:r>
              <a:rPr lang="ro-RO" sz="2800">
                <a:cs typeface="Arial Unicode MS"/>
              </a:rPr>
              <a:t>acă însă cade sâmbăt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 sau duminic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, atunci se mută în lunea următoare</a:t>
            </a:r>
            <a:r>
              <a:rPr lang="en-US" sz="2800">
                <a:cs typeface="Arial Unicode MS"/>
              </a:rPr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91D6-9235-9442-8F22-5475DC90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7" y="1161887"/>
            <a:ext cx="8227161" cy="56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1372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9" y="-37335"/>
            <a:ext cx="8793839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SPLIT_PART și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61" y="1753499"/>
            <a:ext cx="8143539" cy="5056094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Câți clienți au numele format din cel puțin două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2) &lt;&gt; ’’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soluție cu POSITION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POSITION(' ' IN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66820-1F68-8F41-8B43-772444649FA9}"/>
              </a:ext>
            </a:extLst>
          </p:cNvPr>
          <p:cNvSpPr/>
          <p:nvPr/>
        </p:nvSpPr>
        <p:spPr>
          <a:xfrm>
            <a:off x="306592" y="1011751"/>
            <a:ext cx="868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ro-RO" sz="1600" dirty="0">
                <a:hlinkClick r:id="rId2"/>
              </a:rPr>
              <a:t>http://www.postgresqltutorial.com/postgresql-split_part/</a:t>
            </a:r>
            <a:endParaRPr lang="ro-RO" sz="1600" dirty="0"/>
          </a:p>
          <a:p>
            <a:pPr marL="285750" indent="-285750" algn="ctr"/>
            <a:r>
              <a:rPr lang="ro-RO" sz="1600" dirty="0">
                <a:hlinkClick r:id="rId3"/>
              </a:rPr>
              <a:t>http://www.postgresqltutorial.com/postgresql-position/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241837748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Alte funcții utile – SPLIT_PART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799"/>
            <a:ext cx="7708392" cy="5297245"/>
          </a:xfrm>
        </p:spPr>
        <p:txBody>
          <a:bodyPr/>
          <a:lstStyle/>
          <a:p>
            <a:r>
              <a:rPr lang="ro-RO" dirty="0"/>
              <a:t>Câți clienți au numele format din cel puțin </a:t>
            </a:r>
            <a:r>
              <a:rPr lang="ro-RO" b="1" dirty="0"/>
              <a:t>trei</a:t>
            </a:r>
            <a:r>
              <a:rPr lang="ro-RO" dirty="0"/>
              <a:t>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3) &lt;&gt; ''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8733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5696"/>
            <a:ext cx="7603236" cy="887189"/>
          </a:xfrm>
        </p:spPr>
        <p:txBody>
          <a:bodyPr/>
          <a:lstStyle/>
          <a:p>
            <a:r>
              <a:rPr lang="ro-RO" dirty="0"/>
              <a:t>Alte funcții utile – REPLACE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13186" y="2027500"/>
            <a:ext cx="8425658" cy="494313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două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0</a:t>
            </a: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trei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1</a:t>
            </a: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5D60F-F62C-154C-8F98-BCE868F89C9A}"/>
              </a:ext>
            </a:extLst>
          </p:cNvPr>
          <p:cNvSpPr/>
          <p:nvPr/>
        </p:nvSpPr>
        <p:spPr>
          <a:xfrm>
            <a:off x="231557" y="989702"/>
            <a:ext cx="868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http://www.postgresqltutorial.com/postgresql-replace/</a:t>
            </a:r>
            <a:endParaRPr lang="ro-RO" sz="1600" dirty="0"/>
          </a:p>
          <a:p>
            <a:pPr algn="ctr">
              <a:buNone/>
            </a:pPr>
            <a:r>
              <a:rPr lang="ro-RO" sz="1600" dirty="0">
                <a:hlinkClick r:id="rId3"/>
              </a:rPr>
              <a:t>http://www.postgresqltutorial.com/regexp_replace/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748684847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" y="-26579"/>
            <a:ext cx="8933688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SUBSTRING, LEFT, RIGHT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02428" y="1667435"/>
            <a:ext cx="8436416" cy="519056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Extrageți anul dintr-o dată calendaristică fără a folosi funcția EXTRACT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1,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Extrageți luna dintr-o dată calendaristică fără a folosi funcția EXTRACT 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6, 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 și RIGHT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RIGHT(LEFT(CAST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7),2)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EC054-1D23-F441-89D5-39FEF78C8916}"/>
              </a:ext>
            </a:extLst>
          </p:cNvPr>
          <p:cNvSpPr/>
          <p:nvPr/>
        </p:nvSpPr>
        <p:spPr>
          <a:xfrm>
            <a:off x="231557" y="817579"/>
            <a:ext cx="8680885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http://www.postgresqltutorial.com/postgresql-substring/</a:t>
            </a:r>
          </a:p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http://www.postgresqltutorial.com/postgresql-left/</a:t>
            </a:r>
            <a:endParaRPr lang="ro-RO" sz="1600" dirty="0"/>
          </a:p>
          <a:p>
            <a:pPr algn="ctr">
              <a:buNone/>
            </a:pPr>
            <a:r>
              <a:rPr lang="ro-RO" sz="1600" dirty="0">
                <a:hlinkClick r:id="rId3"/>
              </a:rPr>
              <a:t>http://www.postgresqltutorial.com/postgresql-right/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3499097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402"/>
            <a:ext cx="9144000" cy="1868998"/>
          </a:xfrm>
        </p:spPr>
        <p:txBody>
          <a:bodyPr>
            <a:normAutofit fontScale="400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SELECT </a:t>
            </a:r>
            <a:r>
              <a:rPr lang="en-US" sz="4600" dirty="0" err="1">
                <a:latin typeface="Consolas"/>
                <a:cs typeface="Consolas"/>
              </a:rPr>
              <a:t>Linie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lf.CodPr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DenPr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AS </a:t>
            </a:r>
            <a:r>
              <a:rPr lang="en-US" sz="4600" dirty="0" err="1">
                <a:latin typeface="Consolas"/>
                <a:cs typeface="Consolas"/>
              </a:rPr>
              <a:t>ValFaraTVA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ProcTVA</a:t>
            </a:r>
            <a:r>
              <a:rPr lang="en-US" sz="4600" dirty="0">
                <a:latin typeface="Consolas"/>
                <a:cs typeface="Consolas"/>
              </a:rPr>
              <a:t>  AS </a:t>
            </a:r>
            <a:r>
              <a:rPr lang="en-US" sz="4600" dirty="0" err="1">
                <a:latin typeface="Consolas"/>
                <a:cs typeface="Consolas"/>
              </a:rPr>
              <a:t>TVALinie</a:t>
            </a:r>
            <a:endParaRPr lang="en-US" sz="4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FROM </a:t>
            </a:r>
            <a:r>
              <a:rPr lang="en-US" sz="4600" dirty="0" err="1">
                <a:latin typeface="Consolas"/>
                <a:cs typeface="Consolas"/>
              </a:rPr>
              <a:t>liniifact</a:t>
            </a:r>
            <a:r>
              <a:rPr lang="en-US" sz="4600" dirty="0">
                <a:latin typeface="Consolas"/>
                <a:cs typeface="Consolas"/>
              </a:rPr>
              <a:t> </a:t>
            </a:r>
            <a:r>
              <a:rPr lang="en-US" sz="4600" dirty="0" err="1">
                <a:latin typeface="Consolas"/>
                <a:cs typeface="Consolas"/>
              </a:rPr>
              <a:t>lf</a:t>
            </a:r>
            <a:r>
              <a:rPr lang="en-US" sz="4600" dirty="0">
                <a:latin typeface="Consolas"/>
                <a:cs typeface="Consolas"/>
              </a:rPr>
              <a:t> NATURAL JOIN </a:t>
            </a:r>
            <a:r>
              <a:rPr lang="en-US" sz="4600" dirty="0" err="1">
                <a:latin typeface="Consolas"/>
                <a:cs typeface="Consolas"/>
              </a:rPr>
              <a:t>produse</a:t>
            </a:r>
            <a:r>
              <a:rPr lang="en-US" sz="4600" dirty="0">
                <a:latin typeface="Consolas"/>
                <a:cs typeface="Consolas"/>
              </a:rPr>
              <a:t>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WHERE </a:t>
            </a:r>
            <a:r>
              <a:rPr lang="en-US" sz="4600" dirty="0" err="1">
                <a:latin typeface="Consolas"/>
                <a:cs typeface="Consolas"/>
              </a:rPr>
              <a:t>NrFact</a:t>
            </a:r>
            <a:r>
              <a:rPr lang="en-US" sz="4600" dirty="0">
                <a:latin typeface="Consolas"/>
                <a:cs typeface="Consolas"/>
              </a:rPr>
              <a:t> = 1111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276600"/>
            <a:ext cx="8991600" cy="331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(3)</a:t>
            </a:r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181600" y="2057400"/>
            <a:ext cx="11430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1752600"/>
            <a:ext cx="12192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6200000" flipV="1">
            <a:off x="7153556" y="1228445"/>
            <a:ext cx="336737" cy="8008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43600" y="1447800"/>
            <a:ext cx="647700" cy="6096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1430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9900" y="2057400"/>
            <a:ext cx="863600" cy="241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2006600"/>
            <a:ext cx="9144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100" y="11049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844433" y="1478933"/>
            <a:ext cx="674334" cy="5334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6200000" flipV="1">
            <a:off x="5943171" y="1383496"/>
            <a:ext cx="617371" cy="7181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08100" y="5486400"/>
            <a:ext cx="1346200" cy="330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Coloane</a:t>
            </a:r>
            <a:r>
              <a:rPr lang="en-US" dirty="0"/>
              <a:t> calculate - </a:t>
            </a:r>
            <a:r>
              <a:rPr lang="en-US" dirty="0" err="1"/>
              <a:t>valori</a:t>
            </a:r>
            <a:r>
              <a:rPr lang="en-US" dirty="0"/>
              <a:t> &amp; </a:t>
            </a:r>
            <a:r>
              <a:rPr lang="en-US" dirty="0" err="1"/>
              <a:t>denumiri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1602" y="2286000"/>
            <a:ext cx="826239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CodPr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AS "</a:t>
            </a:r>
            <a:r>
              <a:rPr lang="en-US" sz="2600" dirty="0" err="1">
                <a:latin typeface="Consolas"/>
                <a:cs typeface="Consolas"/>
              </a:rPr>
              <a:t>Valoare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fără</a:t>
            </a:r>
            <a:r>
              <a:rPr lang="en-US" sz="2600" dirty="0">
                <a:latin typeface="Consolas"/>
                <a:cs typeface="Consolas"/>
              </a:rPr>
              <a:t> TVA"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342900" indent="-342900">
              <a:buFontTx/>
              <a:buNone/>
            </a:pPr>
            <a:endParaRPr lang="en-US" sz="2600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4724400"/>
            <a:ext cx="77806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486400" y="2667000"/>
            <a:ext cx="35814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31242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934200" y="3962400"/>
            <a:ext cx="990600" cy="2286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7118</TotalTime>
  <Words>3944</Words>
  <Application>Microsoft Macintosh PowerPoint</Application>
  <PresentationFormat>On-screen Show (4:3)</PresentationFormat>
  <Paragraphs>533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Segoe Print</vt:lpstr>
      <vt:lpstr>Times New Roman</vt:lpstr>
      <vt:lpstr>Verdana</vt:lpstr>
      <vt:lpstr>Wingdings</vt:lpstr>
      <vt:lpstr>Wingdings 2</vt:lpstr>
      <vt:lpstr>Solstice</vt:lpstr>
      <vt:lpstr>PowerPoint Presentation</vt:lpstr>
      <vt:lpstr>Constante, expresii, funcții sistem</vt:lpstr>
      <vt:lpstr>O formulă şi o funcţie-sistem</vt:lpstr>
      <vt:lpstr>Clauza AS</vt:lpstr>
      <vt:lpstr>Funcţii pentru date numerice </vt:lpstr>
      <vt:lpstr>Expresii numerice (1)</vt:lpstr>
      <vt:lpstr>Expresii numerice (2)</vt:lpstr>
      <vt:lpstr>Expresii numerice (3)</vt:lpstr>
      <vt:lpstr>Coloane calculate - valori &amp; denumiri</vt:lpstr>
      <vt:lpstr>Funcţii pentru şiruri de caractere</vt:lpstr>
      <vt:lpstr>Expresii-şir (1)</vt:lpstr>
      <vt:lpstr>Expresii-şir (2)</vt:lpstr>
      <vt:lpstr>Expresii-şir (3)</vt:lpstr>
      <vt:lpstr>Funcţii pentru date calendaristice </vt:lpstr>
      <vt:lpstr>Funcţii pentru date calendaristice</vt:lpstr>
      <vt:lpstr>Expresii – date calendaristice (scadenţă: 2 săpt.)</vt:lpstr>
      <vt:lpstr>Expresii – date calendaristice  (scadenţă: 2 luni) </vt:lpstr>
      <vt:lpstr>Scadenţă: 1 an, 2 luni, 25 zile (1)</vt:lpstr>
      <vt:lpstr>Scadenţă: 1 an, 2 luni, 25 zile (2)</vt:lpstr>
      <vt:lpstr>Diferenţa a două date calendaristice (interval) - 1</vt:lpstr>
      <vt:lpstr>Diferenţa a două date calendaristice (interval) - 2</vt:lpstr>
      <vt:lpstr>Conversie între tipuri de date: CAST</vt:lpstr>
      <vt:lpstr>CAST – exemplu</vt:lpstr>
      <vt:lpstr>Ordonarea înregistrărilor în rezultat</vt:lpstr>
      <vt:lpstr>Ordonarea înregistrărilor - exemplu</vt:lpstr>
      <vt:lpstr>Operatorul BETWEEN</vt:lpstr>
      <vt:lpstr>Operatorul OVERLAPS</vt:lpstr>
      <vt:lpstr>Criterii inexacte. Operatorul LIKE</vt:lpstr>
      <vt:lpstr>Operatorul LIKE (2)</vt:lpstr>
      <vt:lpstr>Operatorul LIKE (3)</vt:lpstr>
      <vt:lpstr>ILIKE – căutare nesenzitivă</vt:lpstr>
      <vt:lpstr>Expresii “obişnuite” (Regular Expressions) SIMILAR TO (SQL:1999)</vt:lpstr>
      <vt:lpstr>SIMILAR  TO (2)</vt:lpstr>
      <vt:lpstr>SIMILAR  TO (3)</vt:lpstr>
      <vt:lpstr>SIMILAR TO (4)</vt:lpstr>
      <vt:lpstr>SIMILAR  TO (5)</vt:lpstr>
      <vt:lpstr>Operatorul IN</vt:lpstr>
      <vt:lpstr>Tratamentul valorilor NULL</vt:lpstr>
      <vt:lpstr>Liniile tabelei CLIENȚI</vt:lpstr>
      <vt:lpstr>NULL - o primă problemă</vt:lpstr>
      <vt:lpstr>NULL – a doua problemă</vt:lpstr>
      <vt:lpstr>PowerPoint Presentation</vt:lpstr>
      <vt:lpstr>PowerPoint Presentation</vt:lpstr>
      <vt:lpstr>Ordonări şi NULL-ităţi</vt:lpstr>
      <vt:lpstr>Două tabele noi: PERSONAL…</vt:lpstr>
      <vt:lpstr>…şi SPORURI</vt:lpstr>
      <vt:lpstr>Crearea celor două tabele</vt:lpstr>
      <vt:lpstr>Popularea celor două tabele (1)</vt:lpstr>
      <vt:lpstr>Popularea celor două tabele (2)</vt:lpstr>
      <vt:lpstr>Care sunt persoanele şi lunile pentru care nu s-a calculat (nu se cunoaşte) sporul pentru condiţii deosebite ?</vt:lpstr>
      <vt:lpstr>Care sunt persoanele şi lunile pentru care sporul pentru condiţii deosebite a fost zero ?</vt:lpstr>
      <vt:lpstr>Care este totalul sporurilor fiecărui angajat pe luna iulie 2013  ? (1)</vt:lpstr>
      <vt:lpstr>Care este totalul sporurilor fiecărui angajat pe luna iulie 2013  ? (2)</vt:lpstr>
      <vt:lpstr>“Convertirea” NULL-ităților</vt:lpstr>
      <vt:lpstr>Care este totalul sporurilor fiecărui angajat pe luna iulie 2013  ? (3)</vt:lpstr>
      <vt:lpstr>Care este totalul sporurilor fiecărui angajat pe luna iulie 2011  ? (4)</vt:lpstr>
      <vt:lpstr>Blocuri decizionale (teste) multiple </vt:lpstr>
      <vt:lpstr>Să se afișeze trimestrul fiecărei facturi</vt:lpstr>
      <vt:lpstr>Scadenţa facturilor în sept 2013 este de 16 zile. Dacă însă cade într-o sâmbătă sau duminică, atunci scadenţa se mută în lunea imediat următoare</vt:lpstr>
      <vt:lpstr>Scadenţa de 16 zile; dacă însă cade sâmbăta sau duminica, atunci se mută în lunea următoare (2)</vt:lpstr>
      <vt:lpstr>Alte funcții utile – SPLIT_PART și POSITION</vt:lpstr>
      <vt:lpstr>Alte funcții utile – SPLIT_PART (cont.)</vt:lpstr>
      <vt:lpstr>Alte funcții utile – REPLACE</vt:lpstr>
      <vt:lpstr>Alte funcții utile – SUBSTRING, LEFT, RIGHT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439</cp:revision>
  <dcterms:created xsi:type="dcterms:W3CDTF">2002-10-11T06:23:42Z</dcterms:created>
  <dcterms:modified xsi:type="dcterms:W3CDTF">2023-05-20T05:13:07Z</dcterms:modified>
</cp:coreProperties>
</file>