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7"/>
  </p:notesMasterIdLst>
  <p:sldIdLst>
    <p:sldId id="256" r:id="rId2"/>
    <p:sldId id="332" r:id="rId3"/>
    <p:sldId id="471" r:id="rId4"/>
    <p:sldId id="563" r:id="rId5"/>
    <p:sldId id="567" r:id="rId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3E355-6250-5A47-81F0-4E237071391E}" v="1" dt="2023-06-13T19:57:24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BF43E355-6250-5A47-81F0-4E237071391E}"/>
    <pc:docChg chg="custSel delSld modSld">
      <pc:chgData name="Marin Fotache" userId="9233cd031198ef03" providerId="LiveId" clId="{BF43E355-6250-5A47-81F0-4E237071391E}" dt="2023-06-13T19:58:43.661" v="5" actId="2696"/>
      <pc:docMkLst>
        <pc:docMk/>
      </pc:docMkLst>
      <pc:sldChg chg="addSp delSp modSp mod">
        <pc:chgData name="Marin Fotache" userId="9233cd031198ef03" providerId="LiveId" clId="{BF43E355-6250-5A47-81F0-4E237071391E}" dt="2023-06-13T19:57:38.005" v="4" actId="14100"/>
        <pc:sldMkLst>
          <pc:docMk/>
          <pc:sldMk cId="0" sldId="256"/>
        </pc:sldMkLst>
        <pc:spChg chg="add del mod">
          <ac:chgData name="Marin Fotache" userId="9233cd031198ef03" providerId="LiveId" clId="{BF43E355-6250-5A47-81F0-4E237071391E}" dt="2023-06-13T19:57:23.400" v="1" actId="478"/>
          <ac:spMkLst>
            <pc:docMk/>
            <pc:sldMk cId="0" sldId="256"/>
            <ac:spMk id="3" creationId="{C4E773B4-D6CA-3F0B-0F5A-47E2A32B7B4C}"/>
          </ac:spMkLst>
        </pc:spChg>
        <pc:spChg chg="add mod">
          <ac:chgData name="Marin Fotache" userId="9233cd031198ef03" providerId="LiveId" clId="{BF43E355-6250-5A47-81F0-4E237071391E}" dt="2023-06-13T19:57:24.237" v="2"/>
          <ac:spMkLst>
            <pc:docMk/>
            <pc:sldMk cId="0" sldId="256"/>
            <ac:spMk id="4" creationId="{A89BDB3A-897A-B6EB-F7D7-04CA53C354B6}"/>
          </ac:spMkLst>
        </pc:spChg>
        <pc:spChg chg="del">
          <ac:chgData name="Marin Fotache" userId="9233cd031198ef03" providerId="LiveId" clId="{BF43E355-6250-5A47-81F0-4E237071391E}" dt="2023-06-13T19:57:20.102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BF43E355-6250-5A47-81F0-4E237071391E}" dt="2023-06-13T19:57:24.237" v="2"/>
          <ac:spMkLst>
            <pc:docMk/>
            <pc:sldMk cId="0" sldId="256"/>
            <ac:spMk id="13" creationId="{827A9675-6A20-959C-0AA4-002B8965552C}"/>
          </ac:spMkLst>
        </pc:spChg>
        <pc:spChg chg="del">
          <ac:chgData name="Marin Fotache" userId="9233cd031198ef03" providerId="LiveId" clId="{BF43E355-6250-5A47-81F0-4E237071391E}" dt="2023-06-13T19:57:20.102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BF43E355-6250-5A47-81F0-4E237071391E}" dt="2023-06-13T19:57:38.005" v="4" actId="14100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BF43E355-6250-5A47-81F0-4E237071391E}" dt="2023-06-13T19:57:24.237" v="2"/>
          <ac:grpSpMkLst>
            <pc:docMk/>
            <pc:sldMk cId="0" sldId="256"/>
            <ac:grpSpMk id="9" creationId="{6F331594-85A3-4EE6-24B6-77B6B5547B28}"/>
          </ac:grpSpMkLst>
        </pc:grpChg>
        <pc:picChg chg="del">
          <ac:chgData name="Marin Fotache" userId="9233cd031198ef03" providerId="LiveId" clId="{BF43E355-6250-5A47-81F0-4E237071391E}" dt="2023-06-13T19:57:20.102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BF43E355-6250-5A47-81F0-4E237071391E}" dt="2023-06-13T19:57:20.102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BF43E355-6250-5A47-81F0-4E237071391E}" dt="2023-06-13T19:57:24.237" v="2"/>
          <ac:picMkLst>
            <pc:docMk/>
            <pc:sldMk cId="0" sldId="256"/>
            <ac:picMk id="10" creationId="{E25081C7-3D8F-851A-DA15-225A5E8335DA}"/>
          </ac:picMkLst>
        </pc:picChg>
        <pc:picChg chg="mod">
          <ac:chgData name="Marin Fotache" userId="9233cd031198ef03" providerId="LiveId" clId="{BF43E355-6250-5A47-81F0-4E237071391E}" dt="2023-06-13T19:57:24.237" v="2"/>
          <ac:picMkLst>
            <pc:docMk/>
            <pc:sldMk cId="0" sldId="256"/>
            <ac:picMk id="11" creationId="{7539A476-66D0-8F8C-020A-80943EE4A581}"/>
          </ac:picMkLst>
        </pc:picChg>
        <pc:picChg chg="mod">
          <ac:chgData name="Marin Fotache" userId="9233cd031198ef03" providerId="LiveId" clId="{BF43E355-6250-5A47-81F0-4E237071391E}" dt="2023-06-13T19:57:24.237" v="2"/>
          <ac:picMkLst>
            <pc:docMk/>
            <pc:sldMk cId="0" sldId="256"/>
            <ac:picMk id="12" creationId="{CA84D722-2DE0-A404-24D7-6CBBBF4F308C}"/>
          </ac:picMkLst>
        </pc:picChg>
      </pc:sldChg>
      <pc:sldChg chg="del">
        <pc:chgData name="Marin Fotache" userId="9233cd031198ef03" providerId="LiveId" clId="{BF43E355-6250-5A47-81F0-4E237071391E}" dt="2023-06-13T19:58:43.661" v="5" actId="2696"/>
        <pc:sldMkLst>
          <pc:docMk/>
          <pc:sldMk cId="2473421959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ub.htm" TargetMode="External"/><Relationship Id="rId2" Type="http://schemas.openxmlformats.org/officeDocument/2006/relationships/hyperlink" Target="http://www-bcf.usc.edu/~gareth/ISL/index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CAZwD3r8bw&amp;list=PLdb0LTjA9iQyCgTd8MmRS38vYrRIzdx2j&amp;index=10" TargetMode="External"/><Relationship Id="rId3" Type="http://schemas.openxmlformats.org/officeDocument/2006/relationships/hyperlink" Target="https://www.youtube.com/watch?v=7cKKFKHw-L8&amp;list=PLdb0LTjA9iQyCgTd8MmRS38vYrRIzdx2j&amp;index=4" TargetMode="External"/><Relationship Id="rId7" Type="http://schemas.openxmlformats.org/officeDocument/2006/relationships/hyperlink" Target="https://www.youtube.com/watch?v=69RfA9hZANg&amp;list=PLdb0LTjA9iQyCgTd8MmRS38vYrRIzdx2j&amp;index=9" TargetMode="External"/><Relationship Id="rId2" Type="http://schemas.openxmlformats.org/officeDocument/2006/relationships/hyperlink" Target="https://www.youtube.com/watch?v=amg8bByYwSY&amp;t=1102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YZqbOATpjM4&amp;list=PLdb0LTjA9iQyCgTd8MmRS38vYrRIzdx2j&amp;index=8" TargetMode="External"/><Relationship Id="rId5" Type="http://schemas.openxmlformats.org/officeDocument/2006/relationships/hyperlink" Target="https://www.youtube.com/watch?v=JhePa_FMHlQ&amp;list=PLdb0LTjA9iQyCgTd8MmRS38vYrRIzdx2j&amp;index=7" TargetMode="External"/><Relationship Id="rId4" Type="http://schemas.openxmlformats.org/officeDocument/2006/relationships/hyperlink" Target="https://www.youtube.com/watch?v=L32snM7KsQw&amp;list=PLdb0LTjA9iQyCgTd8MmRS38vYrRIzdx2j&amp;index=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iIwhDri1jM" TargetMode="External"/><Relationship Id="rId7" Type="http://schemas.openxmlformats.org/officeDocument/2006/relationships/hyperlink" Target="https://www.youtube.com/watch?v=CEh-jeQdOqA" TargetMode="External"/><Relationship Id="rId2" Type="http://schemas.openxmlformats.org/officeDocument/2006/relationships/hyperlink" Target="https://www.youtube.com/watch?v=kAZe9UpMx_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RbVbFXDkV68" TargetMode="External"/><Relationship Id="rId5" Type="http://schemas.openxmlformats.org/officeDocument/2006/relationships/hyperlink" Target="https://www.kaggle.com/code/burakdilber/tidymodels-tutorial-regression" TargetMode="External"/><Relationship Id="rId4" Type="http://schemas.openxmlformats.org/officeDocument/2006/relationships/hyperlink" Target="https://www.kaggle.com/code/burakdilber/tidymodels-tutorial-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800600"/>
            <a:ext cx="8001375" cy="152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100" b="1" dirty="0">
                <a:latin typeface="Gabriola"/>
                <a:cs typeface="Gabriola"/>
              </a:rPr>
              <a:t>Model Building and Tuning with the </a:t>
            </a:r>
            <a:r>
              <a:rPr lang="en-US" sz="4100" b="1" i="1" dirty="0" err="1">
                <a:latin typeface="Gabriola"/>
                <a:cs typeface="Gabriola"/>
              </a:rPr>
              <a:t>tidymodels</a:t>
            </a:r>
            <a:r>
              <a:rPr lang="en-US" sz="4100" b="1" dirty="0">
                <a:latin typeface="Gabriola"/>
                <a:cs typeface="Gabriola"/>
              </a:rPr>
              <a:t> ecosystem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9BDB3A-897A-B6EB-F7D7-04CA53C354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31594-85A3-4EE6-24B6-77B6B5547B28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5081C7-3D8F-851A-DA15-225A5E833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9A476-66D0-8F8C-020A-80943EE4A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84D722-2DE0-A404-24D7-6CBBBF4F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7A9675-6A20-959C-0AA4-002B8965552C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Gareth James, Daniela Witten, Trevor Hastie and Robert Tibshirani </a:t>
            </a:r>
            <a:r>
              <a:rPr lang="en-US" sz="2000" b="1" dirty="0">
                <a:latin typeface="Avenir Medium"/>
              </a:rPr>
              <a:t>- An Introduction to Statistical Learning with Applications in R</a:t>
            </a:r>
            <a:r>
              <a:rPr lang="en-US" sz="2000" dirty="0">
                <a:latin typeface="Avenir Medium"/>
              </a:rPr>
              <a:t>, Springer, 2013-2017,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2"/>
              </a:rPr>
              <a:t>http://www-bcf.usc.edu/~gareth/ISL/index.html</a:t>
            </a:r>
            <a:r>
              <a:rPr lang="en-US" sz="1500" dirty="0">
                <a:latin typeface="Avenir Medium"/>
              </a:rPr>
              <a:t> or </a:t>
            </a: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for beginers who seek to understand Data Science </a:t>
            </a:r>
            <a:r>
              <a:rPr lang="en-US" sz="1300" dirty="0">
                <a:latin typeface="Avenir Medium"/>
              </a:rPr>
              <a:t>ingredients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Not easy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Trevor Hastie, Robert Tibshirani and Jerome Friedman </a:t>
            </a:r>
            <a:r>
              <a:rPr lang="en-US" sz="2000" b="1" dirty="0">
                <a:latin typeface="Avenir Medium"/>
              </a:rPr>
              <a:t>- The Elements of Statistical Learning. Data Mining, Inference, and Prediction</a:t>
            </a:r>
            <a:r>
              <a:rPr lang="en-US" sz="2000" dirty="0">
                <a:latin typeface="Avenir Medium"/>
              </a:rPr>
              <a:t>, Springer, 2009-2017,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Even deeper 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Mathematical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Quite difficult for non-statisticians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 (Free Books)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438-8B67-1541-99A6-06D07C92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981200"/>
            <a:ext cx="1524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3A93-84ED-0F4C-BBEA-52D1FD67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02200"/>
            <a:ext cx="1435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9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90600"/>
            <a:ext cx="8610600" cy="5943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What are model hyper-parameters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Main hyper-parameters for tree-based ensemble models: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Bagging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Random Forest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Boosting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Grid search and other types of hyper-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paramenter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 combinations of candidate values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Choosing the best model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Model tuning and cross-validation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Model tuning in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Package tune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Package dial</a:t>
            </a: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Resources on Model Tuning </a:t>
            </a:r>
            <a:b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-GB" sz="3800" dirty="0">
                <a:latin typeface="Avenir Book" charset="0"/>
              </a:rPr>
              <a:t>Max Kuhn | Total Tidy Tuning Techniques | RStudio (2020)</a:t>
            </a:r>
            <a:endParaRPr lang="en" sz="3800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2"/>
              </a:rPr>
              <a:t>https://www.youtube.com/watch?v=amg8bByYwSY&amp;t=1102s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800" dirty="0" err="1">
                <a:latin typeface="Avenir Book" charset="0"/>
              </a:rPr>
              <a:t>TidyX</a:t>
            </a:r>
            <a:r>
              <a:rPr lang="ro-RO" sz="3800" dirty="0">
                <a:latin typeface="Avenir Book" charset="0"/>
              </a:rPr>
              <a:t> </a:t>
            </a:r>
            <a:r>
              <a:rPr lang="ro-RO" sz="3800" dirty="0" err="1">
                <a:latin typeface="Avenir Book" charset="0"/>
              </a:rPr>
              <a:t>Tidymodels</a:t>
            </a:r>
            <a:r>
              <a:rPr lang="ro-RO" sz="3800" dirty="0">
                <a:latin typeface="Avenir Book" charset="0"/>
              </a:rPr>
              <a:t> (</a:t>
            </a:r>
            <a:r>
              <a:rPr lang="ro-RO" sz="3800" dirty="0" err="1">
                <a:latin typeface="Avenir Book" charset="0"/>
              </a:rPr>
              <a:t>https</a:t>
            </a:r>
            <a:r>
              <a:rPr lang="ro-RO" sz="3800" dirty="0">
                <a:latin typeface="Avenir Book" charset="0"/>
              </a:rPr>
              <a:t>://</a:t>
            </a:r>
            <a:r>
              <a:rPr lang="ro-RO" sz="3800" dirty="0" err="1">
                <a:latin typeface="Avenir Book" charset="0"/>
              </a:rPr>
              <a:t>www.youtube.com</a:t>
            </a:r>
            <a:r>
              <a:rPr lang="ro-RO" sz="3800" dirty="0">
                <a:latin typeface="Avenir Book" charset="0"/>
              </a:rPr>
              <a:t>/</a:t>
            </a:r>
            <a:r>
              <a:rPr lang="ro-RO" sz="3800" dirty="0" err="1">
                <a:latin typeface="Avenir Book" charset="0"/>
              </a:rPr>
              <a:t>playlist?list</a:t>
            </a:r>
            <a:r>
              <a:rPr lang="ro-RO" sz="3800" dirty="0">
                <a:latin typeface="Avenir Book" charset="0"/>
              </a:rPr>
              <a:t>=PLdb0LTjA9iQyCgTd8MmRS38vYrRIzdx2j)</a:t>
            </a: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80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Decision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Tree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Tuning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3"/>
              </a:rPr>
              <a:t>https://www.youtube.com/watch?v=7cKKFKHw-L8&amp;list=PLdb0LTjA9iQyCgTd8MmRS38vYrRIzdx2j&amp;index=4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82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Tuning</a:t>
            </a:r>
            <a:r>
              <a:rPr lang="ro-RO" dirty="0">
                <a:latin typeface="Avenir Book" charset="0"/>
              </a:rPr>
              <a:t> a </a:t>
            </a:r>
            <a:r>
              <a:rPr lang="ro-RO" dirty="0" err="1">
                <a:latin typeface="Avenir Book" charset="0"/>
              </a:rPr>
              <a:t>Random</a:t>
            </a:r>
            <a:r>
              <a:rPr lang="ro-RO" dirty="0">
                <a:latin typeface="Avenir Book" charset="0"/>
              </a:rPr>
              <a:t> Forest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4"/>
              </a:rPr>
              <a:t>https://www.youtube.com/watch?v=L32snM7KsQw&amp;list=PLdb0LTjA9iQyCgTd8MmRS38vYrRIzdx2j&amp;index=6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83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Naive </a:t>
            </a:r>
            <a:r>
              <a:rPr lang="ro-RO" dirty="0" err="1">
                <a:latin typeface="Avenir Book" charset="0"/>
              </a:rPr>
              <a:t>Bayes</a:t>
            </a:r>
            <a:r>
              <a:rPr lang="ro-RO" dirty="0">
                <a:latin typeface="Avenir Book" charset="0"/>
              </a:rPr>
              <a:t> of </a:t>
            </a:r>
            <a:r>
              <a:rPr lang="ro-RO" dirty="0" err="1">
                <a:latin typeface="Avenir Book" charset="0"/>
              </a:rPr>
              <a:t>Penguins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5"/>
              </a:rPr>
              <a:t>https://www.youtube.com/watch?v=JhePa_FMHlQ&amp;list=PLdb0LTjA9iQyCgTd8MmRS38vYrRIzdx2j&amp;index=7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84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Workflow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Sets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model </a:t>
            </a:r>
            <a:r>
              <a:rPr lang="ro-RO" dirty="0" err="1">
                <a:latin typeface="Avenir Book" charset="0"/>
              </a:rPr>
              <a:t>selection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https://www.youtube.com/watch?v=YZqbOATpjM4&amp;list=PLdb0LTjA9iQyCgTd8MmRS38vYrRIzdx2j&amp;index=8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85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Tuning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Workflow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Sets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7"/>
              </a:rPr>
              <a:t>https://www.youtube.com/watch?v=69RfA9hZANg&amp;list=PLdb0LTjA9iQyCgTd8MmRS38vYrRIzdx2j&amp;index=9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86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Julia </a:t>
            </a:r>
            <a:r>
              <a:rPr lang="ro-RO" dirty="0" err="1">
                <a:latin typeface="Avenir Book" charset="0"/>
              </a:rPr>
              <a:t>Silge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Tune Racing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8"/>
              </a:rPr>
              <a:t>https://www.youtube.com/watch?v=yCAZwD3r8bw&amp;list=PLdb0LTjA9iQyCgTd8MmRS38vYrRIzdx2j&amp;index=10</a:t>
            </a:r>
            <a:endParaRPr lang="ro-RO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endParaRPr lang="ro-RO" dirty="0">
              <a:latin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1914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Resources on Model Tuning </a:t>
            </a:r>
            <a:b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 by Max Kuhn (2/24/2021) 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2"/>
              </a:rPr>
              <a:t>https://www.youtube.com/watch?v=kAZe9UpMx_s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>
                <a:latin typeface="Avenir Book" charset="0"/>
              </a:rPr>
              <a:t>Machine learning with {</a:t>
            </a: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} Tutorial (</a:t>
            </a:r>
            <a:r>
              <a:rPr lang="en-GB" dirty="0" err="1">
                <a:latin typeface="Avenir Book" charset="0"/>
              </a:rPr>
              <a:t>UseR</a:t>
            </a:r>
            <a:r>
              <a:rPr lang="en-GB" dirty="0">
                <a:latin typeface="Avenir Book" charset="0"/>
              </a:rPr>
              <a:t>! Conference 2022) 9:45:26!!!! 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3"/>
              </a:rPr>
              <a:t>https://www.youtube.com/watch?v=QiIwhDri1jM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 Tutorial – Classification (BURAK DILBER, 2022)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4"/>
              </a:rPr>
              <a:t>https://www.kaggle.com/code/burakdilber/tidymodels-tutorial-classification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 Tutorial - Regression (BURAK DILBER, 2022)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5"/>
              </a:rPr>
              <a:t>https://www.kaggle.com/code/burakdilber/tidymodels-tutorial-regression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>
                <a:latin typeface="Avenir Book" charset="0"/>
              </a:rPr>
              <a:t>How to make many models with </a:t>
            </a: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: Classification (part 1 of Oregon Spotted a Frog series) (2022)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https://www.youtube.com/watch?v=RbVbFXDkV68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-GB" dirty="0">
                <a:latin typeface="Avenir Book" charset="0"/>
              </a:rPr>
              <a:t>NHS-R Conference Workshop: Building a </a:t>
            </a:r>
            <a:r>
              <a:rPr lang="en-GB" dirty="0" err="1">
                <a:latin typeface="Avenir Book" charset="0"/>
              </a:rPr>
              <a:t>TidyModels</a:t>
            </a:r>
            <a:r>
              <a:rPr lang="en-GB" dirty="0">
                <a:latin typeface="Avenir Book" charset="0"/>
              </a:rPr>
              <a:t> model from scratch – 01/11/22 </a:t>
            </a:r>
            <a:endParaRPr lang="en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7"/>
              </a:rPr>
              <a:t>https://www.youtube.com/watch?v=CEh-jeQdOqA</a:t>
            </a:r>
            <a:endParaRPr lang="ro-RO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endParaRPr lang="ro-RO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endParaRPr lang="ro-RO" dirty="0">
              <a:latin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5086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18336</TotalTime>
  <Words>655</Words>
  <Application>Microsoft Macintosh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Calibri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Main References (Free Books)</vt:lpstr>
      <vt:lpstr>Agenda</vt:lpstr>
      <vt:lpstr>Web Resources on Model Tuning  with `tidymodels`</vt:lpstr>
      <vt:lpstr>Web Resources on Model Tuning  with `tidymodels`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701</cp:revision>
  <dcterms:created xsi:type="dcterms:W3CDTF">2002-10-11T06:23:42Z</dcterms:created>
  <dcterms:modified xsi:type="dcterms:W3CDTF">2023-06-13T19:58:46Z</dcterms:modified>
</cp:coreProperties>
</file>