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45" r:id="rId4"/>
    <p:sldId id="332" r:id="rId5"/>
    <p:sldId id="476" r:id="rId6"/>
    <p:sldId id="475" r:id="rId7"/>
    <p:sldId id="474" r:id="rId8"/>
    <p:sldId id="477" r:id="rId9"/>
    <p:sldId id="473" r:id="rId10"/>
    <p:sldId id="397" r:id="rId11"/>
    <p:sldId id="472" r:id="rId12"/>
    <p:sldId id="382" r:id="rId13"/>
    <p:sldId id="453" r:id="rId14"/>
    <p:sldId id="449" r:id="rId15"/>
    <p:sldId id="454" r:id="rId16"/>
    <p:sldId id="458" r:id="rId17"/>
    <p:sldId id="460" r:id="rId18"/>
    <p:sldId id="461" r:id="rId19"/>
    <p:sldId id="462" r:id="rId20"/>
    <p:sldId id="464" r:id="rId21"/>
    <p:sldId id="468" r:id="rId22"/>
    <p:sldId id="456" r:id="rId23"/>
    <p:sldId id="467" r:id="rId24"/>
    <p:sldId id="469" r:id="rId25"/>
    <p:sldId id="479" r:id="rId26"/>
    <p:sldId id="478" r:id="rId27"/>
    <p:sldId id="466" r:id="rId28"/>
    <p:sldId id="480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E15C9-3F99-E547-91B1-F805E44DE1F3}" v="14" dt="2022-11-22T16:35:4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F73E15C9-3F99-E547-91B1-F805E44DE1F3}"/>
    <pc:docChg chg="undo custSel modSld">
      <pc:chgData name="Marin Fotache" userId="9233cd031198ef03" providerId="LiveId" clId="{F73E15C9-3F99-E547-91B1-F805E44DE1F3}" dt="2022-12-06T13:26:14.130" v="246" actId="27636"/>
      <pc:docMkLst>
        <pc:docMk/>
      </pc:docMkLst>
      <pc:sldChg chg="modSp mod">
        <pc:chgData name="Marin Fotache" userId="9233cd031198ef03" providerId="LiveId" clId="{F73E15C9-3F99-E547-91B1-F805E44DE1F3}" dt="2022-11-19T19:09:06.569" v="225" actId="255"/>
        <pc:sldMkLst>
          <pc:docMk/>
          <pc:sldMk cId="4161183439" sldId="332"/>
        </pc:sldMkLst>
        <pc:spChg chg="mod">
          <ac:chgData name="Marin Fotache" userId="9233cd031198ef03" providerId="LiveId" clId="{F73E15C9-3F99-E547-91B1-F805E44DE1F3}" dt="2022-11-19T19:09:06.569" v="225" actId="255"/>
          <ac:spMkLst>
            <pc:docMk/>
            <pc:sldMk cId="4161183439" sldId="332"/>
            <ac:spMk id="7" creationId="{00000000-0000-0000-0000-000000000000}"/>
          </ac:spMkLst>
        </pc:spChg>
      </pc:sldChg>
      <pc:sldChg chg="modSp mod">
        <pc:chgData name="Marin Fotache" userId="9233cd031198ef03" providerId="LiveId" clId="{F73E15C9-3F99-E547-91B1-F805E44DE1F3}" dt="2022-12-06T13:26:14.130" v="246" actId="27636"/>
        <pc:sldMkLst>
          <pc:docMk/>
          <pc:sldMk cId="257455534" sldId="382"/>
        </pc:sldMkLst>
        <pc:spChg chg="mod">
          <ac:chgData name="Marin Fotache" userId="9233cd031198ef03" providerId="LiveId" clId="{F73E15C9-3F99-E547-91B1-F805E44DE1F3}" dt="2022-12-06T13:26:14.130" v="246" actId="27636"/>
          <ac:spMkLst>
            <pc:docMk/>
            <pc:sldMk cId="257455534" sldId="382"/>
            <ac:spMk id="7" creationId="{00000000-0000-0000-0000-000000000000}"/>
          </ac:spMkLst>
        </pc:spChg>
      </pc:sldChg>
      <pc:sldChg chg="modSp mod">
        <pc:chgData name="Marin Fotache" userId="9233cd031198ef03" providerId="LiveId" clId="{F73E15C9-3F99-E547-91B1-F805E44DE1F3}" dt="2022-11-16T18:46:33.700" v="76" actId="20577"/>
        <pc:sldMkLst>
          <pc:docMk/>
          <pc:sldMk cId="2399708059" sldId="445"/>
        </pc:sldMkLst>
        <pc:spChg chg="mod">
          <ac:chgData name="Marin Fotache" userId="9233cd031198ef03" providerId="LiveId" clId="{F73E15C9-3F99-E547-91B1-F805E44DE1F3}" dt="2022-11-16T18:46:33.700" v="76" actId="20577"/>
          <ac:spMkLst>
            <pc:docMk/>
            <pc:sldMk cId="2399708059" sldId="445"/>
            <ac:spMk id="3" creationId="{00000000-0000-0000-0000-000000000000}"/>
          </ac:spMkLst>
        </pc:spChg>
      </pc:sldChg>
      <pc:sldChg chg="modSp mod">
        <pc:chgData name="Marin Fotache" userId="9233cd031198ef03" providerId="LiveId" clId="{F73E15C9-3F99-E547-91B1-F805E44DE1F3}" dt="2022-11-19T10:56:53.525" v="188" actId="20577"/>
        <pc:sldMkLst>
          <pc:docMk/>
          <pc:sldMk cId="736283726" sldId="480"/>
        </pc:sldMkLst>
        <pc:spChg chg="mod">
          <ac:chgData name="Marin Fotache" userId="9233cd031198ef03" providerId="LiveId" clId="{F73E15C9-3F99-E547-91B1-F805E44DE1F3}" dt="2022-11-19T10:56:53.525" v="188" actId="20577"/>
          <ac:spMkLst>
            <pc:docMk/>
            <pc:sldMk cId="736283726" sldId="480"/>
            <ac:spMk id="7" creationId="{00000000-0000-0000-0000-000000000000}"/>
          </ac:spMkLst>
        </pc:spChg>
      </pc:sldChg>
    </pc:docChg>
  </pc:docChgLst>
  <pc:docChgLst>
    <pc:chgData name="Marin Fotache" userId="9233cd031198ef03" providerId="LiveId" clId="{F2C02DFF-31BE-F847-8C2C-8D86534B4E96}"/>
    <pc:docChg chg="custSel addSld delSld modSld">
      <pc:chgData name="Marin Fotache" userId="9233cd031198ef03" providerId="LiveId" clId="{F2C02DFF-31BE-F847-8C2C-8D86534B4E96}" dt="2021-03-09T15:03:42.488" v="317" actId="20577"/>
      <pc:docMkLst>
        <pc:docMk/>
      </pc:docMkLst>
      <pc:sldChg chg="modSp mod">
        <pc:chgData name="Marin Fotache" userId="9233cd031198ef03" providerId="LiveId" clId="{F2C02DFF-31BE-F847-8C2C-8D86534B4E96}" dt="2021-02-15T14:24:07.088" v="315" actId="20577"/>
        <pc:sldMkLst>
          <pc:docMk/>
          <pc:sldMk cId="4161183439" sldId="332"/>
        </pc:sldMkLst>
        <pc:spChg chg="mod">
          <ac:chgData name="Marin Fotache" userId="9233cd031198ef03" providerId="LiveId" clId="{F2C02DFF-31BE-F847-8C2C-8D86534B4E96}" dt="2021-02-14T16:25:44.881" v="122" actId="20577"/>
          <ac:spMkLst>
            <pc:docMk/>
            <pc:sldMk cId="4161183439" sldId="332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5T14:24:07.088" v="315" actId="20577"/>
          <ac:spMkLst>
            <pc:docMk/>
            <pc:sldMk cId="4161183439" sldId="332"/>
            <ac:spMk id="7" creationId="{00000000-0000-0000-0000-000000000000}"/>
          </ac:spMkLst>
        </pc:spChg>
      </pc:sldChg>
      <pc:sldChg chg="del">
        <pc:chgData name="Marin Fotache" userId="9233cd031198ef03" providerId="LiveId" clId="{F2C02DFF-31BE-F847-8C2C-8D86534B4E96}" dt="2021-02-14T18:07:06.882" v="186" actId="2696"/>
        <pc:sldMkLst>
          <pc:docMk/>
          <pc:sldMk cId="364058019" sldId="463"/>
        </pc:sldMkLst>
      </pc:sldChg>
      <pc:sldChg chg="modSp mod">
        <pc:chgData name="Marin Fotache" userId="9233cd031198ef03" providerId="LiveId" clId="{F2C02DFF-31BE-F847-8C2C-8D86534B4E96}" dt="2021-03-09T15:03:42.488" v="317" actId="20577"/>
        <pc:sldMkLst>
          <pc:docMk/>
          <pc:sldMk cId="1601491668" sldId="464"/>
        </pc:sldMkLst>
        <pc:spChg chg="mod">
          <ac:chgData name="Marin Fotache" userId="9233cd031198ef03" providerId="LiveId" clId="{F2C02DFF-31BE-F847-8C2C-8D86534B4E96}" dt="2021-03-09T15:03:42.488" v="317" actId="20577"/>
          <ac:spMkLst>
            <pc:docMk/>
            <pc:sldMk cId="1601491668" sldId="464"/>
            <ac:spMk id="7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8:07:12.261" v="188" actId="20577"/>
        <pc:sldMkLst>
          <pc:docMk/>
          <pc:sldMk cId="1007104489" sldId="466"/>
        </pc:sldMkLst>
        <pc:spChg chg="mod">
          <ac:chgData name="Marin Fotache" userId="9233cd031198ef03" providerId="LiveId" clId="{F2C02DFF-31BE-F847-8C2C-8D86534B4E96}" dt="2021-02-14T18:07:12.261" v="188" actId="20577"/>
          <ac:spMkLst>
            <pc:docMk/>
            <pc:sldMk cId="1007104489" sldId="466"/>
            <ac:spMk id="4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9:35:53.165" v="272" actId="255"/>
        <pc:sldMkLst>
          <pc:docMk/>
          <pc:sldMk cId="1799856366" sldId="469"/>
        </pc:sldMkLst>
        <pc:spChg chg="mod">
          <ac:chgData name="Marin Fotache" userId="9233cd031198ef03" providerId="LiveId" clId="{F2C02DFF-31BE-F847-8C2C-8D86534B4E96}" dt="2021-02-14T19:35:53.165" v="272" actId="255"/>
          <ac:spMkLst>
            <pc:docMk/>
            <pc:sldMk cId="1799856366" sldId="469"/>
            <ac:spMk id="7" creationId="{00000000-0000-0000-0000-000000000000}"/>
          </ac:spMkLst>
        </pc:spChg>
      </pc:sldChg>
      <pc:sldChg chg="modSp add mod">
        <pc:chgData name="Marin Fotache" userId="9233cd031198ef03" providerId="LiveId" clId="{F2C02DFF-31BE-F847-8C2C-8D86534B4E96}" dt="2021-02-14T19:54:16.293" v="311" actId="27636"/>
        <pc:sldMkLst>
          <pc:docMk/>
          <pc:sldMk cId="3954639034" sldId="478"/>
        </pc:sldMkLst>
        <pc:spChg chg="mod">
          <ac:chgData name="Marin Fotache" userId="9233cd031198ef03" providerId="LiveId" clId="{F2C02DFF-31BE-F847-8C2C-8D86534B4E96}" dt="2021-02-14T19:34:21.295" v="260" actId="20577"/>
          <ac:spMkLst>
            <pc:docMk/>
            <pc:sldMk cId="3954639034" sldId="478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4T19:54:16.293" v="311" actId="27636"/>
          <ac:spMkLst>
            <pc:docMk/>
            <pc:sldMk cId="3954639034" sldId="478"/>
            <ac:spMk id="7" creationId="{00000000-0000-0000-0000-000000000000}"/>
          </ac:spMkLst>
        </pc:spChg>
      </pc:sldChg>
    </pc:docChg>
  </pc:docChgLst>
  <pc:docChgLst>
    <pc:chgData name="Marin Fotache" userId="9233cd031198ef03" providerId="LiveId" clId="{B41FE962-87F4-EF4F-9DC9-4EE50DB45CD9}"/>
    <pc:docChg chg="modSld">
      <pc:chgData name="Marin Fotache" userId="9233cd031198ef03" providerId="LiveId" clId="{B41FE962-87F4-EF4F-9DC9-4EE50DB45CD9}" dt="2022-02-21T14:05:17.032" v="0" actId="20577"/>
      <pc:docMkLst>
        <pc:docMk/>
      </pc:docMkLst>
      <pc:sldChg chg="modSp mod">
        <pc:chgData name="Marin Fotache" userId="9233cd031198ef03" providerId="LiveId" clId="{B41FE962-87F4-EF4F-9DC9-4EE50DB45CD9}" dt="2022-02-21T14:05:17.032" v="0" actId="20577"/>
        <pc:sldMkLst>
          <pc:docMk/>
          <pc:sldMk cId="736283726" sldId="480"/>
        </pc:sldMkLst>
        <pc:spChg chg="mod">
          <ac:chgData name="Marin Fotache" userId="9233cd031198ef03" providerId="LiveId" clId="{B41FE962-87F4-EF4F-9DC9-4EE50DB45CD9}" dt="2022-02-21T14:05:17.032" v="0" actId="20577"/>
          <ac:spMkLst>
            <pc:docMk/>
            <pc:sldMk cId="736283726" sldId="48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3t.com/download-studio3t-free" TargetMode="External"/><Relationship Id="rId2" Type="http://schemas.openxmlformats.org/officeDocument/2006/relationships/hyperlink" Target="http://docs.mongodb.org/manual/reference/mongo-she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products/comp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presentations/aggregation-framework-0" TargetMode="External"/><Relationship Id="rId2" Type="http://schemas.openxmlformats.org/officeDocument/2006/relationships/hyperlink" Target="https://www.youtube.com/watch?v=A3jvoE0jGdE&amp;list=PLWkguCWKqN9OwcbdYm4nUIXnA2IoXX0L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ongodb.com/presentations/aggregation-framework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sql-comparis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_DvuIDDUU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HZd0zv170" TargetMode="External"/><Relationship Id="rId2" Type="http://schemas.openxmlformats.org/officeDocument/2006/relationships/hyperlink" Target="https://www.youtube.com/watch?v=leNCfU5SYR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CZs-0it9r4" TargetMode="External"/><Relationship Id="rId4" Type="http://schemas.openxmlformats.org/officeDocument/2006/relationships/hyperlink" Target="https://www.youtube.com/watch?v=bxw1AkH2aM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N76_47WtA" TargetMode="External"/><Relationship Id="rId2" Type="http://schemas.openxmlformats.org/officeDocument/2006/relationships/hyperlink" Target="https://www.youtube.com/watch?v=mHeP5Iboz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presentations/best-practices-for-migrating-from-rdbms-to-mongodb" TargetMode="External"/><Relationship Id="rId4" Type="http://schemas.openxmlformats.org/officeDocument/2006/relationships/hyperlink" Target="https://www.mongodb.com/presentations/back-to-basics-schema-design-basi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courses/catalo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V_9txja2cs" TargetMode="External"/><Relationship Id="rId3" Type="http://schemas.openxmlformats.org/officeDocument/2006/relationships/hyperlink" Target="https://www.youtube.com/watch?v=P4qLogg3THU" TargetMode="External"/><Relationship Id="rId7" Type="http://schemas.openxmlformats.org/officeDocument/2006/relationships/hyperlink" Target="https://studio3t.com/knowledge-base/articles/installation/" TargetMode="External"/><Relationship Id="rId2" Type="http://schemas.openxmlformats.org/officeDocument/2006/relationships/hyperlink" Target="https://www.youtube.com/watch?v=Ph1Z97X6xn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udio3t.com/download-studio3t-free/" TargetMode="External"/><Relationship Id="rId5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www.youtube.com/watch?v=ftYsWX_bx2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www.youtube.com/playlist?list=PLWkguCWKqN9OumKjTAzbpsFFBBeem23xQ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hmit.com/mongodb/tutorial/" TargetMode="External"/><Relationship Id="rId4" Type="http://schemas.openxmlformats.org/officeDocument/2006/relationships/hyperlink" Target="https://studio3t.com/knowledge-base/articles/mongodb-getting-star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esentations/scalability-through-replication-and-shard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029200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Document Databases. MongoDB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682725-F725-7451-C5AA-9F92CC9A04E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399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43C7C-CC41-11E3-EC08-AE8AEF828ED8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95C81A0-F77C-EB66-ABEF-ACD068E45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F1E40C-BEC7-A59A-5C6D-24D4987B1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9F2E48-768C-ABD9-8CF6-4EF3E9A46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4DB4FE-BBDD-1621-12A0-CFC54AAC2F17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on a Social News Site - relational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7025"/>
            <a:ext cx="6536903" cy="566859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488222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Document Associated to an Entry on a Social News Site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39000" y="1066800"/>
            <a:ext cx="1752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Banker,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8" y="1219200"/>
            <a:ext cx="559991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28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143000"/>
            <a:ext cx="8305800" cy="5715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client for MongoDB: MongoShell (Java Script)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b="1" dirty="0">
                <a:latin typeface="Avenir Medium"/>
                <a:cs typeface="Avenir Medium"/>
                <a:hlinkClick r:id="rId2"/>
              </a:rPr>
              <a:t>http://docs.mongodb.org/manual/reference/mongo-shell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best free MongoDB client we have found (so far) is Studio 3T Free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https://studio3t.com/download-studio3t-free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GUI Client provided by MongoDB: Compass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https://www.mongodb.com/products/compass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We will use Studio 3T Free</a:t>
            </a:r>
          </a:p>
        </p:txBody>
      </p:sp>
    </p:spTree>
    <p:extLst>
      <p:ext uri="{BB962C8B-B14F-4D97-AF65-F5344CB8AC3E}">
        <p14:creationId xmlns:p14="http://schemas.microsoft.com/office/powerpoint/2010/main" val="25745553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Connect to MongoDB database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basic operations: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Getting help: </a:t>
            </a:r>
            <a:r>
              <a:rPr lang="en-US" dirty="0">
                <a:latin typeface="Consolas"/>
                <a:cs typeface="Consolas"/>
              </a:rPr>
              <a:t>db.help()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List databases: </a:t>
            </a:r>
            <a:r>
              <a:rPr lang="en-US" dirty="0">
                <a:latin typeface="Consolas"/>
                <a:cs typeface="Consolas"/>
              </a:rPr>
              <a:t>show dbs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show databases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Show current database: </a:t>
            </a:r>
            <a:r>
              <a:rPr lang="en-US" dirty="0">
                <a:latin typeface="Consolas"/>
                <a:cs typeface="Consolas"/>
              </a:rPr>
              <a:t>db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information/stistics about current database: </a:t>
            </a:r>
            <a:r>
              <a:rPr lang="en-US" dirty="0">
                <a:latin typeface="Consolas"/>
                <a:cs typeface="Consolas"/>
              </a:rPr>
              <a:t>db.stats()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 the current DB: </a:t>
            </a:r>
            <a:r>
              <a:rPr lang="en-US" dirty="0">
                <a:latin typeface="Consolas"/>
                <a:cs typeface="Consolas"/>
              </a:rPr>
              <a:t>use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collections in current database: </a:t>
            </a:r>
            <a:r>
              <a:rPr lang="en-US" dirty="0">
                <a:latin typeface="Consolas"/>
                <a:cs typeface="Consolas"/>
              </a:rPr>
              <a:t>show collections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available commands: </a:t>
            </a:r>
            <a:r>
              <a:rPr lang="en-US" dirty="0">
                <a:latin typeface="Consolas"/>
                <a:cs typeface="Consolas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55465120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  <a:r>
              <a:rPr lang="en-US" dirty="0">
                <a:latin typeface="Avenir Medium"/>
                <a:cs typeface="Avenir Medium"/>
              </a:rPr>
              <a:t> (cont.)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Remove collections: </a:t>
            </a:r>
            <a:r>
              <a:rPr lang="en-US" dirty="0">
                <a:latin typeface="Consolas"/>
                <a:cs typeface="Consolas"/>
              </a:rPr>
              <a:t>drop(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Create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nsolas"/>
                <a:cs typeface="Consolas"/>
              </a:rPr>
              <a:t>createCollection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insert(), </a:t>
            </a:r>
            <a:r>
              <a:rPr lang="en-US" dirty="0" err="1">
                <a:latin typeface="Consolas"/>
                <a:cs typeface="Consolas"/>
              </a:rPr>
              <a:t>insertOne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insertMany</a:t>
            </a:r>
            <a:r>
              <a:rPr lang="en-US" dirty="0">
                <a:latin typeface="Consolas"/>
                <a:cs typeface="Consolas"/>
              </a:rPr>
              <a:t>()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save()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Display document(s) in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findOne()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find()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62194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Basics of </a:t>
            </a:r>
            <a:r>
              <a:rPr lang="en-US" dirty="0">
                <a:latin typeface="Consolas"/>
                <a:cs typeface="Consolas"/>
              </a:rPr>
              <a:t>update(), save()</a:t>
            </a:r>
            <a:r>
              <a:rPr lang="en-US" dirty="0">
                <a:latin typeface="Avenir Medium"/>
                <a:cs typeface="Avenir Medium"/>
              </a:rPr>
              <a:t> and </a:t>
            </a:r>
            <a:r>
              <a:rPr lang="en-US" dirty="0">
                <a:latin typeface="Consolas"/>
                <a:cs typeface="Consolas"/>
              </a:rPr>
              <a:t>findAndModify()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</a:t>
            </a:r>
            <a:r>
              <a:rPr lang="en-US" dirty="0">
                <a:latin typeface="Consolas"/>
                <a:cs typeface="Consolas"/>
              </a:rPr>
              <a:t>$set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$unset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Variables, functions and loops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$inc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$push and $each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$addToSet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 (cont.)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 (cont.)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$pull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i="1" dirty="0">
                <a:latin typeface="Avenir Medium"/>
                <a:cs typeface="Avenir Medium"/>
              </a:rPr>
              <a:t>arrayAttribute.index.property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 Operator </a:t>
            </a:r>
            <a:r>
              <a:rPr lang="en-US" i="1" dirty="0">
                <a:latin typeface="Avenir Medium"/>
                <a:cs typeface="Avenir Medium"/>
              </a:rPr>
              <a:t>arrayAttribute.$.property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Updating sets of documents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"Upserts"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79298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Details about </a:t>
            </a:r>
            <a:r>
              <a:rPr lang="en-US" dirty="0">
                <a:latin typeface="Consolas"/>
                <a:cs typeface="Consolas"/>
              </a:rPr>
              <a:t>find()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findOne():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Projection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Limit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Skip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operators for selection: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$ne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$not, $nin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$or, $and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$gte, $gt, $lte, $le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$exists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$all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609056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 (cont)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Sorting results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Access/select array elements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$size</a:t>
            </a:r>
            <a:endParaRPr lang="en-US" b="1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$slice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$elemMatch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Creating indexes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Declaring uniqueness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Indexes for speeding retrieval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commands useful in some basic queries: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count()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distinct()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group()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24216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Cursors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information about cursors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Reading documents pointed by the cursor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hasNext()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forEach()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cursor.</a:t>
            </a:r>
            <a:r>
              <a:rPr lang="en-US" sz="2600" dirty="0">
                <a:latin typeface="Consolas"/>
                <a:cs typeface="Consolas"/>
              </a:rPr>
              <a:t>toArray()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Working with two or more (logically related) collections: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Without cursors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cursor</a:t>
            </a:r>
          </a:p>
          <a:p>
            <a:pPr marL="82296" indent="0">
              <a:lnSpc>
                <a:spcPct val="13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972028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Introduction to MongoDB</a:t>
            </a:r>
          </a:p>
          <a:p>
            <a:r>
              <a:rPr lang="en-US" sz="3000" dirty="0"/>
              <a:t>Basics of Document Database Model: JSON</a:t>
            </a:r>
            <a:endParaRPr lang="en-US" sz="2600" dirty="0"/>
          </a:p>
          <a:p>
            <a:r>
              <a:rPr lang="en-US" sz="3000" dirty="0"/>
              <a:t>Getting Started with MongoDB</a:t>
            </a:r>
          </a:p>
          <a:p>
            <a:pPr lvl="1"/>
            <a:r>
              <a:rPr lang="en-US" sz="2600" dirty="0"/>
              <a:t>Install and launch MongoDB</a:t>
            </a:r>
          </a:p>
          <a:p>
            <a:pPr lvl="1"/>
            <a:r>
              <a:rPr lang="en-US" sz="2600" dirty="0"/>
              <a:t>MongoDB clients</a:t>
            </a:r>
          </a:p>
          <a:p>
            <a:pPr lvl="1"/>
            <a:r>
              <a:rPr lang="en-US" sz="2600" dirty="0"/>
              <a:t>Basic operations</a:t>
            </a:r>
          </a:p>
          <a:p>
            <a:r>
              <a:rPr lang="en-US" sz="3000" dirty="0"/>
              <a:t>Creating and updating collections</a:t>
            </a:r>
            <a:endParaRPr lang="en-US" sz="2600" dirty="0"/>
          </a:p>
          <a:p>
            <a:pPr lvl="1"/>
            <a:r>
              <a:rPr lang="en-US" sz="2600" dirty="0"/>
              <a:t>Insert documents: insert(), save()</a:t>
            </a:r>
          </a:p>
          <a:p>
            <a:pPr lvl="1"/>
            <a:r>
              <a:rPr lang="en-US" sz="2600" dirty="0"/>
              <a:t>Update documents: save(), update()</a:t>
            </a:r>
            <a:endParaRPr lang="en-US" dirty="0"/>
          </a:p>
          <a:p>
            <a:pPr lvl="2"/>
            <a:r>
              <a:rPr lang="en-US" dirty="0"/>
              <a:t>Updating scalar attributes</a:t>
            </a:r>
          </a:p>
          <a:p>
            <a:pPr lvl="2"/>
            <a:r>
              <a:rPr lang="en-US" dirty="0"/>
              <a:t>Updating arrays</a:t>
            </a:r>
          </a:p>
          <a:p>
            <a:pPr lvl="2"/>
            <a:r>
              <a:rPr lang="en-US" dirty="0"/>
              <a:t>Updating sub-documents</a:t>
            </a:r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most important query tool in MongoDB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Introduced in version 2.2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Processes streams of documents through series of operators (pipeline)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documentation: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https://docs.mongodb.com/manual/aggregation/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Can be easily learned by comparing with SQL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http://docs.mongodb.org/manual/reference/sql-aggregation-comparison/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200" dirty="0">
                <a:latin typeface="Avenir Medium"/>
                <a:cs typeface="Avenir Medium"/>
              </a:rPr>
              <a:t>script </a:t>
            </a:r>
            <a:r>
              <a:rPr lang="en-US" sz="3200" b="1" i="1" dirty="0">
                <a:latin typeface="Avenir Medium"/>
                <a:cs typeface="Avenir Medium"/>
              </a:rPr>
              <a:t>01-04_MongoDB - Queries (2) - Aggregation Framework</a:t>
            </a:r>
            <a:endParaRPr lang="en-US" sz="2300" b="1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149166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Presentations/Tutorials on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66800" y="1752600"/>
            <a:ext cx="7772400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Medium"/>
                <a:cs typeface="Avenir Medium"/>
              </a:rPr>
              <a:t>Very good series of video-tutorials on MongoDB Aggregation Framework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2"/>
              </a:rPr>
              <a:t>https://www.youtube.com/watch?v=A3jvoE0jGdE&amp;list=PLWkguCWKqN9OwcbdYm4nUIXnA2IoXX0LI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The Aggregation Framework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3"/>
              </a:rPr>
              <a:t>http://www.mongodb.com/presentations/aggregation-framework-0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Aggregation Framework 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4"/>
              </a:rPr>
              <a:t>http://www.mongodb.com/presentations/aggregation-framework-1</a:t>
            </a: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633680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schema of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8" y="1066800"/>
            <a:ext cx="91847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1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to Aggregation Mapping Chart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B4DC-B5FA-724E-9D90-937F982FBD60}"/>
              </a:ext>
            </a:extLst>
          </p:cNvPr>
          <p:cNvSpPr/>
          <p:nvPr/>
        </p:nvSpPr>
        <p:spPr>
          <a:xfrm>
            <a:off x="533400" y="2843551"/>
            <a:ext cx="8458200" cy="74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sz="2100" dirty="0">
                <a:latin typeface="Avenir Book" panose="02000503020000020003" pitchFamily="2" charset="0"/>
                <a:hlinkClick r:id="rId2"/>
              </a:rPr>
              <a:t>https://docs.mongodb.com/manual/reference/sql-comparison/</a:t>
            </a:r>
            <a:endParaRPr lang="en-RO" sz="21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RO" sz="2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725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advanced stuff on 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Query Language: What's New (2020-06-10)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https://www.youtube.com/watch?v=iu_DvuIDDUU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985636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Schema Design Best Practices (2020-04)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https://www.youtube.com/watch?v=leNCfU5SYR8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Data Modeling with MongoDB (2020-10)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https://www.youtube.com/watch?v=3GHZd0zv170</a:t>
            </a:r>
            <a:endParaRPr lang="en-US" sz="19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 Complete Methodology of Data Modeling for MongoDB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</a:rPr>
              <a:t>https://</a:t>
            </a:r>
            <a:r>
              <a:rPr lang="en-US" sz="1600" dirty="0" err="1">
                <a:latin typeface="Avenir Medium"/>
                <a:cs typeface="Avenir Medium"/>
              </a:rPr>
              <a:t>www.youtube.com</a:t>
            </a:r>
            <a:r>
              <a:rPr lang="en-US" sz="1600" dirty="0">
                <a:latin typeface="Avenir Medium"/>
                <a:cs typeface="Avenir Medium"/>
              </a:rPr>
              <a:t>/</a:t>
            </a:r>
            <a:r>
              <a:rPr lang="en-US" sz="1600" dirty="0" err="1">
                <a:latin typeface="Avenir Medium"/>
                <a:cs typeface="Avenir Medium"/>
              </a:rPr>
              <a:t>watch?v</a:t>
            </a:r>
            <a:r>
              <a:rPr lang="en-US" sz="1600" dirty="0">
                <a:latin typeface="Avenir Medium"/>
                <a:cs typeface="Avenir Medium"/>
              </a:rPr>
              <a:t>=</a:t>
            </a:r>
            <a:r>
              <a:rPr lang="en-US" sz="1600" dirty="0" err="1">
                <a:latin typeface="Avenir Medium"/>
                <a:cs typeface="Avenir Medium"/>
              </a:rPr>
              <a:t>DUCvYbcgGsQ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Advanced Schema Design Patterns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4"/>
              </a:rPr>
              <a:t>https://www.youtube.com/watch?v=bxw1AkH2aM4</a:t>
            </a:r>
            <a:endParaRPr lang="en-US" sz="16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Schema Design Anti-Patterns - Part 1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5"/>
              </a:rPr>
              <a:t>https://www.youtube.com/watch?v=8CZs-0it9r4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13690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100" dirty="0">
                <a:latin typeface="Avenir Medium"/>
                <a:cs typeface="Avenir Medium"/>
                <a:hlinkClick r:id="rId2"/>
              </a:rPr>
              <a:t>https://www.youtube.com/watch?v=mHeP5IbozDU</a:t>
            </a:r>
            <a:endParaRPr lang="en-US" sz="1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cs typeface="Avenir Medium"/>
                <a:hlinkClick r:id="rId3"/>
              </a:rPr>
              <a:t>https://www.youtube.com/watch?v=dAN76_47WtA</a:t>
            </a:r>
            <a:endParaRPr lang="en-US" sz="1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</a:rPr>
              <a:t>Older: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Back to Basics: Schema Design Basics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https://www.mongodb.com/presentations/back-to-basics-schema-design-basics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Best Practices for Migrating from RDBMS to MongoDB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sz="2000" dirty="0">
                <a:latin typeface="Avenir Medium"/>
                <a:cs typeface="Avenir Medium"/>
                <a:hlinkClick r:id="rId5"/>
              </a:rPr>
              <a:t>https://www.mongodb.com/presentations/best-practices-for-migrating-from-rdbms-to-mongodb</a:t>
            </a:r>
            <a:endParaRPr lang="en-GB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463903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study: Sales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219200"/>
            <a:ext cx="8458200" cy="579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Database schema in MongoDB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One-collection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Super-normalized (relational-like)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Our solution: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Strengths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Weaknesses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The most important SQL queries "converted"into MongoDB Aggregation Framework queries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100" b="1" i="1" dirty="0">
                <a:latin typeface="Avenir Medium"/>
                <a:cs typeface="Avenir Medium"/>
              </a:rPr>
              <a:t>01-05_MongoDB - Case study – Sales.js</a:t>
            </a: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710448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Courses on </a:t>
            </a:r>
            <a:r>
              <a:rPr 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 University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GB" sz="2400" dirty="0">
                <a:latin typeface="Avenir Medium"/>
                <a:cs typeface="Avenir Medium"/>
                <a:hlinkClick r:id="rId2"/>
              </a:rPr>
              <a:t>https://university.mongodb.com/courses/catalog</a:t>
            </a: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Basics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for SQL Pros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The MongoDB Aggregation Framework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Basic Cluster Administration 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28372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Basic queries in MongoDB</a:t>
            </a:r>
          </a:p>
          <a:p>
            <a:pPr lvl="1"/>
            <a:r>
              <a:rPr lang="en-US" sz="2600" dirty="0"/>
              <a:t>find() and findOne(), selection operators</a:t>
            </a:r>
          </a:p>
          <a:p>
            <a:pPr lvl="1"/>
            <a:r>
              <a:rPr lang="en-US" sz="2600" dirty="0"/>
              <a:t>Sorting, limiting and slicing results</a:t>
            </a:r>
          </a:p>
          <a:p>
            <a:pPr lvl="1"/>
            <a:r>
              <a:rPr lang="en-US" sz="2600" dirty="0"/>
              <a:t>Accesing arrays elements</a:t>
            </a:r>
          </a:p>
          <a:p>
            <a:r>
              <a:rPr lang="en-US" sz="3000" dirty="0"/>
              <a:t>Cursors</a:t>
            </a:r>
          </a:p>
          <a:p>
            <a:r>
              <a:rPr lang="en-US" sz="3000" dirty="0"/>
              <a:t>Dealing with related collections</a:t>
            </a:r>
            <a:endParaRPr lang="en-US" sz="2600" dirty="0"/>
          </a:p>
          <a:p>
            <a:r>
              <a:rPr lang="en-US" sz="3000" dirty="0"/>
              <a:t>Aggregation Framework</a:t>
            </a:r>
            <a:endParaRPr lang="en-US" dirty="0"/>
          </a:p>
          <a:p>
            <a:r>
              <a:rPr lang="en-US" sz="3000" dirty="0"/>
              <a:t>Database modeling in MongoDB</a:t>
            </a:r>
            <a:endParaRPr lang="en-US" sz="2600" dirty="0"/>
          </a:p>
          <a:p>
            <a:r>
              <a:rPr lang="en-US" sz="3000" dirty="0"/>
              <a:t>Importing relational data in Mongo through R (changing the data structure)</a:t>
            </a:r>
          </a:p>
          <a:p>
            <a:r>
              <a:rPr lang="en-US" sz="3000" dirty="0"/>
              <a:t>Case study: sales</a:t>
            </a:r>
          </a:p>
          <a:p>
            <a:r>
              <a:rPr lang="en-US" sz="3000" dirty="0"/>
              <a:t>Deploying a MongoDB replica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3997080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Install MongoDB (server) and Robo3T (client)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0006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000" dirty="0">
                <a:latin typeface="Avenir Medium"/>
              </a:rPr>
              <a:t>How to Install MongoDB on Windows 11 (2022) (15:20)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https://www.youtube.com/watch?v=Ph1Z97X6xno</a:t>
            </a:r>
            <a:endParaRPr lang="en-US" sz="16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How to install </a:t>
            </a:r>
            <a:r>
              <a:rPr lang="en-US" sz="2000" dirty="0" err="1">
                <a:latin typeface="Avenir Medium"/>
              </a:rPr>
              <a:t>mongodb</a:t>
            </a:r>
            <a:r>
              <a:rPr lang="en-US" sz="2000" dirty="0">
                <a:latin typeface="Avenir Medium"/>
              </a:rPr>
              <a:t> on windows 10 / 11 [complete guide] | Version 5.0.12[latest] (2022-09) (6:30)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https://www.youtube.com/watch?v=P4qLogg3THU</a:t>
            </a:r>
            <a:endParaRPr lang="en-US" sz="16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A Step-by-Step Guide to Install MongoDB on Windows 10 (2022-11) (4:02)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https://www.youtube.com/watch?v=ftYsWX_bx2s</a:t>
            </a:r>
            <a:endParaRPr lang="en-US" sz="1600" dirty="0">
              <a:latin typeface="Avenir Medium"/>
            </a:endParaRPr>
          </a:p>
          <a:p>
            <a:pPr marL="82296" indent="0">
              <a:buNone/>
            </a:pPr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Install MongoDB (Community Edition) (2022)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https://docs.mongodb.com/manual/installation/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r>
              <a:rPr lang="en-US" sz="1800" dirty="0">
                <a:latin typeface="Avenir Medium"/>
                <a:cs typeface="Avenir Medium"/>
              </a:rPr>
              <a:t>Studio 3T Free (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https://studio3t.com/download-studio3t-free/</a:t>
            </a:r>
            <a:r>
              <a:rPr lang="en-US" sz="18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7"/>
              </a:rPr>
              <a:t>https://studio3t.com/knowledge-base/articles/installation/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8"/>
              </a:rPr>
              <a:t>https://www.youtube.com/watch?v=dV_9txja2cs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tutorials on MongoDB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1430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MongoDB Tutorial for Beginners (Bogdan </a:t>
            </a:r>
            <a:r>
              <a:rPr lang="en-US" sz="2400" dirty="0" err="1">
                <a:latin typeface="Avenir Medium"/>
              </a:rPr>
              <a:t>Stashchuk</a:t>
            </a:r>
            <a:r>
              <a:rPr lang="en-US" sz="2400" dirty="0">
                <a:latin typeface="Avenir Medium"/>
              </a:rPr>
              <a:t>) - playlist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https://www.youtube.com/playlist?list=PLWkguCWKqN9OumKjTAzbpsFFBBeem23xQ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r>
              <a:rPr lang="en-US" sz="2400" dirty="0">
                <a:latin typeface="Avenir Medium"/>
              </a:rPr>
              <a:t>MongoDB Tutorial (</a:t>
            </a:r>
            <a:r>
              <a:rPr lang="en-US" sz="2400" dirty="0" err="1">
                <a:latin typeface="Avenir Medium"/>
              </a:rPr>
              <a:t>TutorialsPoint</a:t>
            </a:r>
            <a:r>
              <a:rPr lang="en-US" sz="24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https://www.tutorialspoint.com/mongodb/index.htm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400" dirty="0">
                <a:latin typeface="Avenir Medium"/>
              </a:rPr>
              <a:t>Getting Started with MongoDB – An Introduction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4"/>
              </a:rPr>
              <a:t>https://studio3t.com/knowledge-base/articles/mongodb-getting-started/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r>
              <a:rPr lang="en-GB" sz="2400" dirty="0">
                <a:latin typeface="Avenir Medium"/>
              </a:rPr>
              <a:t>MongoDB Tutorial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5"/>
              </a:rPr>
              <a:t>https://www.qhmit.com/mongodb/tutorial/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156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Topology of MongoDB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3413955" cy="571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59" y="4024618"/>
            <a:ext cx="3356941" cy="283338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172200" y="12954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74933551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Vertical (left) vs. Horizontal Scaling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72200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746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on MongoDB architecture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3716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Scalability through Replication and </a:t>
            </a:r>
            <a:r>
              <a:rPr lang="en-US" sz="2400" dirty="0" err="1">
                <a:latin typeface="Avenir Medium"/>
              </a:rPr>
              <a:t>Sharding</a:t>
            </a:r>
            <a:r>
              <a:rPr lang="en-US" sz="2400" dirty="0">
                <a:latin typeface="Avenir Medium"/>
              </a:rPr>
              <a:t> (2019)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https://www.mongodb.com/presentations/scalability-through-replication-and-sharding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28691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 of Document Database Model: JSON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4478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</a:rPr>
              <a:t>Basics of Document Database Model: JSON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Attributes/Fields: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ObjectId</a:t>
            </a:r>
          </a:p>
          <a:p>
            <a:pPr lvl="2"/>
            <a:r>
              <a:rPr lang="en-US" dirty="0"/>
              <a:t>Scalars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Sub-documents</a:t>
            </a: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29308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17692</TotalTime>
  <Words>1416</Words>
  <Application>Microsoft Macintosh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Agenda (cont.)</vt:lpstr>
      <vt:lpstr>Install MongoDB (server) and Robo3T (client)</vt:lpstr>
      <vt:lpstr>Free tutorials on MongoDB</vt:lpstr>
      <vt:lpstr>Simple Topology of MongoDB</vt:lpstr>
      <vt:lpstr>Vertical (left) vs. Horizontal Scaling</vt:lpstr>
      <vt:lpstr>More on MongoDB architecture</vt:lpstr>
      <vt:lpstr>Basics of Document Database Model: JSON</vt:lpstr>
      <vt:lpstr>Entries on a Social News Site - relational</vt:lpstr>
      <vt:lpstr>A Document Associated to an Entry on a Social News Site</vt:lpstr>
      <vt:lpstr>Working with MongoDB</vt:lpstr>
      <vt:lpstr>Working with MongoDB (cont)</vt:lpstr>
      <vt:lpstr>Working with MongoDB (cont.)</vt:lpstr>
      <vt:lpstr>Managing collections in MongoDB (Topics covered in script 01-02_MongoDB - Managing collections)</vt:lpstr>
      <vt:lpstr>Managing collections in MongoDB (cont.) (Topics covered in script 01-02_MongoDB - Managing collections)</vt:lpstr>
      <vt:lpstr>Basic queries in MongoDB (Topics covered in script 01-03_MongoDB - Queries (1), cursors)</vt:lpstr>
      <vt:lpstr>Basic queries in MongoDB (cont) (Topics covered in script 01-03_MongoDB - Queries (1), cursors)</vt:lpstr>
      <vt:lpstr>Cursors in MongoDB (Topics covered in script 01-02_MongoDB - Queries (1), cursors)</vt:lpstr>
      <vt:lpstr>Aggregation Framework </vt:lpstr>
      <vt:lpstr>Presentations/Tutorials on Aggregation Framework </vt:lpstr>
      <vt:lpstr>Basic schema of Aggregation Framework </vt:lpstr>
      <vt:lpstr>SQL to Aggregation Mapping Chart</vt:lpstr>
      <vt:lpstr>More advanced stuff on  Aggregation Framework</vt:lpstr>
      <vt:lpstr>Database Modeling in MongoDB</vt:lpstr>
      <vt:lpstr>Database Modeling in MongoDB (cont.)</vt:lpstr>
      <vt:lpstr>Case study: Sales</vt:lpstr>
      <vt:lpstr>Free Courses on MongoDB University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559</cp:revision>
  <dcterms:created xsi:type="dcterms:W3CDTF">2002-10-11T06:23:42Z</dcterms:created>
  <dcterms:modified xsi:type="dcterms:W3CDTF">2023-06-15T08:32:09Z</dcterms:modified>
</cp:coreProperties>
</file>