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3"/>
  </p:notesMasterIdLst>
  <p:sldIdLst>
    <p:sldId id="256" r:id="rId2"/>
    <p:sldId id="311" r:id="rId3"/>
    <p:sldId id="325" r:id="rId4"/>
    <p:sldId id="326" r:id="rId5"/>
    <p:sldId id="327" r:id="rId6"/>
    <p:sldId id="281" r:id="rId7"/>
    <p:sldId id="282" r:id="rId8"/>
    <p:sldId id="328" r:id="rId9"/>
    <p:sldId id="330" r:id="rId10"/>
    <p:sldId id="283" r:id="rId11"/>
    <p:sldId id="331" r:id="rId12"/>
    <p:sldId id="332" r:id="rId13"/>
    <p:sldId id="284" r:id="rId14"/>
    <p:sldId id="333" r:id="rId15"/>
    <p:sldId id="329" r:id="rId16"/>
    <p:sldId id="334" r:id="rId17"/>
    <p:sldId id="313" r:id="rId18"/>
    <p:sldId id="288" r:id="rId19"/>
    <p:sldId id="335" r:id="rId20"/>
    <p:sldId id="336" r:id="rId21"/>
    <p:sldId id="337" r:id="rId22"/>
    <p:sldId id="338" r:id="rId23"/>
    <p:sldId id="339" r:id="rId24"/>
    <p:sldId id="340" r:id="rId25"/>
    <p:sldId id="342" r:id="rId26"/>
    <p:sldId id="343" r:id="rId27"/>
    <p:sldId id="362" r:id="rId28"/>
    <p:sldId id="341" r:id="rId29"/>
    <p:sldId id="344" r:id="rId30"/>
    <p:sldId id="345" r:id="rId31"/>
    <p:sldId id="291" r:id="rId32"/>
    <p:sldId id="346" r:id="rId33"/>
    <p:sldId id="347" r:id="rId34"/>
    <p:sldId id="348" r:id="rId35"/>
    <p:sldId id="349" r:id="rId36"/>
    <p:sldId id="350" r:id="rId37"/>
    <p:sldId id="355" r:id="rId38"/>
    <p:sldId id="358" r:id="rId39"/>
    <p:sldId id="359" r:id="rId40"/>
    <p:sldId id="354" r:id="rId41"/>
    <p:sldId id="356" r:id="rId42"/>
    <p:sldId id="357" r:id="rId43"/>
    <p:sldId id="363" r:id="rId44"/>
    <p:sldId id="352" r:id="rId45"/>
    <p:sldId id="368" r:id="rId46"/>
    <p:sldId id="364" r:id="rId47"/>
    <p:sldId id="366" r:id="rId48"/>
    <p:sldId id="365" r:id="rId49"/>
    <p:sldId id="297" r:id="rId50"/>
    <p:sldId id="298" r:id="rId51"/>
    <p:sldId id="360" r:id="rId5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F68C7-50F7-BA41-A238-C6B9479618A7}" v="2" dt="2021-04-13T09:02:36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67DF68C7-50F7-BA41-A238-C6B9479618A7}"/>
    <pc:docChg chg="custSel modSld">
      <pc:chgData name="Marin Fotache" userId="9233cd031198ef03" providerId="LiveId" clId="{67DF68C7-50F7-BA41-A238-C6B9479618A7}" dt="2021-04-13T09:02:43.318" v="118" actId="20577"/>
      <pc:docMkLst>
        <pc:docMk/>
      </pc:docMkLst>
      <pc:sldChg chg="modSp mod">
        <pc:chgData name="Marin Fotache" userId="9233cd031198ef03" providerId="LiveId" clId="{67DF68C7-50F7-BA41-A238-C6B9479618A7}" dt="2021-04-13T09:02:43.318" v="118" actId="20577"/>
        <pc:sldMkLst>
          <pc:docMk/>
          <pc:sldMk cId="0" sldId="329"/>
        </pc:sldMkLst>
        <pc:spChg chg="mod">
          <ac:chgData name="Marin Fotache" userId="9233cd031198ef03" providerId="LiveId" clId="{67DF68C7-50F7-BA41-A238-C6B9479618A7}" dt="2021-04-13T09:02:43.318" v="118" actId="20577"/>
          <ac:spMkLst>
            <pc:docMk/>
            <pc:sldMk cId="0" sldId="329"/>
            <ac:spMk id="3" creationId="{00000000-0000-0000-0000-000000000000}"/>
          </ac:spMkLst>
        </pc:spChg>
        <pc:picChg chg="mod">
          <ac:chgData name="Marin Fotache" userId="9233cd031198ef03" providerId="LiveId" clId="{67DF68C7-50F7-BA41-A238-C6B9479618A7}" dt="2021-04-13T09:00:52.318" v="6" actId="1076"/>
          <ac:picMkLst>
            <pc:docMk/>
            <pc:sldMk cId="0" sldId="329"/>
            <ac:picMk id="1054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37211-291A-4581-89B6-1C78C7E45A31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D923-699D-4DC5-A22F-5B148F67B159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4C847-2F82-4A41-991A-F1A2FDEB7EC9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18CB-61E5-4F2A-A034-C7CFA52D6E06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7B25-38F6-4814-9EF1-BDC92BE09966}" type="slidenum">
              <a:rPr lang="ro-RO" smtClean="0"/>
              <a:pPr/>
              <a:t>18</a:t>
            </a:fld>
            <a:endParaRPr lang="ro-RO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76D5E-2201-49C6-9F9B-E8B91B8601B5}" type="slidenum">
              <a:rPr lang="ro-RO" smtClean="0"/>
              <a:pPr/>
              <a:t>31</a:t>
            </a:fld>
            <a:endParaRPr lang="ro-RO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48664-65D4-46D2-B9B0-03EF5420F17E}" type="slidenum">
              <a:rPr lang="ro-RO" smtClean="0"/>
              <a:pPr/>
              <a:t>49</a:t>
            </a:fld>
            <a:endParaRPr lang="ro-RO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E4267-3411-405D-B7B2-03FC910601DE}" type="slidenum">
              <a:rPr lang="ro-RO" smtClean="0"/>
              <a:pPr/>
              <a:t>50</a:t>
            </a:fld>
            <a:endParaRPr lang="ro-RO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ggregate-functions/postgresql-string_agg-function/" TargetMode="External"/><Relationship Id="rId2" Type="http://schemas.openxmlformats.org/officeDocument/2006/relationships/hyperlink" Target="http://www.postgresqltutorial.com/postgresql-group-b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aggregate-function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having/" TargetMode="Externa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i/s!AgPvmBEDzTOSwSL2poBigPknAOk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794785"/>
            <a:ext cx="8382000" cy="1528897"/>
          </a:xfrm>
        </p:spPr>
        <p:txBody>
          <a:bodyPr rtlCol="0">
            <a:normAutofit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spcBef>
                <a:spcPct val="0"/>
              </a:spcBef>
              <a:buClrTx/>
              <a:buSzTx/>
            </a:pP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ții-agregat, grupări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7F03FE-A9EA-D26D-F2D6-44A867F3C44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15874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3B0D82-AD26-9B5A-E6B5-340434A7E353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931CE-7D1F-A246-BDBB-02E837C24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B88533D-2BC2-0491-A980-DCC509B3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BEEA17D-CAF9-448A-2084-9F8150D5C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B6251E1-22FB-AEB5-9FFD-D793442B1DB3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208" y="46038"/>
            <a:ext cx="79369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(3)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88673" y="868924"/>
            <a:ext cx="8355327" cy="504044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valori</a:t>
            </a:r>
            <a:r>
              <a:rPr lang="en-US" sz="2800" i="1" dirty="0">
                <a:cs typeface="Times New Roman" pitchFamily="18" charset="0"/>
              </a:rPr>
              <a:t>: </a:t>
            </a:r>
            <a:r>
              <a:rPr lang="en-US" sz="2800" i="1" dirty="0" err="1">
                <a:cs typeface="Times New Roman" pitchFamily="18" charset="0"/>
              </a:rPr>
              <a:t>fără</a:t>
            </a:r>
            <a:r>
              <a:rPr lang="en-US" sz="2800" i="1" dirty="0">
                <a:cs typeface="Times New Roman" pitchFamily="18" charset="0"/>
              </a:rPr>
              <a:t> TVA, TVA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totală</a:t>
            </a:r>
            <a:r>
              <a:rPr lang="en-US" sz="2800" i="1" dirty="0">
                <a:cs typeface="Times New Roman" pitchFamily="18" charset="0"/>
              </a:rPr>
              <a:t> ale </a:t>
            </a:r>
            <a:r>
              <a:rPr lang="en-US" sz="2800" i="1" dirty="0" err="1">
                <a:cs typeface="Times New Roman" pitchFamily="18" charset="0"/>
              </a:rPr>
              <a:t>facturii</a:t>
            </a:r>
            <a:r>
              <a:rPr lang="en-US" sz="2800" i="1" dirty="0">
                <a:cs typeface="Times New Roman" pitchFamily="18" charset="0"/>
              </a:rPr>
              <a:t> 1111 ?</a:t>
            </a:r>
            <a:r>
              <a:rPr lang="en-US" sz="2800" dirty="0"/>
              <a:t> 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) AS </a:t>
            </a:r>
            <a:r>
              <a:rPr lang="en-US" sz="2700" dirty="0" err="1">
                <a:latin typeface="Consolas"/>
                <a:cs typeface="Consolas"/>
              </a:rPr>
              <a:t>ValFaraTVA</a:t>
            </a:r>
            <a:r>
              <a:rPr lang="en-US" sz="27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AS TVA,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+ 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 AS </a:t>
            </a:r>
            <a:r>
              <a:rPr lang="en-US" sz="2700" dirty="0" err="1">
                <a:latin typeface="Consolas"/>
                <a:cs typeface="Consolas"/>
              </a:rPr>
              <a:t>ValTotala</a:t>
            </a:r>
            <a:endParaRPr lang="en-US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</a:t>
            </a:r>
            <a:r>
              <a:rPr lang="en-US" sz="2700" dirty="0" err="1">
                <a:latin typeface="Consolas"/>
                <a:cs typeface="Consolas"/>
              </a:rPr>
              <a:t>liniifact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produse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NrFact</a:t>
            </a:r>
            <a:r>
              <a:rPr lang="en-US" sz="2700" dirty="0">
                <a:latin typeface="Consolas"/>
                <a:cs typeface="Consolas"/>
              </a:rPr>
              <a:t>=1111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B7C41-370A-F041-BD6D-E7BB2146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68" y="5513474"/>
            <a:ext cx="4827971" cy="11154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4900" cy="6565900"/>
          </a:xfrm>
        </p:spPr>
        <p:txBody>
          <a:bodyPr>
            <a:normAutofit/>
          </a:bodyPr>
          <a:lstStyle/>
          <a:p>
            <a:r>
              <a:rPr lang="ro-RO" sz="2800" b="1" dirty="0"/>
              <a:t>O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altă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vari-antă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de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afi-şare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32" y="109183"/>
            <a:ext cx="7993888" cy="6673756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'1' AS " ",'Valoarea </a:t>
            </a:r>
            <a:r>
              <a:rPr lang="ro-RO" sz="1900" dirty="0" err="1">
                <a:latin typeface="Consolas"/>
                <a:cs typeface="Consolas"/>
              </a:rPr>
              <a:t>fara</a:t>
            </a:r>
            <a:r>
              <a:rPr lang="ro-RO" sz="1900" dirty="0">
                <a:latin typeface="Consolas"/>
                <a:cs typeface="Consolas"/>
              </a:rPr>
              <a:t> TVA' AS "Factura 1111",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)) AS Suma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'2','TVA', 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 * </a:t>
            </a:r>
            <a:r>
              <a:rPr lang="ro-RO" sz="1900" dirty="0" err="1">
                <a:latin typeface="Consolas"/>
                <a:cs typeface="Consolas"/>
              </a:rPr>
              <a:t>ProcTVA</a:t>
            </a:r>
            <a:r>
              <a:rPr lang="ro-RO" sz="1900" dirty="0">
                <a:latin typeface="Consolas"/>
                <a:cs typeface="Consolas"/>
              </a:rPr>
              <a:t>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     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'3','Valoarea totala', TRUNC(SUM(Cantitate*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*(1+ProcTVA)))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endParaRPr lang="ro-RO" sz="1900" dirty="0">
              <a:latin typeface="Consolas"/>
              <a:cs typeface="Consolas"/>
            </a:endParaRPr>
          </a:p>
          <a:p>
            <a:pPr>
              <a:buNone/>
            </a:pPr>
            <a:endParaRPr lang="en-US" sz="19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7639E-F4D0-E84A-BB9E-A1B40117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56" y="4535871"/>
            <a:ext cx="4276396" cy="213819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700"/>
            <a:ext cx="9144000" cy="1397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Să se afişeze valorile (fără TVA, TVA, cu TVA) liniilor facturii 1111, plus o linie de total.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21116"/>
            <a:ext cx="8933688" cy="551616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Linia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DenPr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Produs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",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</a:t>
            </a:r>
            <a:r>
              <a:rPr lang="en-US" sz="1800" dirty="0" err="1">
                <a:latin typeface="Consolas"/>
                <a:cs typeface="Consolas"/>
              </a:rPr>
              <a:t>Pret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Unitar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"Val. </a:t>
            </a:r>
            <a:r>
              <a:rPr lang="en-US" sz="1800" dirty="0" err="1">
                <a:latin typeface="Consolas"/>
                <a:cs typeface="Consolas"/>
              </a:rPr>
              <a:t>fara</a:t>
            </a:r>
            <a:r>
              <a:rPr lang="en-US" sz="1800" dirty="0">
                <a:latin typeface="Consolas"/>
                <a:cs typeface="Consolas"/>
              </a:rPr>
              <a:t> TVA",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 AS "TVA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 AS "Val cu 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UNION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101, ' TOTAL </a:t>
            </a:r>
            <a:r>
              <a:rPr lang="en-US" sz="1800" dirty="0" err="1">
                <a:latin typeface="Consolas"/>
                <a:cs typeface="Consolas"/>
              </a:rPr>
              <a:t>factura</a:t>
            </a:r>
            <a:r>
              <a:rPr lang="en-US" sz="1800" dirty="0">
                <a:latin typeface="Consolas"/>
                <a:cs typeface="Consolas"/>
              </a:rPr>
              <a:t> ',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ORDER BY 1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660" y="5663821"/>
            <a:ext cx="6612340" cy="119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968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AVG (1)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30300"/>
            <a:ext cx="9144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ro-RO" sz="2800" i="1" dirty="0"/>
              <a:t>Care este media valorilor (cu TVA) la care a fost vândut Produs 1? 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'Val. medie a </a:t>
            </a:r>
            <a:r>
              <a:rPr lang="ro-RO" sz="3000" dirty="0" err="1">
                <a:latin typeface="Consolas"/>
                <a:cs typeface="Consolas"/>
              </a:rPr>
              <a:t>vinzarilor</a:t>
            </a:r>
            <a:r>
              <a:rPr lang="ro-RO" sz="3000" dirty="0">
                <a:latin typeface="Consolas"/>
                <a:cs typeface="Consolas"/>
              </a:rPr>
              <a:t> Produs 1'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AS </a:t>
            </a:r>
            <a:r>
              <a:rPr lang="ro-RO" sz="3000" dirty="0" err="1">
                <a:latin typeface="Consolas"/>
                <a:cs typeface="Consolas"/>
              </a:rPr>
              <a:t>Explicatii</a:t>
            </a:r>
            <a:r>
              <a:rPr lang="ro-RO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ROUND(AVG(Cantitate*</a:t>
            </a:r>
            <a:r>
              <a:rPr lang="ro-RO" sz="3000" dirty="0" err="1">
                <a:latin typeface="Consolas"/>
                <a:cs typeface="Consolas"/>
              </a:rPr>
              <a:t>PretUnit</a:t>
            </a:r>
            <a:r>
              <a:rPr lang="ro-RO" sz="3000" dirty="0">
                <a:latin typeface="Consolas"/>
                <a:cs typeface="Consolas"/>
              </a:rPr>
              <a:t>*(1+ProcTVA)),2)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 AS  "Valoare (cu TVA) medie"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ro-RO" sz="3000" dirty="0" err="1">
                <a:latin typeface="Consolas"/>
                <a:cs typeface="Consolas"/>
              </a:rPr>
              <a:t>liniifact</a:t>
            </a:r>
            <a:r>
              <a:rPr lang="ro-RO" sz="30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</a:t>
            </a:r>
            <a:r>
              <a:rPr lang="ro-RO" sz="3000" dirty="0" err="1">
                <a:latin typeface="Consolas"/>
                <a:cs typeface="Consolas"/>
              </a:rPr>
              <a:t>DenPr</a:t>
            </a:r>
            <a:r>
              <a:rPr lang="ro-RO" sz="3000" dirty="0">
                <a:latin typeface="Consolas"/>
                <a:cs typeface="Consolas"/>
              </a:rPr>
              <a:t> = 'Produs 1'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7660" y="5752675"/>
            <a:ext cx="6457950" cy="100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6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7300"/>
            <a:ext cx="8331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Care este primul client şi ultimul client (în ordinea numelui) din judeţul Iaşi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MIN(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Primul_Client</a:t>
            </a:r>
            <a:r>
              <a:rPr lang="en-US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MAX(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Ultimul_Client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NATURAL JOIN </a:t>
            </a:r>
            <a:r>
              <a:rPr lang="en-US" sz="3000" dirty="0" err="1">
                <a:latin typeface="Consolas"/>
                <a:cs typeface="Consolas"/>
              </a:rPr>
              <a:t>coduri_postale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NATURAL JOIN </a:t>
            </a:r>
            <a:r>
              <a:rPr lang="en-US" sz="3000" dirty="0" err="1">
                <a:latin typeface="Consolas"/>
                <a:cs typeface="Consolas"/>
              </a:rPr>
              <a:t>judete</a:t>
            </a:r>
            <a:r>
              <a:rPr lang="en-US" sz="30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Judet</a:t>
            </a:r>
            <a:r>
              <a:rPr lang="en-US" sz="3000" dirty="0">
                <a:latin typeface="Consolas"/>
                <a:cs typeface="Consolas"/>
              </a:rPr>
              <a:t> = 'Iasi'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955" y="5578839"/>
            <a:ext cx="3739192" cy="107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0"/>
            <a:ext cx="80319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08" y="1460500"/>
            <a:ext cx="7947228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o-RO" i="1" dirty="0"/>
              <a:t>Care este cea lungimea maximă a unei  adrese de firmă-client ?</a:t>
            </a:r>
          </a:p>
          <a:p>
            <a:pPr>
              <a:buNone/>
            </a:pPr>
            <a:endParaRPr lang="ro-RO" sz="1600" b="1" dirty="0"/>
          </a:p>
          <a:p>
            <a:pPr>
              <a:buNone/>
            </a:pPr>
            <a:r>
              <a:rPr lang="ro-RO" sz="1600" b="1" dirty="0"/>
              <a:t>-- Sol. 1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1600" b="1" dirty="0"/>
              <a:t>-- Sol. 2 (PostgreSQL)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 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ORDER BY 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 DESC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LIMIT 1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677" y="144142"/>
            <a:ext cx="1287462" cy="112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587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9055100" cy="2959100"/>
          </a:xfrm>
        </p:spPr>
        <p:txBody>
          <a:bodyPr/>
          <a:lstStyle/>
          <a:p>
            <a:r>
              <a:rPr lang="ro-RO" dirty="0"/>
              <a:t>Care este firma client cu lungimea maximă a adresei ?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, 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,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3736975"/>
            <a:ext cx="8953500" cy="3092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0"/>
            <a:ext cx="7968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Grupuri –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2330377"/>
            <a:ext cx="7841488" cy="4419600"/>
          </a:xfrm>
        </p:spPr>
        <p:txBody>
          <a:bodyPr/>
          <a:lstStyle/>
          <a:p>
            <a:r>
              <a:rPr lang="ro-RO" dirty="0" err="1"/>
              <a:t>Funcţiile</a:t>
            </a:r>
            <a:r>
              <a:rPr lang="ro-RO" dirty="0"/>
              <a:t> agregat pot fi aplicate la nivel de grup de înregistrări</a:t>
            </a:r>
          </a:p>
          <a:p>
            <a:r>
              <a:rPr lang="ro-RO" dirty="0"/>
              <a:t>Rezultatul are un număr de linii egal cu numărul de valori distincte ale </a:t>
            </a:r>
            <a:r>
              <a:rPr lang="ro-RO" dirty="0" err="1"/>
              <a:t>atributu</a:t>
            </a:r>
            <a:r>
              <a:rPr lang="ro-RO" dirty="0"/>
              <a:t>-lui/coloanei de grupare</a:t>
            </a:r>
          </a:p>
          <a:p>
            <a:r>
              <a:rPr lang="ro-RO" dirty="0"/>
              <a:t>Grupurile pot fi filtrate folosind un predicat cu o clauză HAVING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645BF-E484-E748-9C3B-1918326CFD35}"/>
              </a:ext>
            </a:extLst>
          </p:cNvPr>
          <p:cNvSpPr/>
          <p:nvPr/>
        </p:nvSpPr>
        <p:spPr>
          <a:xfrm>
            <a:off x="965200" y="1284569"/>
            <a:ext cx="7968488" cy="150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800" dirty="0">
                <a:hlinkClick r:id="rId2"/>
              </a:rPr>
              <a:t>http://www.postgresqltutorial.com/postgresql-group-by/</a:t>
            </a:r>
            <a:endParaRPr lang="ro-RO" sz="1800" dirty="0"/>
          </a:p>
          <a:p>
            <a:pPr algn="ctr">
              <a:buNone/>
            </a:pPr>
            <a:r>
              <a:rPr lang="ro-RO" sz="1800" dirty="0">
                <a:hlinkClick r:id="rId3"/>
              </a:rPr>
              <a:t>http://www.postgresqltutorial.com/postgresql-aggregate-functions/postgresql-string_agg-function/</a:t>
            </a:r>
            <a:endParaRPr lang="ro-RO" sz="1800" dirty="0"/>
          </a:p>
          <a:p>
            <a:pPr algn="ctr">
              <a:buNone/>
            </a:pPr>
            <a:endParaRPr lang="ro-RO" sz="1800" dirty="0"/>
          </a:p>
          <a:p>
            <a:pPr algn="ctr">
              <a:buNone/>
            </a:pPr>
            <a:endParaRPr lang="ro-RO" sz="1800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(1)</a:t>
            </a:r>
            <a:r>
              <a:rPr lang="en-US" dirty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01800"/>
            <a:ext cx="8915400" cy="4851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r>
              <a:rPr lang="ro-RO" sz="2800" i="1" dirty="0"/>
              <a:t>Care este valoarea fără TVA a facturilor cu numere cuprinse între 1111 şi 1119?</a:t>
            </a:r>
            <a:endParaRPr lang="en-US" sz="2800" i="1" dirty="0"/>
          </a:p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endParaRPr lang="en-US" sz="12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NrFact, SUM(Cantitate*PretUnit) </a:t>
            </a:r>
            <a:r>
              <a:rPr lang="en-US" sz="3000" dirty="0">
                <a:latin typeface="Consolas"/>
                <a:cs typeface="Consolas"/>
              </a:rPr>
              <a:t>AS</a:t>
            </a:r>
            <a:r>
              <a:rPr lang="ro-RO" sz="3000" dirty="0">
                <a:latin typeface="Consolas"/>
                <a:cs typeface="Consolas"/>
              </a:rPr>
              <a:t>   ValFaraTVA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liniifact</a:t>
            </a:r>
            <a:r>
              <a:rPr lang="en-US" sz="3000" dirty="0">
                <a:latin typeface="Consolas"/>
                <a:cs typeface="Consolas"/>
              </a:rPr>
              <a:t>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</a:t>
            </a:r>
            <a:r>
              <a:rPr lang="ro-RO" sz="3000" dirty="0">
                <a:latin typeface="Consolas"/>
                <a:cs typeface="Consolas"/>
              </a:rPr>
              <a:t>HERE NrFact BETWEEN 1111 AND 1119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NrFact</a:t>
            </a:r>
            <a:r>
              <a:rPr lang="en-US" sz="3000" dirty="0">
                <a:latin typeface="Consolas"/>
                <a:cs typeface="Consolas"/>
              </a:rPr>
              <a:t> 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ORDER BY </a:t>
            </a:r>
            <a:r>
              <a:rPr lang="ro-RO" sz="3000" dirty="0">
                <a:latin typeface="Consolas"/>
                <a:cs typeface="Consolas"/>
              </a:rPr>
              <a:t>NrFact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58738"/>
            <a:ext cx="8044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(2)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8933688" cy="124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1. </a:t>
            </a:r>
            <a:r>
              <a:rPr lang="ro-RO" sz="2400"/>
              <a:t>Din tabela LINIIFACT se extrag numai tuplurile în care valorile atributului NrFact sunt cuprinse între 1111 şi 1119.</a:t>
            </a:r>
            <a:endParaRPr lang="en-US" sz="2400"/>
          </a:p>
          <a:p>
            <a:endParaRPr lang="en-US" sz="240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150" y="2106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3338"/>
            <a:ext cx="7937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Funcţii agregat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33500"/>
            <a:ext cx="8483600" cy="55245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Dintr-un set de înregistrări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 o singură valoare (agregat)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COUNT, SUM, AVG, MIN, MAX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o-RO" dirty="0"/>
              <a:t>CORR</a:t>
            </a:r>
            <a:r>
              <a:rPr lang="en-US" dirty="0"/>
              <a:t>, </a:t>
            </a:r>
            <a:r>
              <a:rPr lang="en-US" dirty="0" err="1"/>
              <a:t>COVAR_POP</a:t>
            </a:r>
            <a:r>
              <a:rPr lang="en-US" dirty="0"/>
              <a:t>, </a:t>
            </a:r>
            <a:r>
              <a:rPr lang="en-US" dirty="0" err="1"/>
              <a:t>COVAR_SAMP</a:t>
            </a:r>
            <a:r>
              <a:rPr lang="en-US" dirty="0"/>
              <a:t>, </a:t>
            </a:r>
            <a:r>
              <a:rPr lang="en-US" dirty="0" err="1"/>
              <a:t>STDDEV</a:t>
            </a:r>
            <a:r>
              <a:rPr lang="en-US" dirty="0"/>
              <a:t>, 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STDDEV_POP</a:t>
            </a:r>
            <a:r>
              <a:rPr lang="en-US" dirty="0"/>
              <a:t>, </a:t>
            </a:r>
            <a:r>
              <a:rPr lang="en-US" dirty="0" err="1"/>
              <a:t>STDDEV_SAMP</a:t>
            </a:r>
            <a:endParaRPr lang="ro-RO" dirty="0"/>
          </a:p>
          <a:p>
            <a:pPr>
              <a:lnSpc>
                <a:spcPct val="120000"/>
              </a:lnSpc>
            </a:pPr>
            <a:r>
              <a:rPr lang="ro-RO" dirty="0"/>
              <a:t>Restricţie</a:t>
            </a:r>
            <a:r>
              <a:rPr lang="en-US" dirty="0"/>
              <a:t>: </a:t>
            </a:r>
            <a:r>
              <a:rPr lang="ro-RO" dirty="0"/>
              <a:t>într-o clauză SELECT, o func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ie agregat trebuie să apară numai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Singur</a:t>
            </a:r>
            <a:r>
              <a:rPr lang="ro-RO" dirty="0"/>
              <a:t>ă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ită numai de alte funcţii agregat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Însoţită de atribute şi funcţii ne-agregat, dar în prezenţa clauzei GROUP BY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D6E0F-6CE9-B940-924A-C9D4E4E5E18B}"/>
              </a:ext>
            </a:extLst>
          </p:cNvPr>
          <p:cNvSpPr/>
          <p:nvPr/>
        </p:nvSpPr>
        <p:spPr>
          <a:xfrm>
            <a:off x="177800" y="886274"/>
            <a:ext cx="878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http://www.postgresqltutorial.com/postgresql-aggregate-functions/</a:t>
            </a:r>
            <a:endParaRPr lang="ro-RO" sz="1600" dirty="0"/>
          </a:p>
          <a:p>
            <a:pPr algn="ctr">
              <a:buNone/>
            </a:pPr>
            <a:endParaRPr lang="ro-RO" sz="1600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0"/>
            <a:ext cx="80645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(3)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092200"/>
            <a:ext cx="8692388" cy="149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2. </a:t>
            </a:r>
            <a:r>
              <a:rPr lang="ro-RO" sz="2400"/>
              <a:t>Se constituie câte un grup pentru fiecare valoare distinctă a NrFact</a:t>
            </a:r>
            <a:endParaRPr lang="en-US" sz="2400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0" y="1979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260600" y="24130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3300" y="3086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35052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3300" y="37719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44323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3300" y="46482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73300" y="48768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73300" y="5308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3300" y="57404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84138"/>
            <a:ext cx="7968488" cy="11604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(4)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900"/>
            <a:ext cx="9144000" cy="1562100"/>
          </a:xfrm>
        </p:spPr>
        <p:txBody>
          <a:bodyPr/>
          <a:lstStyle/>
          <a:p>
            <a:pPr>
              <a:buNone/>
            </a:pPr>
            <a:r>
              <a:rPr lang="ro-RO"/>
              <a:t>3. </a:t>
            </a:r>
            <a:r>
              <a:rPr lang="ro-RO" sz="2400"/>
              <a:t>În interiorul fiecărui grup se execută funcţia-agregat  </a:t>
            </a:r>
            <a:r>
              <a:rPr lang="ro-RO" sz="2400" i="1"/>
              <a:t>SUM(Cantitate * PretUnit)</a:t>
            </a:r>
            <a:endParaRPr 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850" y="20939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282700" y="25273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32004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08100" y="36195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5400" y="38862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8100" y="45466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5400" y="47625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4991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5435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95400" y="58547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9282" y="27063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3658750.00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6007" y="32651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112400.00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7026" y="3608035"/>
            <a:ext cx="76174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97500.00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7382" y="40652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5070850.00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7754" y="45224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138750.00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7907" y="47637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116250.00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5054" y="50558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195000.00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45054" y="54749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172500.00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1982" y="61734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4861650.00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34938"/>
            <a:ext cx="8128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(5)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219200"/>
            <a:ext cx="8489188" cy="1981200"/>
          </a:xfrm>
        </p:spPr>
        <p:txBody>
          <a:bodyPr/>
          <a:lstStyle/>
          <a:p>
            <a:pPr>
              <a:buNone/>
            </a:pPr>
            <a:r>
              <a:rPr lang="ro-RO"/>
              <a:t>4. </a:t>
            </a:r>
            <a:r>
              <a:rPr lang="ro-RO" sz="2400"/>
              <a:t>Se obţine rezultatul al cărui număr de linii coincide cu valorile distincte ale NrFact. Ordinea liniilor nu este garantată în lipsa clauzei ORDER BY</a:t>
            </a:r>
            <a:endParaRPr lang="en-US" sz="2400"/>
          </a:p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074" y="2759074"/>
            <a:ext cx="2955925" cy="376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74638"/>
            <a:ext cx="8349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C</a:t>
            </a:r>
            <a:r>
              <a:rPr lang="ro-RO" dirty="0"/>
              <a:t>âte facturi au fost emise în fiecare zi cu vânzări ?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15546" y="247948"/>
            <a:ext cx="1296144" cy="64807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80988"/>
            <a:ext cx="172675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>
                <a:solidFill>
                  <a:srgbClr val="FF0000"/>
                </a:solidFill>
                <a:latin typeface="Segoe Print" pitchFamily="2" charset="0"/>
              </a:rPr>
              <a:t>COUNT</a:t>
            </a:r>
            <a:endParaRPr lang="en-US" sz="3200" b="1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87427" y="200038"/>
            <a:ext cx="2495004" cy="7807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7300" y="993431"/>
            <a:ext cx="1272884" cy="45564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3996" y="5397500"/>
            <a:ext cx="996404" cy="6223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233236"/>
            <a:ext cx="4517583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GROUP BY DataFact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032" y="3687688"/>
            <a:ext cx="4445448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FROM facturi        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598248"/>
            <a:ext cx="4174541" cy="10895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SELECT DataFact, </a:t>
            </a:r>
          </a:p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   COUNT(*)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50800"/>
            <a:ext cx="8178800" cy="1016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Ordinea grupurilor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48641" y="2066069"/>
            <a:ext cx="2349500" cy="3169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51931" y="1142173"/>
            <a:ext cx="3739138" cy="1355299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COUNT(*)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     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GROUP BY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39315" y="928761"/>
            <a:ext cx="3847652" cy="15131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SELECT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, COUNT(*)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FROM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facturi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       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GROUP BY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000" dirty="0">
                <a:latin typeface="Consolas"/>
                <a:cs typeface="Consolas"/>
              </a:rPr>
              <a:t>ORDER BY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7140-0D09-234A-A420-A4BD30AC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18" y="2406869"/>
            <a:ext cx="1443604" cy="4372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7D8FE-EB13-5344-AEB1-80A8FF6E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37" y="2383058"/>
            <a:ext cx="1459453" cy="447494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638"/>
            <a:ext cx="89789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515396" y="324148"/>
            <a:ext cx="1644104" cy="6156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3638550" y="2851150"/>
            <a:ext cx="4572000" cy="8255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0496" y="5537200"/>
            <a:ext cx="1047204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1196" y="260648"/>
            <a:ext cx="2380704" cy="7172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7496" y="474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1896" y="47752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57096" y="347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0400" y="3822700"/>
            <a:ext cx="1270000" cy="9525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 rot="16200000" flipH="1">
            <a:off x="5757999" y="2725601"/>
            <a:ext cx="3771900" cy="2764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1" idx="1"/>
          </p:cNvCxnSpPr>
          <p:nvPr/>
        </p:nvCxnSpPr>
        <p:spPr>
          <a:xfrm rot="16200000" flipH="1">
            <a:off x="6098834" y="2540613"/>
            <a:ext cx="3853096" cy="7276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16200000" flipH="1">
            <a:off x="6894651" y="1982653"/>
            <a:ext cx="2489198" cy="5050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4845957"/>
            <a:ext cx="397897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7" y="3382888"/>
            <a:ext cx="5091458" cy="1438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FROM facturi</a:t>
            </a: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</a:t>
            </a:r>
            <a:r>
              <a:rPr lang="ro-RO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liniifact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produse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473200"/>
            <a:ext cx="5219699" cy="1902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SELECT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DataFact,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SUM(Cantitate * PretUnit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* (1+ProcTVA))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AS ValTotala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685" y="5360089"/>
            <a:ext cx="396294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ORDER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33154" y="1456143"/>
            <a:ext cx="6043079" cy="5135725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	(1+ProcTVA)) AS </a:t>
            </a:r>
            <a:r>
              <a:rPr lang="en-US" sz="2400" dirty="0" err="1">
                <a:latin typeface="Consolas"/>
                <a:cs typeface="Consolas"/>
              </a:rPr>
              <a:t>ValTotala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 	NATURAL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4149" y="20638"/>
            <a:ext cx="83647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V</a:t>
            </a:r>
            <a:r>
              <a:rPr lang="en-US" dirty="0" err="1"/>
              <a:t>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ADDF-C2FF-3E4C-96A2-F3303A3A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23" y="1339193"/>
            <a:ext cx="2349500" cy="4978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Grupări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014474"/>
            <a:ext cx="8763000" cy="331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200" i="1" dirty="0">
                <a:latin typeface="+mn-lt"/>
              </a:rPr>
              <a:t>Să se determine, în tabel FACTURI, de câte ori apare fiecare valoarea distinctă a atributului Obs </a:t>
            </a:r>
            <a:endParaRPr lang="it-IT" sz="3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COALESCE(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,'*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fara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observatii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*'),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COUNT(*)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NULLS LAST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32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674" y="4531726"/>
            <a:ext cx="6960358" cy="187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411732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274638"/>
            <a:ext cx="7340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Grupări după două sau mai multe criterii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739888" cy="4800600"/>
          </a:xfrm>
        </p:spPr>
        <p:txBody>
          <a:bodyPr/>
          <a:lstStyle/>
          <a:p>
            <a:r>
              <a:rPr lang="ro-RO"/>
              <a:t>Una sau mai multe funcții agregat pot apărea în clauzele SELECT și GROUP BY în combinație cu două sau mai multe atribute sau expresii</a:t>
            </a:r>
          </a:p>
          <a:p>
            <a:r>
              <a:rPr lang="ro-RO"/>
              <a:t>Ordinea enumerării atributelor expresiilor (ce preced funcțiile agregat) trebuie să fie identică în clauzele SELECT și GROUP BY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34938"/>
            <a:ext cx="78922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grupare eronată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508" y="1727200"/>
            <a:ext cx="8254492" cy="480060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r>
              <a:rPr lang="en-US" sz="3000" dirty="0">
                <a:latin typeface="Consolas"/>
                <a:cs typeface="Consolas"/>
              </a:rPr>
              <a:t>, UM,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Cantitativ</a:t>
            </a:r>
            <a:r>
              <a:rPr lang="en-US" sz="3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en-US" sz="3000" dirty="0" err="1">
                <a:latin typeface="Consolas"/>
                <a:cs typeface="Consolas"/>
              </a:rPr>
              <a:t>PretUnit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(</a:t>
            </a:r>
            <a:r>
              <a:rPr lang="en-US" sz="3000" dirty="0" err="1">
                <a:latin typeface="Consolas"/>
                <a:cs typeface="Consolas"/>
              </a:rPr>
              <a:t>1+ProcTVA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</a:t>
            </a:r>
            <a:r>
              <a:rPr lang="en-US" sz="3000" dirty="0">
                <a:latin typeface="Consolas"/>
                <a:cs typeface="Consolas"/>
              </a:rPr>
              <a:t>AS </a:t>
            </a:r>
            <a:r>
              <a:rPr lang="en-US" sz="3000" dirty="0" err="1">
                <a:latin typeface="Consolas"/>
                <a:cs typeface="Consolas"/>
              </a:rPr>
              <a:t>Valoric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liniifact</a:t>
            </a:r>
            <a:r>
              <a:rPr lang="en-US" sz="3000" dirty="0">
                <a:latin typeface="Consolas"/>
                <a:cs typeface="Consolas"/>
              </a:rPr>
              <a:t> lf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INNER JOIN </a:t>
            </a:r>
            <a:r>
              <a:rPr lang="en-US" sz="3000" dirty="0" err="1">
                <a:latin typeface="Consolas"/>
                <a:cs typeface="Consolas"/>
              </a:rPr>
              <a:t>produse</a:t>
            </a:r>
            <a:r>
              <a:rPr lang="en-US" sz="3000" dirty="0">
                <a:latin typeface="Consolas"/>
                <a:cs typeface="Consolas"/>
              </a:rPr>
              <a:t> p ON </a:t>
            </a:r>
            <a:r>
              <a:rPr lang="en-US" sz="3000" dirty="0" err="1">
                <a:latin typeface="Consolas"/>
                <a:cs typeface="Consolas"/>
              </a:rPr>
              <a:t>lf.CodPr</a:t>
            </a:r>
            <a:r>
              <a:rPr lang="en-US" sz="3000" dirty="0">
                <a:latin typeface="Consolas"/>
                <a:cs typeface="Consolas"/>
              </a:rPr>
              <a:t>=</a:t>
            </a:r>
            <a:r>
              <a:rPr lang="en-US" sz="3000" dirty="0" err="1">
                <a:latin typeface="Consolas"/>
                <a:cs typeface="Consolas"/>
              </a:rPr>
              <a:t>p.CodPr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GROUP BY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0900" y="1638300"/>
            <a:ext cx="7366000" cy="45085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63600" y="1955800"/>
            <a:ext cx="6997700" cy="43053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38116" y="1733848"/>
            <a:ext cx="2402123" cy="6410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2148" y="5889179"/>
            <a:ext cx="1959519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41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708" y="1244599"/>
            <a:ext cx="7498080" cy="3259161"/>
          </a:xfrm>
        </p:spPr>
        <p:txBody>
          <a:bodyPr>
            <a:normAutofit fontScale="77500" lnSpcReduction="20000"/>
          </a:bodyPr>
          <a:lstStyle/>
          <a:p>
            <a:r>
              <a:rPr lang="ro-RO" i="1" dirty="0"/>
              <a:t>Câţi clienţi are firma ?</a:t>
            </a:r>
            <a:endParaRPr lang="en-US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SELECT COUNT (*) AS NrClienti </a:t>
            </a:r>
            <a:endParaRPr lang="en-US" sz="37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FROM clienti</a:t>
            </a:r>
            <a:endParaRPr lang="en-US" sz="37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000" dirty="0" err="1"/>
              <a:t>sau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SELECT COUNT (CodCl) AS NrClienti </a:t>
            </a:r>
            <a:endParaRPr lang="en-US" sz="38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FROM clienti</a:t>
            </a:r>
            <a:endParaRPr lang="en-US" sz="3800" dirty="0">
              <a:latin typeface="Consolas"/>
              <a:cs typeface="Consolas"/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2629" y="3886662"/>
            <a:ext cx="4051300" cy="27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85738"/>
            <a:ext cx="7924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Mesaj PostgreSQL de grupare eronată</a:t>
            </a:r>
            <a:endParaRPr lang="en-US" dirty="0"/>
          </a:p>
        </p:txBody>
      </p:sp>
      <p:pic>
        <p:nvPicPr>
          <p:cNvPr id="2050" name="Picture 2" descr="C:\Users\Marin\AppData\Local\Temp\SNAGHTML4b7f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6237"/>
            <a:ext cx="8487787" cy="502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608" y="1016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Vânzări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 &amp; </a:t>
            </a:r>
            <a:r>
              <a:rPr lang="en-US" dirty="0" err="1"/>
              <a:t>zile</a:t>
            </a:r>
            <a:r>
              <a:rPr lang="en-US" dirty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1310919"/>
            <a:ext cx="8978900" cy="548358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 AS Client,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AS Data,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SUM(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* (1+ProcTVA))  AS </a:t>
            </a:r>
            <a:r>
              <a:rPr lang="en-US" sz="2600" dirty="0" err="1">
                <a:latin typeface="Consolas"/>
                <a:cs typeface="Consolas"/>
              </a:rPr>
              <a:t>Vinzari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produse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51B3B-28E2-9544-9D75-168E35C63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47650"/>
            <a:ext cx="4914900" cy="63627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6C9F0-12B8-2B41-87CB-5E19FA71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71" y="1773151"/>
            <a:ext cx="5160526" cy="4302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71438"/>
            <a:ext cx="85653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(1)</a:t>
            </a:r>
          </a:p>
        </p:txBody>
      </p:sp>
      <p:sp>
        <p:nvSpPr>
          <p:cNvPr id="5" name="Oval 4"/>
          <p:cNvSpPr/>
          <p:nvPr/>
        </p:nvSpPr>
        <p:spPr>
          <a:xfrm>
            <a:off x="2902496" y="3632200"/>
            <a:ext cx="62415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7896" y="4279900"/>
            <a:ext cx="62161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5196" y="4940300"/>
            <a:ext cx="62288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65996" y="5626100"/>
            <a:ext cx="61780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268934"/>
            <a:ext cx="4127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 DataFact</a:t>
            </a:r>
            <a:endParaRPr lang="en-US" sz="2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2111358" y="1590658"/>
            <a:ext cx="812834" cy="908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20858" y="1730358"/>
            <a:ext cx="1117634" cy="958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711308" y="1863708"/>
            <a:ext cx="1473234" cy="10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476358" y="1971658"/>
            <a:ext cx="1841534" cy="1149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1123950" y="2254250"/>
            <a:ext cx="24765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736600" y="2540000"/>
            <a:ext cx="3175000" cy="132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23850" y="2889250"/>
            <a:ext cx="3949700" cy="142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62473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825499" y="4025901"/>
            <a:ext cx="2413002" cy="193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68400" y="4483100"/>
            <a:ext cx="1866900" cy="1739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20800" y="5168900"/>
            <a:ext cx="1651000" cy="1066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562100" y="5842000"/>
            <a:ext cx="1447800" cy="444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308" y="25400"/>
            <a:ext cx="7498080" cy="9477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092200"/>
            <a:ext cx="8654288" cy="558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 AS Client, </a:t>
            </a:r>
            <a:r>
              <a:rPr lang="en-US" sz="1600" b="1" dirty="0" err="1"/>
              <a:t>DataFact</a:t>
            </a:r>
            <a:r>
              <a:rPr lang="en-US" sz="1600" b="1" dirty="0"/>
              <a:t>  AS Data,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</a:t>
            </a:r>
          </a:p>
          <a:p>
            <a:pPr>
              <a:buNone/>
            </a:pPr>
            <a:r>
              <a:rPr lang="en-US" sz="1600" b="1" dirty="0"/>
              <a:t>	(1+ProcTVA))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c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r>
              <a:rPr lang="en-US" sz="1600" b="1" dirty="0"/>
              <a:t>, </a:t>
            </a:r>
            <a:r>
              <a:rPr lang="en-US" sz="1600" b="1" dirty="0" err="1"/>
              <a:t>DataFact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UNION</a:t>
            </a:r>
          </a:p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|| '-Subtotal', NULL,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(1+ProcTVA)) 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165100" y="1193800"/>
            <a:ext cx="330200" cy="233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39700" y="4127500"/>
            <a:ext cx="330200" cy="23368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400" y="1130300"/>
            <a:ext cx="1612900" cy="2921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5670" y="3975100"/>
            <a:ext cx="1816100" cy="3556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21000" y="1130300"/>
            <a:ext cx="18542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88611" y="3987800"/>
            <a:ext cx="8255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73200" y="3365500"/>
            <a:ext cx="18161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19528" y="6201426"/>
            <a:ext cx="9398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26234"/>
            <a:ext cx="2679700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</a:t>
            </a:r>
          </a:p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DataFact</a:t>
            </a:r>
            <a:endParaRPr lang="en-US" sz="2000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" y="46217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45734"/>
            <a:ext cx="25273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Fără grupare</a:t>
            </a:r>
            <a:endParaRPr lang="en-US" sz="2000" b="1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800" y="6311900"/>
            <a:ext cx="1510731" cy="2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63800" y="3898900"/>
            <a:ext cx="1016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14600" y="4612943"/>
            <a:ext cx="979227" cy="129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6500" y="4851400"/>
            <a:ext cx="10414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413000" y="4914900"/>
            <a:ext cx="1117600" cy="109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320800" y="3556000"/>
            <a:ext cx="2628900" cy="161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55800" y="3022600"/>
            <a:ext cx="1497084" cy="1945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2933700"/>
            <a:ext cx="1398327" cy="13653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2857500" y="2483892"/>
            <a:ext cx="596900" cy="123910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575-12AC-3649-BCB6-C1860526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44" y="1930840"/>
            <a:ext cx="4955106" cy="452886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84138"/>
            <a:ext cx="89336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952500"/>
            <a:ext cx="8166100" cy="59055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 AS Client, </a:t>
            </a:r>
            <a:r>
              <a:rPr lang="en-US" b="1" dirty="0" err="1"/>
              <a:t>DataFact</a:t>
            </a:r>
            <a:r>
              <a:rPr lang="en-US" b="1" dirty="0"/>
              <a:t>  AS Data,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r>
              <a:rPr lang="en-US" b="1" dirty="0"/>
              <a:t>, </a:t>
            </a:r>
            <a:r>
              <a:rPr lang="en-US" b="1" dirty="0" err="1"/>
              <a:t>DataFact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|| '-Subtotal', NULL,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</a:t>
            </a:r>
            <a:r>
              <a:rPr lang="en-US" b="1" dirty="0" err="1"/>
              <a:t>lf</a:t>
            </a:r>
            <a:r>
              <a:rPr lang="en-US" b="1" dirty="0"/>
              <a:t> 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'TOTAL ', NULL, 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NATURAL JOIN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AND </a:t>
            </a:r>
          </a:p>
          <a:p>
            <a:pPr>
              <a:buNone/>
            </a:pPr>
            <a:r>
              <a:rPr lang="en-US" b="1" dirty="0"/>
              <a:t>	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774700" y="977900"/>
            <a:ext cx="330200" cy="17526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762000" y="3162300"/>
            <a:ext cx="381000" cy="16383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723900" y="5156200"/>
            <a:ext cx="381000" cy="13970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2" y="0"/>
            <a:ext cx="778727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(1)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2367"/>
            <a:ext cx="8915400" cy="529950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ro-RO" sz="2800" i="1" dirty="0"/>
              <a:t>Care este valoarea vânzărilor din fiecare zi a săptămânii ?</a:t>
            </a:r>
            <a:endParaRPr lang="en-US" sz="2800" i="1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TRUNC(SUM(Cantitate * PretUnit * (1+ProcTVA)),0)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 AS Vinzari_Zi_Sapt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facturi f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liniifact lf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f.Nrfact=lf.NrFact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produse p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lf.CodPr=p.CodPr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GROUP BY TO_CHAR(DataFact, 'day')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B6D8-50C4-BA45-8CFA-C1A0A280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3104055"/>
            <a:ext cx="2882900" cy="2794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915400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Să se afle numărul de facturi întocmite în fiecare lună (calendaristică).</a:t>
            </a:r>
            <a:endParaRPr lang="en-US" sz="2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An,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Luna,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COUNT(*) AS </a:t>
            </a:r>
            <a:r>
              <a:rPr lang="en-US" sz="2400" dirty="0" err="1">
                <a:latin typeface="Consolas"/>
                <a:cs typeface="Consolas"/>
              </a:rPr>
              <a:t>Nr_facturi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EXTRACT (YEAR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EXTRACT (MONTH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1,2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50AA8-DADE-F848-8A11-06D717702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90" y="4698124"/>
            <a:ext cx="4657214" cy="15612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-12115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0666" y="900752"/>
            <a:ext cx="9092824" cy="59572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800" i="1" dirty="0"/>
              <a:t>Să se calculeze vânzările săptămânale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AS "De la...",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+ INTERVAL '6 DAYS'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AS "</a:t>
            </a:r>
            <a:r>
              <a:rPr lang="en-US" sz="2400" dirty="0" err="1">
                <a:latin typeface="Consolas"/>
                <a:cs typeface="Consolas"/>
              </a:rPr>
              <a:t>Pana</a:t>
            </a:r>
            <a:r>
              <a:rPr lang="en-US" sz="2400" dirty="0">
                <a:latin typeface="Consolas"/>
                <a:cs typeface="Consolas"/>
              </a:rPr>
              <a:t> la...",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TRUNC</a:t>
            </a:r>
            <a:r>
              <a:rPr lang="en-US" sz="2400" dirty="0">
                <a:latin typeface="Consolas"/>
                <a:cs typeface="Consolas"/>
              </a:rPr>
              <a:t>(SUM(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 (</a:t>
            </a:r>
            <a:r>
              <a:rPr lang="en-US" sz="2400" dirty="0" err="1">
                <a:latin typeface="Consolas"/>
                <a:cs typeface="Consolas"/>
              </a:rPr>
              <a:t>1+ProcTVA</a:t>
            </a:r>
            <a:r>
              <a:rPr lang="en-US" sz="2400" dirty="0">
                <a:latin typeface="Consolas"/>
                <a:cs typeface="Consolas"/>
              </a:rPr>
              <a:t>)),0)  AS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Vinzari_Sapt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f INNER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lf ON </a:t>
            </a:r>
            <a:r>
              <a:rPr lang="en-US" sz="2400" dirty="0" err="1">
                <a:latin typeface="Consolas"/>
                <a:cs typeface="Consolas"/>
              </a:rPr>
              <a:t>f.Nrfact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lf.NrFact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INNER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p ON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lf.CodPr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p.CodPr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+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INTERVAL '6 DAYS'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7D2D-F602-B943-85EC-DE186AA9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6" y="4424855"/>
            <a:ext cx="3996384" cy="221111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4138"/>
            <a:ext cx="86741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110016"/>
            <a:ext cx="7892288" cy="2552700"/>
          </a:xfrm>
        </p:spPr>
        <p:txBody>
          <a:bodyPr/>
          <a:lstStyle/>
          <a:p>
            <a:r>
              <a:rPr lang="ro-RO" i="1" dirty="0"/>
              <a:t>Câte linii are produsul cartezian al tabelelor FACTURI şi LINIIFACT ?</a:t>
            </a:r>
            <a:endParaRPr lang="en-US" i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COUNT(*)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CROSS JOIN liniifact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3638221"/>
            <a:ext cx="4597400" cy="300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52400"/>
            <a:ext cx="89027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(1)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765300"/>
            <a:ext cx="8705088" cy="50927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CASE Loc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WHEN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</a:t>
            </a: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</a:t>
            </a:r>
            <a:r>
              <a:rPr lang="ro-RO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        </a:t>
            </a:r>
            <a:r>
              <a:rPr lang="en-US" sz="2600" dirty="0">
                <a:latin typeface="Consolas"/>
                <a:cs typeface="Consolas"/>
              </a:rPr>
              <a:t>END AS </a:t>
            </a:r>
            <a:r>
              <a:rPr lang="en-US" sz="2600" dirty="0" err="1">
                <a:latin typeface="Consolas"/>
                <a:cs typeface="Consolas"/>
              </a:rPr>
              <a:t>Pozitionare</a:t>
            </a:r>
            <a:r>
              <a:rPr lang="en-US" sz="2600" dirty="0">
                <a:latin typeface="Consolas"/>
                <a:cs typeface="Consolas"/>
              </a:rPr>
              <a:t>,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COUNT(*) AS </a:t>
            </a:r>
            <a:r>
              <a:rPr lang="en-US" sz="2600" dirty="0" err="1">
                <a:latin typeface="Consolas"/>
                <a:cs typeface="Consolas"/>
              </a:rPr>
              <a:t>NrClienti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c </a:t>
            </a:r>
            <a:r>
              <a:rPr lang="en-US" sz="2600" dirty="0">
                <a:latin typeface="Consolas"/>
                <a:cs typeface="Consolas"/>
              </a:rPr>
              <a:t>INNER JOIN </a:t>
            </a:r>
            <a:r>
              <a:rPr lang="en-US" sz="2600" dirty="0" err="1">
                <a:latin typeface="Consolas"/>
                <a:cs typeface="Consolas"/>
              </a:rPr>
              <a:t>coduri_postale</a:t>
            </a:r>
            <a:r>
              <a:rPr lang="ro-RO" sz="2600" dirty="0">
                <a:latin typeface="Consolas"/>
                <a:cs typeface="Consolas"/>
              </a:rPr>
              <a:t> cp</a:t>
            </a:r>
            <a:r>
              <a:rPr lang="en-US" sz="2600" dirty="0">
                <a:latin typeface="Consolas"/>
                <a:cs typeface="Consolas"/>
              </a:rPr>
              <a:t>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ON </a:t>
            </a:r>
            <a:r>
              <a:rPr lang="en-US" sz="2600" dirty="0" err="1">
                <a:latin typeface="Consolas"/>
                <a:cs typeface="Consolas"/>
              </a:rPr>
              <a:t>c.CodPost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= </a:t>
            </a:r>
            <a:r>
              <a:rPr lang="en-US" sz="2600" dirty="0" err="1">
                <a:latin typeface="Consolas"/>
                <a:cs typeface="Consolas"/>
              </a:rPr>
              <a:t>cp.CodPost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Loc 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    </a:t>
            </a:r>
            <a:r>
              <a:rPr lang="en-US" sz="2600" dirty="0">
                <a:latin typeface="Consolas"/>
                <a:cs typeface="Consolas"/>
              </a:rPr>
              <a:t>WHEN 'Iasi'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'Din Iasi' </a:t>
            </a:r>
            <a:r>
              <a:rPr lang="ro-RO" sz="2600" dirty="0">
                <a:latin typeface="Consolas"/>
                <a:cs typeface="Consolas"/>
              </a:rPr>
              <a:t>				      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</a:t>
            </a:r>
            <a:r>
              <a:rPr lang="en-US" sz="2600" dirty="0">
                <a:latin typeface="Consolas"/>
                <a:cs typeface="Consolas"/>
              </a:rPr>
              <a:t>END</a:t>
            </a:r>
          </a:p>
          <a:p>
            <a:pPr>
              <a:buNone/>
            </a:pP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6652" y="1739900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44700" y="2197100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1164" y="4857464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3376" y="5301964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2019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14176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(2)</a:t>
            </a:r>
            <a:endParaRPr lang="en-US">
              <a:cs typeface="Arial Unicode M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2077602"/>
            <a:ext cx="6565899" cy="423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687510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00"/>
            <a:ext cx="9144000" cy="17272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dintre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clienţi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sunt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localitatea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afara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Iaşului</a:t>
            </a:r>
            <a:r>
              <a:rPr lang="en-US" dirty="0">
                <a:cs typeface="Arial Unicode MS"/>
              </a:rPr>
              <a:t> ?</a:t>
            </a:r>
            <a:r>
              <a:rPr lang="ro-RO" dirty="0">
                <a:cs typeface="Arial Unicode MS"/>
              </a:rPr>
              <a:t> (3)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24" y="1496132"/>
            <a:ext cx="8108188" cy="5143500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	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CASE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END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Pozitionare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COUNT(*)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NrClienti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cp.CodPost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GROUP BY  CASE 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END</a:t>
            </a:r>
          </a:p>
        </p:txBody>
      </p:sp>
      <p:sp>
        <p:nvSpPr>
          <p:cNvPr id="4" name="Oval 3"/>
          <p:cNvSpPr/>
          <p:nvPr/>
        </p:nvSpPr>
        <p:spPr>
          <a:xfrm>
            <a:off x="1161386" y="2033328"/>
            <a:ext cx="1295400" cy="419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032" y="5655860"/>
            <a:ext cx="1117600" cy="406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51000" y="2521613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4501" y="5646950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5170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Grupări,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 şi CASE 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77421" y="1014473"/>
            <a:ext cx="8966579" cy="422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afişeze câte facturi au observaţii (adică valoarea atributului Obs este nenulă) şi câte nu au 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SELECT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AS </a:t>
            </a:r>
            <a:r>
              <a:rPr lang="en-US" sz="2200" dirty="0" err="1">
                <a:latin typeface="Consolas"/>
                <a:cs typeface="Consolas"/>
              </a:rPr>
              <a:t>Situatie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COUNT(*)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GROUP BY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 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2200" dirty="0">
              <a:latin typeface="Consolas"/>
              <a:cs typeface="Consola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4018" y="4992399"/>
            <a:ext cx="3684894" cy="137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732535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7200"/>
            <a:ext cx="8705088" cy="50165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CASE WHEN s.An IS NULL THEN 2011 ELSE s.An 		END AS An,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s.Luna IS NULL THEN 5 ELSE s.Luna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END AS Luna,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p.Marca, NumePren,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SporNoapte IS NULL THEN 0 				ELSE s.SporNoapte END AS SporNoapte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ON p.Marca=s.Marca AND An=2013 AND Luna=5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ORDER BY NumePren, An, Luna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400" y="185738"/>
            <a:ext cx="9144000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(4)</a:t>
            </a:r>
            <a:br>
              <a:rPr lang="ro-RO" dirty="0">
                <a:cs typeface="Arial Unicode MS"/>
              </a:rPr>
            </a:br>
            <a:r>
              <a:rPr lang="ro-RO" dirty="0">
                <a:cs typeface="Arial Unicode MS"/>
              </a:rPr>
              <a:t>(fără COALESCE)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18204311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0"/>
            <a:ext cx="9144000" cy="15621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angajaţi</a:t>
            </a:r>
            <a:r>
              <a:rPr lang="en-US" dirty="0">
                <a:cs typeface="Arial Unicode MS"/>
              </a:rPr>
              <a:t> au </a:t>
            </a:r>
            <a:r>
              <a:rPr lang="en-US" dirty="0" err="1">
                <a:cs typeface="Arial Unicode MS"/>
              </a:rPr>
              <a:t>primit</a:t>
            </a:r>
            <a:r>
              <a:rPr lang="en-US" dirty="0">
                <a:cs typeface="Arial Unicode MS"/>
              </a:rPr>
              <a:t>, </a:t>
            </a:r>
            <a:r>
              <a:rPr lang="ro-RO" dirty="0">
                <a:cs typeface="Arial Unicode MS"/>
              </a:rPr>
              <a:t>în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iulie</a:t>
            </a:r>
            <a:r>
              <a:rPr lang="en-US" dirty="0">
                <a:cs typeface="Arial Unicode MS"/>
              </a:rPr>
              <a:t> 2013, </a:t>
            </a:r>
            <a:r>
              <a:rPr lang="en-US" dirty="0" err="1">
                <a:cs typeface="Arial Unicode MS"/>
              </a:rPr>
              <a:t>spor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pentru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condiţii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deosebite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nu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38100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CASE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WHEN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ELSE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END AS "</a:t>
            </a:r>
            <a:r>
              <a:rPr lang="en-US" sz="2600" dirty="0" err="1">
                <a:latin typeface="Consolas"/>
                <a:cs typeface="Consolas"/>
              </a:rPr>
              <a:t>Situatie</a:t>
            </a:r>
            <a:r>
              <a:rPr lang="en-US" sz="2600" dirty="0">
                <a:latin typeface="Consolas"/>
                <a:cs typeface="Consolas"/>
              </a:rPr>
              <a:t>", COUNT(*) AS Nr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sporuri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An=201</a:t>
            </a:r>
            <a:r>
              <a:rPr lang="ro-RO" sz="2600" dirty="0">
                <a:latin typeface="Consolas"/>
                <a:cs typeface="Consolas"/>
              </a:rPr>
              <a:t>3</a:t>
            </a:r>
            <a:r>
              <a:rPr lang="en-US" sz="2600" dirty="0">
                <a:latin typeface="Consolas"/>
                <a:cs typeface="Consolas"/>
              </a:rPr>
              <a:t> AND Luna=7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WHEN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ELSE 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END</a:t>
            </a: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4" y="5168899"/>
            <a:ext cx="3203974" cy="14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648441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5636" cy="1485877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(I) ?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7979"/>
            <a:ext cx="9144000" cy="5396238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SUM(Cantitate * PretUnit * (1+ProcTVA)) AS Vinzari_Zi_Sapt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FROM facturi f INNER JOIN liniifact lf ON f.Nrfact=lf.NrFact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</a:t>
            </a:r>
            <a:r>
              <a:rPr lang="ro-RO" sz="1700" dirty="0">
                <a:latin typeface="Consolas"/>
                <a:cs typeface="Consolas"/>
              </a:rPr>
              <a:t>		</a:t>
            </a:r>
            <a:r>
              <a:rPr lang="vi-VN" sz="1700" dirty="0">
                <a:latin typeface="Consolas"/>
                <a:cs typeface="Consolas"/>
              </a:rPr>
              <a:t>INNER JOIN produse p ON lf.CodPr=p.CodPr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GROUP BY TO_CHAR(DataFact, 'day')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ORDER BY </a:t>
            </a:r>
            <a:r>
              <a:rPr lang="ro-RO" sz="1700" dirty="0">
                <a:latin typeface="Consolas"/>
                <a:cs typeface="Consolas"/>
              </a:rPr>
              <a:t>	</a:t>
            </a:r>
            <a:r>
              <a:rPr lang="vi-VN" sz="1700" dirty="0">
                <a:latin typeface="Consolas"/>
                <a:cs typeface="Consolas"/>
              </a:rPr>
              <a:t>CASE 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('luni', 'monday') THEN 1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('marţi', 'tuesday') THEN 2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('miercuri', 'wednesday') THEN 3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('joi', 'thursday') THEN 4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('vineri', 'friday') THEN 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('sâmbătă', 'saturday') THEN 6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('duminică', 'sunday') THEN 7  END</a:t>
            </a:r>
          </a:p>
          <a:p>
            <a:pPr>
              <a:buNone/>
            </a:pPr>
            <a:endParaRPr lang="en-US" sz="17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3725288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95536"/>
            <a:ext cx="8925636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(II) ? 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9898D-124A-4F47-8BB3-E6E6C8599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68" y="1912226"/>
            <a:ext cx="4319314" cy="41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0846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640A8B-82FF-3740-8CEC-9BA4A6D1829E}"/>
              </a:ext>
            </a:extLst>
          </p:cNvPr>
          <p:cNvSpPr/>
          <p:nvPr/>
        </p:nvSpPr>
        <p:spPr>
          <a:xfrm>
            <a:off x="1066800" y="2995035"/>
            <a:ext cx="7620000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http://www.postgresqltutorial.com/postgresql-having/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4220869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14300"/>
            <a:ext cx="7854188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zilele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în</a:t>
            </a:r>
            <a:r>
              <a:rPr lang="en-US" i="1" dirty="0">
                <a:cs typeface="Times New Roman" pitchFamily="18" charset="0"/>
              </a:rPr>
              <a:t> care s-au </a:t>
            </a:r>
            <a:r>
              <a:rPr lang="en-US" i="1" dirty="0" err="1">
                <a:cs typeface="Times New Roman" pitchFamily="18" charset="0"/>
              </a:rPr>
              <a:t>întocmit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cel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puţin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facturi</a:t>
            </a:r>
            <a:r>
              <a:rPr lang="en-US" i="1" dirty="0">
                <a:cs typeface="Times New Roman" pitchFamily="18" charset="0"/>
              </a:rPr>
              <a:t> ?</a:t>
            </a:r>
            <a:endParaRPr lang="en-US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1000" dirty="0">
                <a:cs typeface="Times New Roman" pitchFamily="18" charset="0"/>
              </a:rPr>
              <a:t> 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DataFact AS "Zi",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</a:t>
            </a:r>
            <a:r>
              <a:rPr lang="ro-RO" sz="3000" dirty="0">
                <a:latin typeface="Consolas"/>
                <a:cs typeface="Consolas"/>
              </a:rPr>
              <a:t>COUNT(*) AS "Numar facturi"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HAVING COUNT(*) &gt;= 3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78287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447800"/>
            <a:ext cx="7930388" cy="2717800"/>
          </a:xfrm>
        </p:spPr>
        <p:txBody>
          <a:bodyPr/>
          <a:lstStyle/>
          <a:p>
            <a:r>
              <a:rPr lang="ro-RO" i="1" dirty="0"/>
              <a:t>Pentru câţi clienţi se cunoaşte adresa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 (Adresa) AS NrClienti_cu_adresa_cunoscuta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clienti</a:t>
            </a:r>
            <a:endParaRPr lang="en-US" sz="3100" dirty="0"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3074" name="Picture 2" descr="C:\Users\Marin\AppData\Local\Temp\SNAGHTML1b9351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3754202"/>
            <a:ext cx="6939314" cy="271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9D966F-7E66-3943-BAA7-A339FFDDA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60" y="4248275"/>
            <a:ext cx="2908300" cy="148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8F95C-94EE-F048-BED6-951C498A3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4193"/>
            <a:ext cx="2586135" cy="4282966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000" y="50800"/>
            <a:ext cx="7854188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en-US" dirty="0" err="1"/>
              <a:t>Clauza</a:t>
            </a:r>
            <a:r>
              <a:rPr lang="en-US" dirty="0"/>
              <a:t> HAVING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7000" y="813618"/>
            <a:ext cx="4711700" cy="1659909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SELECT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AS "</a:t>
            </a:r>
            <a:r>
              <a:rPr lang="en-US" sz="2200" dirty="0" err="1">
                <a:latin typeface="Consolas"/>
                <a:cs typeface="Consolas"/>
              </a:rPr>
              <a:t>Zi</a:t>
            </a:r>
            <a:r>
              <a:rPr lang="en-US" sz="2200" dirty="0">
                <a:latin typeface="Consolas"/>
                <a:cs typeface="Consolas"/>
              </a:rPr>
              <a:t>", COUNT(*) AS "</a:t>
            </a:r>
            <a:r>
              <a:rPr lang="en-US" sz="2200" dirty="0" err="1">
                <a:latin typeface="Consolas"/>
                <a:cs typeface="Consolas"/>
              </a:rPr>
              <a:t>Numar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"  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endParaRPr lang="en-US" sz="2200" dirty="0">
              <a:latin typeface="Consolas"/>
              <a:cs typeface="Consolas"/>
            </a:endParaRPr>
          </a:p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GROUP BY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60860" y="952464"/>
            <a:ext cx="4356100" cy="2918766"/>
          </a:xfrm>
          <a:prstGeom prst="rect">
            <a:avLst/>
          </a:prstGeom>
        </p:spPr>
        <p:txBody>
          <a:bodyPr/>
          <a:lstStyle/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DataFact AS "Zi", 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ro-RO" sz="2200" dirty="0">
                <a:latin typeface="Consolas"/>
                <a:cs typeface="Consolas"/>
              </a:rPr>
              <a:t>COUNT(*) AS "Numar facturi"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facturi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GROUP BY DataFact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HAVING COUNT(*) &gt;= 3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776248" y="4715676"/>
            <a:ext cx="4019022" cy="233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776248" y="5214418"/>
            <a:ext cx="4008512" cy="208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776248" y="5564364"/>
            <a:ext cx="3941694" cy="878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 HAVING (3)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280334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>
                <a:cs typeface="Avenir Medium"/>
              </a:rPr>
              <a:t>În ce zile s-au emis mai multe facturi decât pe 2 august </a:t>
            </a:r>
            <a:r>
              <a:rPr lang="ro-RO" i="1">
                <a:cs typeface="Avenir Medium"/>
              </a:rPr>
              <a:t>2013? </a:t>
            </a:r>
            <a:endParaRPr lang="en-US" sz="2800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cs typeface="Avenir Medium"/>
              </a:rPr>
              <a:t>V</a:t>
            </a:r>
            <a:r>
              <a:rPr lang="ro-RO" dirty="0">
                <a:cs typeface="Avenir Medium"/>
              </a:rPr>
              <a:t>ezi tutorialul video de la adresa: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dirty="0">
                <a:cs typeface="Avenir Medium"/>
                <a:hlinkClick r:id="rId2"/>
              </a:rPr>
              <a:t>https://1drv.ms/i/s!AgPvmBEDzTOSwSL2poBigPknAOkC</a:t>
            </a: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4825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0800"/>
            <a:ext cx="83748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4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7255" y="1587499"/>
            <a:ext cx="8376745" cy="50797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i="1" dirty="0" err="1">
                <a:cs typeface="Times New Roman" pitchFamily="18" charset="0"/>
              </a:rPr>
              <a:t>Câte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facturi</a:t>
            </a:r>
            <a:r>
              <a:rPr lang="en-US" sz="2600" i="1" dirty="0">
                <a:cs typeface="Times New Roman" pitchFamily="18" charset="0"/>
              </a:rPr>
              <a:t> au </a:t>
            </a:r>
            <a:r>
              <a:rPr lang="en-US" sz="2600" i="1" dirty="0" err="1">
                <a:cs typeface="Times New Roman" pitchFamily="18" charset="0"/>
              </a:rPr>
              <a:t>fost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emise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clienţilor</a:t>
            </a:r>
            <a:r>
              <a:rPr lang="en-US" sz="2600" i="1" dirty="0">
                <a:cs typeface="Times New Roman" pitchFamily="18" charset="0"/>
              </a:rPr>
              <a:t> din </a:t>
            </a:r>
            <a:r>
              <a:rPr lang="en-US" sz="2600" i="1" dirty="0" err="1">
                <a:cs typeface="Times New Roman" pitchFamily="18" charset="0"/>
              </a:rPr>
              <a:t>judeţul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Vaslui</a:t>
            </a:r>
            <a:r>
              <a:rPr lang="en-US" sz="2600" i="1" dirty="0">
                <a:cs typeface="Times New Roman" pitchFamily="18" charset="0"/>
              </a:rPr>
              <a:t> ?</a:t>
            </a:r>
            <a:r>
              <a:rPr lang="en-US" sz="26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</a:t>
            </a:r>
            <a:r>
              <a:rPr lang="ro-RO" sz="3100" dirty="0" err="1">
                <a:latin typeface="Consolas"/>
                <a:cs typeface="Consolas"/>
              </a:rPr>
              <a:t>NrFact</a:t>
            </a:r>
            <a:r>
              <a:rPr lang="ro-RO" sz="3100" dirty="0">
                <a:latin typeface="Consolas"/>
                <a:cs typeface="Consolas"/>
              </a:rPr>
              <a:t>) AS </a:t>
            </a:r>
            <a:r>
              <a:rPr lang="ro-RO" sz="3100" dirty="0" err="1">
                <a:latin typeface="Consolas"/>
                <a:cs typeface="Consolas"/>
              </a:rPr>
              <a:t>NrFacturi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f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clienti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coduri_postale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judete</a:t>
            </a:r>
            <a:r>
              <a:rPr lang="ro-RO" sz="31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WHERE </a:t>
            </a:r>
            <a:r>
              <a:rPr lang="ro-RO" sz="3100" dirty="0" err="1">
                <a:latin typeface="Consolas"/>
                <a:cs typeface="Consolas"/>
              </a:rPr>
              <a:t>Judet</a:t>
            </a:r>
            <a:r>
              <a:rPr lang="ro-RO" sz="3100" dirty="0">
                <a:latin typeface="Consolas"/>
                <a:cs typeface="Consolas"/>
              </a:rPr>
              <a:t>='Vaslui'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31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908" y="25400"/>
            <a:ext cx="7498080" cy="12525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 err="1"/>
              <a:t>5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562100"/>
            <a:ext cx="8374888" cy="4851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ro-RO" sz="2800" i="1" dirty="0"/>
              <a:t>În c</a:t>
            </a:r>
            <a:r>
              <a:rPr lang="en-US" sz="2800" i="1" dirty="0" err="1"/>
              <a:t>âte</a:t>
            </a:r>
            <a:r>
              <a:rPr lang="en-US" sz="2800" i="1" dirty="0"/>
              <a:t> </a:t>
            </a:r>
            <a:r>
              <a:rPr lang="ro-RO" sz="2800" i="1" dirty="0"/>
              <a:t>zile s-au înregistrat vânzări</a:t>
            </a:r>
            <a:r>
              <a:rPr lang="en-US" sz="2800" i="1" dirty="0"/>
              <a:t> ?</a:t>
            </a:r>
          </a:p>
          <a:p>
            <a:pPr algn="just"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NrZileVnz_Gresit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ro-RO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COUNT(DISTINCT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206500" y="2197100"/>
            <a:ext cx="7480300" cy="11938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155700" y="2362200"/>
            <a:ext cx="7429500" cy="863600"/>
          </a:xfrm>
          <a:prstGeom prst="line">
            <a:avLst/>
          </a:prstGeom>
          <a:ln w="190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750" y="3073400"/>
            <a:ext cx="23812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9913" y="5270500"/>
            <a:ext cx="1550987" cy="126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5400"/>
            <a:ext cx="7854188" cy="12319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714500"/>
            <a:ext cx="8547100" cy="4800600"/>
          </a:xfrm>
        </p:spPr>
        <p:txBody>
          <a:bodyPr/>
          <a:lstStyle/>
          <a:p>
            <a:r>
              <a:rPr lang="ro-RO" i="1" dirty="0"/>
              <a:t>Care este valoarea fără TVA a facturii 1111?</a:t>
            </a:r>
          </a:p>
          <a:p>
            <a:pPr>
              <a:buNone/>
            </a:pPr>
            <a:r>
              <a:rPr lang="ro-RO" dirty="0"/>
              <a:t> 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/>
              <a:t>   </a:t>
            </a: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</a:t>
            </a:r>
            <a:endParaRPr lang="ro-RO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   </a:t>
            </a:r>
            <a:r>
              <a:rPr lang="en-US" sz="3100" dirty="0" err="1">
                <a:latin typeface="Consolas"/>
                <a:cs typeface="Consolas"/>
              </a:rPr>
              <a:t>ValFaraTVA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NrFact</a:t>
            </a:r>
            <a:r>
              <a:rPr lang="en-US" sz="3100" dirty="0">
                <a:latin typeface="Consolas"/>
                <a:cs typeface="Consolas"/>
              </a:rPr>
              <a:t> = 1111</a:t>
            </a:r>
          </a:p>
          <a:p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885006"/>
            <a:ext cx="1841500" cy="1444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58738"/>
            <a:ext cx="81407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01992"/>
            <a:ext cx="7879588" cy="4800600"/>
          </a:xfrm>
        </p:spPr>
        <p:txBody>
          <a:bodyPr/>
          <a:lstStyle/>
          <a:p>
            <a:r>
              <a:rPr lang="ro-RO" i="1" dirty="0"/>
              <a:t>Care este valoarea fără TVA a facturilor întocmite pe 7 august 2013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Val_Fara_TVA_7aug2013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NATURAL JOIN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 = DATE'2013-08-07'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E847D-1B8A-C646-BD90-7D6FF10A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44" y="4596961"/>
            <a:ext cx="4401268" cy="16987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6978</TotalTime>
  <Words>3028</Words>
  <Application>Microsoft Macintosh PowerPoint</Application>
  <PresentationFormat>On-screen Show (4:3)</PresentationFormat>
  <Paragraphs>414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8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Franklin Gothic Demi</vt:lpstr>
      <vt:lpstr>Gabriola</vt:lpstr>
      <vt:lpstr>Gill Sans MT</vt:lpstr>
      <vt:lpstr>Segoe Print</vt:lpstr>
      <vt:lpstr>Times New Roman</vt:lpstr>
      <vt:lpstr>Verdana</vt:lpstr>
      <vt:lpstr>Wingdings</vt:lpstr>
      <vt:lpstr>Wingdings 2</vt:lpstr>
      <vt:lpstr>Solstice</vt:lpstr>
      <vt:lpstr>PowerPoint Presentation</vt:lpstr>
      <vt:lpstr>Funcţii agregat</vt:lpstr>
      <vt:lpstr>Funcţia COUNT (1)</vt:lpstr>
      <vt:lpstr>Funcţia COUNT (2)</vt:lpstr>
      <vt:lpstr>Funcţia COUNT (3)</vt:lpstr>
      <vt:lpstr>Funcţia COUNT (4)</vt:lpstr>
      <vt:lpstr>Funcţia COUNT (5)</vt:lpstr>
      <vt:lpstr>Funcţia SUM (1)</vt:lpstr>
      <vt:lpstr>Funcţia SUM (2)</vt:lpstr>
      <vt:lpstr>Funcţia SUM (3)</vt:lpstr>
      <vt:lpstr>O   altă   vari-antă   de   afi-şare</vt:lpstr>
      <vt:lpstr>Să se afişeze valorile (fără TVA, TVA, cu TVA) liniilor facturii 1111, plus o linie de total. </vt:lpstr>
      <vt:lpstr>Funcţia AVG (1)</vt:lpstr>
      <vt:lpstr>MAX &amp; MIN (1)</vt:lpstr>
      <vt:lpstr>MAX &amp; MIN (2)</vt:lpstr>
      <vt:lpstr>MAX &amp; MIN (3)</vt:lpstr>
      <vt:lpstr>Grupuri – GROUP BY</vt:lpstr>
      <vt:lpstr>Clauza GROUP BY (1) </vt:lpstr>
      <vt:lpstr>Clauza GROUP BY (2) </vt:lpstr>
      <vt:lpstr>Clauza GROUP BY (3) </vt:lpstr>
      <vt:lpstr>Clauza GROUP BY (4) </vt:lpstr>
      <vt:lpstr>Clauza GROUP BY (5) </vt:lpstr>
      <vt:lpstr>Câte facturi au fost emise în fiecare zi cu vânzări ?</vt:lpstr>
      <vt:lpstr>Ordinea grupurilor</vt:lpstr>
      <vt:lpstr>Care este valoarea zilnică a vânzărilor</vt:lpstr>
      <vt:lpstr>Valoarea zilnică a vânzărilor (2)</vt:lpstr>
      <vt:lpstr>Grupări şi NULL-ităţi</vt:lpstr>
      <vt:lpstr>Grupări după două sau mai multe criterii</vt:lpstr>
      <vt:lpstr>O grupare eronată</vt:lpstr>
      <vt:lpstr>Mesaj PostgreSQL de grupare eronată</vt:lpstr>
      <vt:lpstr>Vânzări, pe clienţi &amp; zile </vt:lpstr>
      <vt:lpstr>PowerPoint Presentation</vt:lpstr>
      <vt:lpstr>Subtotaluri (1)</vt:lpstr>
      <vt:lpstr>Subtotaluri (2)</vt:lpstr>
      <vt:lpstr>Subtotal şi total general (1)</vt:lpstr>
      <vt:lpstr>Subtotal şi total general (2)</vt:lpstr>
      <vt:lpstr>Gruparea după expresii (1)</vt:lpstr>
      <vt:lpstr>Gruparea după expresii (2)</vt:lpstr>
      <vt:lpstr>Gruparea după expresii (3)</vt:lpstr>
      <vt:lpstr>Câţi dintre clienţi sunt din localitatea Iaşi şi câţi din afara Iaşului ? (1)</vt:lpstr>
      <vt:lpstr>Câţi dintre clienţi sunt din localitatea Iaşi şi câţi din afara Iaşului ? (2)</vt:lpstr>
      <vt:lpstr>Câţi dintre clienţi sunt din localitatea Iaşi şi câţi din afara Iaşului ? (3)</vt:lpstr>
      <vt:lpstr>Grupări, NULL şi CASE </vt:lpstr>
      <vt:lpstr>Sporuri de noapte pe luna mai 2013 (4) (fără COALESCE)</vt:lpstr>
      <vt:lpstr>Câţi angajaţi au primit, în iulie 2013, spor pentru condiţii deosebite şi câţi nu ?</vt:lpstr>
      <vt:lpstr>Care este valoarea vânzărilor din fiecare zi a săptămânii (I) ? </vt:lpstr>
      <vt:lpstr>Care este valoarea vânzărilor din fiecare zi a săptămânii (II) ? </vt:lpstr>
      <vt:lpstr>Clauza HAVING</vt:lpstr>
      <vt:lpstr>Clauza HAVING (1)</vt:lpstr>
      <vt:lpstr>PowerPoint Presentation</vt:lpstr>
      <vt:lpstr>Clauza HAVING (3)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424</cp:revision>
  <dcterms:created xsi:type="dcterms:W3CDTF">2002-10-11T06:23:42Z</dcterms:created>
  <dcterms:modified xsi:type="dcterms:W3CDTF">2023-05-23T06:51:47Z</dcterms:modified>
</cp:coreProperties>
</file>