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71"/>
  </p:notesMasterIdLst>
  <p:sldIdLst>
    <p:sldId id="256" r:id="rId2"/>
    <p:sldId id="334" r:id="rId3"/>
    <p:sldId id="286" r:id="rId4"/>
    <p:sldId id="287" r:id="rId5"/>
    <p:sldId id="288" r:id="rId6"/>
    <p:sldId id="291" r:id="rId7"/>
    <p:sldId id="292" r:id="rId8"/>
    <p:sldId id="257" r:id="rId9"/>
    <p:sldId id="290" r:id="rId10"/>
    <p:sldId id="258" r:id="rId11"/>
    <p:sldId id="259" r:id="rId12"/>
    <p:sldId id="293" r:id="rId13"/>
    <p:sldId id="328" r:id="rId14"/>
    <p:sldId id="260" r:id="rId15"/>
    <p:sldId id="294" r:id="rId16"/>
    <p:sldId id="335" r:id="rId17"/>
    <p:sldId id="261" r:id="rId18"/>
    <p:sldId id="295" r:id="rId19"/>
    <p:sldId id="336" r:id="rId20"/>
    <p:sldId id="262" r:id="rId21"/>
    <p:sldId id="296" r:id="rId22"/>
    <p:sldId id="337" r:id="rId23"/>
    <p:sldId id="263" r:id="rId24"/>
    <p:sldId id="297" r:id="rId25"/>
    <p:sldId id="264" r:id="rId26"/>
    <p:sldId id="298" r:id="rId27"/>
    <p:sldId id="338" r:id="rId28"/>
    <p:sldId id="265" r:id="rId29"/>
    <p:sldId id="299" r:id="rId30"/>
    <p:sldId id="339" r:id="rId31"/>
    <p:sldId id="266" r:id="rId32"/>
    <p:sldId id="300" r:id="rId33"/>
    <p:sldId id="267" r:id="rId34"/>
    <p:sldId id="301" r:id="rId35"/>
    <p:sldId id="268" r:id="rId36"/>
    <p:sldId id="329" r:id="rId37"/>
    <p:sldId id="269" r:id="rId38"/>
    <p:sldId id="302" r:id="rId39"/>
    <p:sldId id="303" r:id="rId40"/>
    <p:sldId id="321" r:id="rId41"/>
    <p:sldId id="324" r:id="rId42"/>
    <p:sldId id="326" r:id="rId43"/>
    <p:sldId id="270" r:id="rId44"/>
    <p:sldId id="304" r:id="rId45"/>
    <p:sldId id="340" r:id="rId46"/>
    <p:sldId id="307" r:id="rId47"/>
    <p:sldId id="305" r:id="rId48"/>
    <p:sldId id="341" r:id="rId49"/>
    <p:sldId id="310" r:id="rId50"/>
    <p:sldId id="274" r:id="rId51"/>
    <p:sldId id="308" r:id="rId52"/>
    <p:sldId id="309" r:id="rId53"/>
    <p:sldId id="331" r:id="rId54"/>
    <p:sldId id="316" r:id="rId55"/>
    <p:sldId id="275" r:id="rId56"/>
    <p:sldId id="315" r:id="rId57"/>
    <p:sldId id="332" r:id="rId58"/>
    <p:sldId id="330" r:id="rId59"/>
    <p:sldId id="277" r:id="rId60"/>
    <p:sldId id="318" r:id="rId61"/>
    <p:sldId id="333" r:id="rId62"/>
    <p:sldId id="276" r:id="rId63"/>
    <p:sldId id="278" r:id="rId64"/>
    <p:sldId id="313" r:id="rId65"/>
    <p:sldId id="319" r:id="rId66"/>
    <p:sldId id="320" r:id="rId67"/>
    <p:sldId id="314" r:id="rId68"/>
    <p:sldId id="281" r:id="rId69"/>
    <p:sldId id="323" r:id="rId70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0A0D7A-73C9-A343-BF97-CFD0E0962B87}" v="1" dt="2023-05-20T05:05:08.0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91549" autoAdjust="0"/>
  </p:normalViewPr>
  <p:slideViewPr>
    <p:cSldViewPr>
      <p:cViewPr varScale="1">
        <p:scale>
          <a:sx n="112" d="100"/>
          <a:sy n="112" d="100"/>
        </p:scale>
        <p:origin x="220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 Fotache" userId="9233cd031198ef03" providerId="LiveId" clId="{4E0A0D7A-73C9-A343-BF97-CFD0E0962B87}"/>
    <pc:docChg chg="custSel delSld modSld">
      <pc:chgData name="Marin Fotache" userId="9233cd031198ef03" providerId="LiveId" clId="{4E0A0D7A-73C9-A343-BF97-CFD0E0962B87}" dt="2023-05-20T05:06:05.580" v="11" actId="2696"/>
      <pc:docMkLst>
        <pc:docMk/>
      </pc:docMkLst>
      <pc:sldChg chg="addSp delSp modSp mod">
        <pc:chgData name="Marin Fotache" userId="9233cd031198ef03" providerId="LiveId" clId="{4E0A0D7A-73C9-A343-BF97-CFD0E0962B87}" dt="2023-05-20T05:05:52.242" v="10" actId="14100"/>
        <pc:sldMkLst>
          <pc:docMk/>
          <pc:sldMk cId="0" sldId="256"/>
        </pc:sldMkLst>
        <pc:spChg chg="add del mod">
          <ac:chgData name="Marin Fotache" userId="9233cd031198ef03" providerId="LiveId" clId="{4E0A0D7A-73C9-A343-BF97-CFD0E0962B87}" dt="2023-05-20T05:05:05.213" v="1" actId="478"/>
          <ac:spMkLst>
            <pc:docMk/>
            <pc:sldMk cId="0" sldId="256"/>
            <ac:spMk id="3" creationId="{1718D3CC-F4A8-55A5-9D32-FFE018DDF63B}"/>
          </ac:spMkLst>
        </pc:spChg>
        <pc:spChg chg="add mod">
          <ac:chgData name="Marin Fotache" userId="9233cd031198ef03" providerId="LiveId" clId="{4E0A0D7A-73C9-A343-BF97-CFD0E0962B87}" dt="2023-05-20T05:05:08.076" v="2"/>
          <ac:spMkLst>
            <pc:docMk/>
            <pc:sldMk cId="0" sldId="256"/>
            <ac:spMk id="4" creationId="{37BA0E06-D5C1-9170-74F7-2D6C804E59ED}"/>
          </ac:spMkLst>
        </pc:spChg>
        <pc:spChg chg="mod">
          <ac:chgData name="Marin Fotache" userId="9233cd031198ef03" providerId="LiveId" clId="{4E0A0D7A-73C9-A343-BF97-CFD0E0962B87}" dt="2023-05-20T05:05:52.242" v="10" actId="14100"/>
          <ac:spMkLst>
            <pc:docMk/>
            <pc:sldMk cId="0" sldId="256"/>
            <ac:spMk id="7" creationId="{00000000-0000-0000-0000-000000000000}"/>
          </ac:spMkLst>
        </pc:spChg>
        <pc:spChg chg="del">
          <ac:chgData name="Marin Fotache" userId="9233cd031198ef03" providerId="LiveId" clId="{4E0A0D7A-73C9-A343-BF97-CFD0E0962B87}" dt="2023-05-20T05:05:01.706" v="0" actId="478"/>
          <ac:spMkLst>
            <pc:docMk/>
            <pc:sldMk cId="0" sldId="256"/>
            <ac:spMk id="9" creationId="{00000000-0000-0000-0000-000000000000}"/>
          </ac:spMkLst>
        </pc:spChg>
        <pc:spChg chg="add mod">
          <ac:chgData name="Marin Fotache" userId="9233cd031198ef03" providerId="LiveId" clId="{4E0A0D7A-73C9-A343-BF97-CFD0E0962B87}" dt="2023-05-20T05:05:08.076" v="2"/>
          <ac:spMkLst>
            <pc:docMk/>
            <pc:sldMk cId="0" sldId="256"/>
            <ac:spMk id="14" creationId="{77EC72A9-F9B2-2D0E-77D8-21F5EFE6AD75}"/>
          </ac:spMkLst>
        </pc:spChg>
        <pc:spChg chg="del">
          <ac:chgData name="Marin Fotache" userId="9233cd031198ef03" providerId="LiveId" clId="{4E0A0D7A-73C9-A343-BF97-CFD0E0962B87}" dt="2023-05-20T05:05:01.706" v="0" actId="478"/>
          <ac:spMkLst>
            <pc:docMk/>
            <pc:sldMk cId="0" sldId="256"/>
            <ac:spMk id="21506" creationId="{00000000-0000-0000-0000-000000000000}"/>
          </ac:spMkLst>
        </pc:spChg>
        <pc:spChg chg="del">
          <ac:chgData name="Marin Fotache" userId="9233cd031198ef03" providerId="LiveId" clId="{4E0A0D7A-73C9-A343-BF97-CFD0E0962B87}" dt="2023-05-20T05:05:01.706" v="0" actId="478"/>
          <ac:spMkLst>
            <pc:docMk/>
            <pc:sldMk cId="0" sldId="256"/>
            <ac:spMk id="21507" creationId="{00000000-0000-0000-0000-000000000000}"/>
          </ac:spMkLst>
        </pc:spChg>
        <pc:grpChg chg="add mod">
          <ac:chgData name="Marin Fotache" userId="9233cd031198ef03" providerId="LiveId" clId="{4E0A0D7A-73C9-A343-BF97-CFD0E0962B87}" dt="2023-05-20T05:05:08.076" v="2"/>
          <ac:grpSpMkLst>
            <pc:docMk/>
            <pc:sldMk cId="0" sldId="256"/>
            <ac:grpSpMk id="10" creationId="{3F396E70-F119-E86E-8430-1C4C794EF131}"/>
          </ac:grpSpMkLst>
        </pc:grpChg>
        <pc:picChg chg="del">
          <ac:chgData name="Marin Fotache" userId="9233cd031198ef03" providerId="LiveId" clId="{4E0A0D7A-73C9-A343-BF97-CFD0E0962B87}" dt="2023-05-20T05:05:01.706" v="0" actId="478"/>
          <ac:picMkLst>
            <pc:docMk/>
            <pc:sldMk cId="0" sldId="256"/>
            <ac:picMk id="5" creationId="{00000000-0000-0000-0000-000000000000}"/>
          </ac:picMkLst>
        </pc:picChg>
        <pc:picChg chg="del">
          <ac:chgData name="Marin Fotache" userId="9233cd031198ef03" providerId="LiveId" clId="{4E0A0D7A-73C9-A343-BF97-CFD0E0962B87}" dt="2023-05-20T05:05:01.706" v="0" actId="478"/>
          <ac:picMkLst>
            <pc:docMk/>
            <pc:sldMk cId="0" sldId="256"/>
            <ac:picMk id="6" creationId="{00000000-0000-0000-0000-000000000000}"/>
          </ac:picMkLst>
        </pc:picChg>
        <pc:picChg chg="mod">
          <ac:chgData name="Marin Fotache" userId="9233cd031198ef03" providerId="LiveId" clId="{4E0A0D7A-73C9-A343-BF97-CFD0E0962B87}" dt="2023-05-20T05:05:08.076" v="2"/>
          <ac:picMkLst>
            <pc:docMk/>
            <pc:sldMk cId="0" sldId="256"/>
            <ac:picMk id="11" creationId="{E9FFD796-F9E0-4DAA-CBB5-90CB5628F988}"/>
          </ac:picMkLst>
        </pc:picChg>
        <pc:picChg chg="mod">
          <ac:chgData name="Marin Fotache" userId="9233cd031198ef03" providerId="LiveId" clId="{4E0A0D7A-73C9-A343-BF97-CFD0E0962B87}" dt="2023-05-20T05:05:08.076" v="2"/>
          <ac:picMkLst>
            <pc:docMk/>
            <pc:sldMk cId="0" sldId="256"/>
            <ac:picMk id="12" creationId="{64427B4B-CE71-F330-A87D-79F8555B042A}"/>
          </ac:picMkLst>
        </pc:picChg>
        <pc:picChg chg="mod">
          <ac:chgData name="Marin Fotache" userId="9233cd031198ef03" providerId="LiveId" clId="{4E0A0D7A-73C9-A343-BF97-CFD0E0962B87}" dt="2023-05-20T05:05:08.076" v="2"/>
          <ac:picMkLst>
            <pc:docMk/>
            <pc:sldMk cId="0" sldId="256"/>
            <ac:picMk id="13" creationId="{2FE58EF0-270A-9A87-1A9A-9FC922047A75}"/>
          </ac:picMkLst>
        </pc:picChg>
      </pc:sldChg>
      <pc:sldChg chg="del">
        <pc:chgData name="Marin Fotache" userId="9233cd031198ef03" providerId="LiveId" clId="{4E0A0D7A-73C9-A343-BF97-CFD0E0962B87}" dt="2023-05-20T05:06:05.580" v="11" actId="2696"/>
        <pc:sldMkLst>
          <pc:docMk/>
          <pc:sldMk cId="1418080261" sldId="32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01DFF-04F0-4957-BA1A-21932FA99401}" type="datetimeFigureOut">
              <a:rPr lang="en-US" smtClean="0"/>
              <a:pPr/>
              <a:t>5/20/23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EB273-C425-464B-9AEB-DA463800DA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6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1AE1E-61D9-44A0-A79B-2AA9EB4116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82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F2B16B-E8CB-479F-BA70-DA1F8E99759E}" type="slidenum">
              <a:rPr lang="ro-RO" smtClean="0"/>
              <a:pPr/>
              <a:t>6</a:t>
            </a:fld>
            <a:endParaRPr lang="ro-RO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D43587-BBB3-4348-965E-54A4F517FB70}" type="slidenum">
              <a:rPr lang="ro-RO" smtClean="0"/>
              <a:pPr/>
              <a:t>64</a:t>
            </a:fld>
            <a:endParaRPr lang="ro-RO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3F122B-15A5-42BD-B506-69BD2079FAD8}" type="slidenum">
              <a:rPr lang="ro-RO" smtClean="0"/>
              <a:pPr/>
              <a:t>67</a:t>
            </a:fld>
            <a:endParaRPr lang="ro-RO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C0F5A-25DF-4DFD-BC9A-2A7816E7C9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06FE46-7021-493B-BB0C-70B1927FCD4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1CE3F6-7990-4A72-93C0-16CF8270CB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066800" y="1752600"/>
            <a:ext cx="3733800" cy="41148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4E305-6868-4035-9830-8D76618EA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B7D385-DAE4-4527-BB88-05863C8952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7EC3C5-C92F-4FE9-8CE4-1D82893BD02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0AD3FA-1232-499C-A357-A661C21862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727DF-7690-4C9B-8B60-930AE18B86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91D14-8444-4706-A171-CE4A3BB1856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DB30B6-E6FD-40E2-BBA0-C6834AF3D2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37A50B-1702-4728-B499-65681A4F829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20F72-5081-4974-9002-DA64444C77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lvl="0" indent="-282575" algn="l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7CA8C3E-0BF4-4479-8013-09FD54F5A4F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539750" indent="-45720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tutorial.com/postgresql-union/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tutorial.com/postgresql-intersect/" TargetMode="Externa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tutorial.com/postgresql-tutorial/postgresql-except/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i/s!AgPvmBEDzTOSwSYG-uRM4ldmMfh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1drv.ms/i/s!AgPvmBEDzTOSwSMicnAOR2ziMuC2" TargetMode="External"/><Relationship Id="rId4" Type="http://schemas.openxmlformats.org/officeDocument/2006/relationships/hyperlink" Target="http://1drv.ms/1oCs7zo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tutorial.com/postgresql-cross-join/" TargetMode="Externa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oleObject" Target="../embeddings/oleObject6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tutorial.com/postgresql-where/" TargetMode="Externa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gresqltutorial.com/postgresql-select-distinct/" TargetMode="External"/><Relationship Id="rId2" Type="http://schemas.openxmlformats.org/officeDocument/2006/relationships/hyperlink" Target="http://www.postgresqltutorial.com/postgresql-select/" TargetMode="Externa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tutorial.com/postgresql-inner-join/" TargetMode="Externa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tutorial.com/postgresql-natural-join/" TargetMode="Externa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oleObject" Target="../embeddings/oleObject14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tutorial.com/postgresql-self-join/" TargetMode="Externa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51520" y="4572000"/>
            <a:ext cx="8892480" cy="1332656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Gabriola" pitchFamily="82" charset="0"/>
                <a:ea typeface="+mn-ea"/>
                <a:cs typeface="Vani" pitchFamily="34" charset="0"/>
              </a:rPr>
              <a:t>Algebra  </a:t>
            </a:r>
            <a:r>
              <a:rPr kumimoji="0" lang="en-US" sz="41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Gabriola" pitchFamily="82" charset="0"/>
                <a:ea typeface="+mn-ea"/>
                <a:cs typeface="Vani" pitchFamily="34" charset="0"/>
              </a:rPr>
              <a:t>rela</a:t>
            </a:r>
            <a:r>
              <a:rPr kumimoji="0" lang="ro-RO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Gabriola" pitchFamily="82" charset="0"/>
                <a:ea typeface="+mn-ea"/>
                <a:cs typeface="Vani" pitchFamily="34" charset="0"/>
              </a:rPr>
              <a:t>ţ</a:t>
            </a:r>
            <a:r>
              <a:rPr kumimoji="0" lang="en-US" sz="41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Gabriola" pitchFamily="82" charset="0"/>
                <a:ea typeface="+mn-ea"/>
                <a:cs typeface="Vani" pitchFamily="34" charset="0"/>
              </a:rPr>
              <a:t>ional</a:t>
            </a:r>
            <a:r>
              <a:rPr kumimoji="0" lang="ro-RO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Gabriola" pitchFamily="82" charset="0"/>
                <a:ea typeface="+mn-ea"/>
                <a:cs typeface="Vani" pitchFamily="34" charset="0"/>
              </a:rPr>
              <a:t>ă</a:t>
            </a:r>
            <a:r>
              <a:rPr kumimoji="0" lang="en-U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Gabriola" pitchFamily="82" charset="0"/>
                <a:ea typeface="+mn-ea"/>
                <a:cs typeface="Vani" pitchFamily="34" charset="0"/>
              </a:rPr>
              <a:t> </a:t>
            </a:r>
            <a:r>
              <a:rPr kumimoji="0" lang="ro-RO" sz="41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Gabriola" pitchFamily="82" charset="0"/>
                <a:ea typeface="+mn-ea"/>
                <a:cs typeface="Vani" pitchFamily="34" charset="0"/>
              </a:rPr>
              <a:t>şi</a:t>
            </a:r>
            <a:r>
              <a:rPr kumimoji="0" lang="ro-RO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Gabriola" pitchFamily="82" charset="0"/>
                <a:ea typeface="+mn-ea"/>
                <a:cs typeface="Vani" pitchFamily="34" charset="0"/>
              </a:rPr>
              <a:t>  SQL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Gabriola" pitchFamily="82" charset="0"/>
              <a:ea typeface="+mn-ea"/>
              <a:cs typeface="Vani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0" y="6020569"/>
            <a:ext cx="298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7BA0E06-D5C1-9170-74F7-2D6C804E59E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2057399"/>
            <a:ext cx="8458200" cy="2514601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Introducere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în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analiza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datelor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de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mari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dimensiuni</a:t>
            </a:r>
            <a:endParaRPr sz="4400" b="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396E70-F119-E86E-8430-1C4C794EF131}"/>
              </a:ext>
            </a:extLst>
          </p:cNvPr>
          <p:cNvGrpSpPr/>
          <p:nvPr/>
        </p:nvGrpSpPr>
        <p:grpSpPr>
          <a:xfrm>
            <a:off x="1752600" y="228600"/>
            <a:ext cx="5732147" cy="873125"/>
            <a:chOff x="0" y="0"/>
            <a:chExt cx="6080125" cy="92202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9FFD796-F9E0-4DAA-CBB5-90CB5628F9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148080" cy="9220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4427B4B-CE71-F330-A87D-79F8555B04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172075" y="19050"/>
              <a:ext cx="908050" cy="8216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FE58EF0-270A-9A87-1A9A-9FC922047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705100" y="76200"/>
              <a:ext cx="737870" cy="7429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7EC72A9-F9B2-2D0E-77D8-21F5EFE6AD75}"/>
              </a:ext>
            </a:extLst>
          </p:cNvPr>
          <p:cNvSpPr txBox="1"/>
          <p:nvPr/>
        </p:nvSpPr>
        <p:spPr>
          <a:xfrm>
            <a:off x="990600" y="1455003"/>
            <a:ext cx="70888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None/>
              <a:tabLst>
                <a:tab pos="3227070" algn="l"/>
              </a:tabLst>
            </a:pPr>
            <a:r>
              <a:rPr lang="ro-R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Titlul proiectului: </a:t>
            </a:r>
            <a:r>
              <a:rPr lang="ro-RO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Educație și dezvoltare în era digitală</a:t>
            </a:r>
            <a:endParaRPr lang="en-R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o-RO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 proiect:</a:t>
            </a:r>
            <a:r>
              <a:rPr lang="ro-RO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POCU/860/3/12/143072</a:t>
            </a:r>
            <a:r>
              <a:rPr lang="en-RO" sz="2400" dirty="0">
                <a:effectLst/>
              </a:rPr>
              <a:t> </a:t>
            </a:r>
            <a:endParaRPr lang="en-RO" sz="2400" dirty="0"/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3"/>
          <p:cNvSpPr>
            <a:spLocks noGrp="1" noChangeArrowheads="1"/>
          </p:cNvSpPr>
          <p:nvPr>
            <p:ph type="title"/>
          </p:nvPr>
        </p:nvSpPr>
        <p:spPr>
          <a:xfrm>
            <a:off x="1043608" y="188640"/>
            <a:ext cx="789008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R1</a:t>
            </a:r>
            <a:r>
              <a:rPr lang="en-US" dirty="0"/>
              <a:t> </a:t>
            </a:r>
            <a:r>
              <a:rPr lang="ro-RO" dirty="0"/>
              <a:t>şi R2 sunt unicompatibile</a:t>
            </a:r>
            <a:endParaRPr lang="en-US" dirty="0"/>
          </a:p>
        </p:txBody>
      </p:sp>
      <p:sp>
        <p:nvSpPr>
          <p:cNvPr id="25603" name="Rectangle 24"/>
          <p:cNvSpPr>
            <a:spLocks noGrp="1" noChangeArrowheads="1"/>
          </p:cNvSpPr>
          <p:nvPr>
            <p:ph idx="1"/>
          </p:nvPr>
        </p:nvSpPr>
        <p:spPr>
          <a:xfrm>
            <a:off x="611560" y="1752600"/>
            <a:ext cx="8352928" cy="4819650"/>
          </a:xfrm>
        </p:spPr>
        <p:txBody>
          <a:bodyPr/>
          <a:lstStyle/>
          <a:p>
            <a:pPr algn="just" eaLnBrk="1" hangingPunct="1"/>
            <a:r>
              <a:rPr lang="en-US" sz="2800">
                <a:cs typeface="Times New Roman" pitchFamily="18" charset="0"/>
              </a:rPr>
              <a:t>R1 ( </a:t>
            </a:r>
            <a:r>
              <a:rPr lang="en-US" sz="2800">
                <a:latin typeface="Arial" charset="0"/>
                <a:cs typeface="Arial" charset="0"/>
              </a:rPr>
              <a:t>A1</a:t>
            </a:r>
            <a:r>
              <a:rPr lang="en-US" sz="2800">
                <a:cs typeface="Times New Roman" pitchFamily="18" charset="0"/>
              </a:rPr>
              <a:t>,</a:t>
            </a:r>
            <a:r>
              <a:rPr lang="en-US" sz="2800">
                <a:latin typeface="Arial" charset="0"/>
                <a:cs typeface="Arial" charset="0"/>
              </a:rPr>
              <a:t> A2</a:t>
            </a:r>
            <a:r>
              <a:rPr lang="en-US" sz="2800">
                <a:cs typeface="Times New Roman" pitchFamily="18" charset="0"/>
              </a:rPr>
              <a:t>, ..., </a:t>
            </a:r>
            <a:r>
              <a:rPr lang="en-US" sz="2800">
                <a:latin typeface="Arial" charset="0"/>
                <a:cs typeface="Arial" charset="0"/>
              </a:rPr>
              <a:t>An</a:t>
            </a:r>
            <a:r>
              <a:rPr lang="en-US" sz="2800">
                <a:cs typeface="Times New Roman" pitchFamily="18" charset="0"/>
              </a:rPr>
              <a:t>,) </a:t>
            </a:r>
            <a:r>
              <a:rPr lang="ro-RO" sz="2800"/>
              <a:t>şi </a:t>
            </a:r>
          </a:p>
          <a:p>
            <a:pPr algn="just" eaLnBrk="1" hangingPunct="1"/>
            <a:r>
              <a:rPr lang="en-US" sz="2800">
                <a:cs typeface="Times New Roman" pitchFamily="18" charset="0"/>
              </a:rPr>
              <a:t>R2 (</a:t>
            </a:r>
            <a:r>
              <a:rPr lang="en-US" sz="2800">
                <a:latin typeface="Arial" charset="0"/>
                <a:cs typeface="Arial" charset="0"/>
              </a:rPr>
              <a:t>B1</a:t>
            </a:r>
            <a:r>
              <a:rPr lang="en-US" sz="2800">
                <a:cs typeface="Times New Roman" pitchFamily="18" charset="0"/>
              </a:rPr>
              <a:t>, </a:t>
            </a:r>
            <a:r>
              <a:rPr lang="en-US" sz="2800">
                <a:latin typeface="Arial" charset="0"/>
                <a:cs typeface="Arial" charset="0"/>
              </a:rPr>
              <a:t>B2</a:t>
            </a:r>
            <a:r>
              <a:rPr lang="en-US" sz="2800">
                <a:cs typeface="Times New Roman" pitchFamily="18" charset="0"/>
              </a:rPr>
              <a:t>,</a:t>
            </a:r>
            <a:r>
              <a:rPr lang="ro-RO" sz="2800">
                <a:cs typeface="Times New Roman" pitchFamily="18" charset="0"/>
              </a:rPr>
              <a:t> </a:t>
            </a:r>
            <a:r>
              <a:rPr lang="en-US" sz="2800">
                <a:cs typeface="Times New Roman" pitchFamily="18" charset="0"/>
              </a:rPr>
              <a:t>..., </a:t>
            </a:r>
            <a:r>
              <a:rPr lang="en-US" sz="2800">
                <a:latin typeface="Arial" charset="0"/>
                <a:cs typeface="Arial" charset="0"/>
              </a:rPr>
              <a:t>Bm</a:t>
            </a:r>
            <a:r>
              <a:rPr lang="en-US" sz="2800">
                <a:cs typeface="Times New Roman" pitchFamily="18" charset="0"/>
              </a:rPr>
              <a:t>) </a:t>
            </a:r>
            <a:r>
              <a:rPr lang="ro-RO" sz="2800"/>
              <a:t>sunt </a:t>
            </a:r>
            <a:r>
              <a:rPr lang="en-US" sz="2800">
                <a:cs typeface="Times New Roman" pitchFamily="18" charset="0"/>
              </a:rPr>
              <a:t>două relaţii unicompati-bile dacă:</a:t>
            </a:r>
            <a:endParaRPr lang="ro-RO" sz="2800"/>
          </a:p>
          <a:p>
            <a:pPr lvl="1" algn="just" eaLnBrk="1" hangingPunct="1"/>
            <a:r>
              <a:rPr lang="en-US" sz="2400">
                <a:cs typeface="Times New Roman" pitchFamily="18" charset="0"/>
              </a:rPr>
              <a:t>n = m </a:t>
            </a:r>
            <a:endParaRPr lang="ro-RO" sz="2400"/>
          </a:p>
          <a:p>
            <a:pPr lvl="1" algn="just" eaLnBrk="1" hangingPunct="1"/>
            <a:r>
              <a:rPr lang="en-US" sz="2400"/>
              <a:t>pt. </a:t>
            </a:r>
            <a:r>
              <a:rPr lang="ro-RO" sz="2400"/>
              <a:t>orice i=</a:t>
            </a:r>
            <a:r>
              <a:rPr lang="en-US" sz="2400">
                <a:cs typeface="Times New Roman" pitchFamily="18" charset="0"/>
              </a:rPr>
              <a:t>{1,2, ..., n}, </a:t>
            </a:r>
            <a:r>
              <a:rPr lang="en-US" sz="2400">
                <a:latin typeface="Arial" charset="0"/>
                <a:cs typeface="Arial" charset="0"/>
              </a:rPr>
              <a:t>Ai </a:t>
            </a:r>
            <a:r>
              <a:rPr lang="en-US" sz="2400">
                <a:cs typeface="Times New Roman" pitchFamily="18" charset="0"/>
              </a:rPr>
              <a:t>şi </a:t>
            </a:r>
            <a:r>
              <a:rPr lang="en-US" sz="2400">
                <a:latin typeface="Arial" charset="0"/>
                <a:cs typeface="Arial" charset="0"/>
              </a:rPr>
              <a:t>Bi </a:t>
            </a:r>
            <a:r>
              <a:rPr lang="en-US" sz="2400">
                <a:cs typeface="Times New Roman" pitchFamily="18" charset="0"/>
              </a:rPr>
              <a:t>sunt de acelaşi tip </a:t>
            </a:r>
            <a:r>
              <a:rPr lang="ro-RO" sz="2400">
                <a:cs typeface="Times New Roman" pitchFamily="18" charset="0"/>
              </a:rPr>
              <a:t>(sunt definite pe un domeniu comun)</a:t>
            </a:r>
            <a:endParaRPr lang="ro-RO" sz="2400"/>
          </a:p>
          <a:p>
            <a:pPr algn="just" eaLnBrk="1" hangingPunct="1"/>
            <a:endParaRPr lang="ro-RO" sz="2800"/>
          </a:p>
          <a:p>
            <a:pPr algn="just" eaLnBrk="1" hangingPunct="1"/>
            <a:r>
              <a:rPr lang="ro-RO" sz="2800"/>
              <a:t>Operatorii </a:t>
            </a:r>
            <a:r>
              <a:rPr lang="ro-RO" sz="2800" b="1"/>
              <a:t>Reuniune</a:t>
            </a:r>
            <a:r>
              <a:rPr lang="ro-RO" sz="2800"/>
              <a:t>, </a:t>
            </a:r>
            <a:r>
              <a:rPr lang="ro-RO" sz="2800" b="1"/>
              <a:t>Intersecţie</a:t>
            </a:r>
            <a:r>
              <a:rPr lang="ro-RO" sz="2800"/>
              <a:t>, </a:t>
            </a:r>
            <a:r>
              <a:rPr lang="ro-RO" sz="2800" b="1"/>
              <a:t>Diferenţă</a:t>
            </a:r>
            <a:r>
              <a:rPr lang="ro-RO" sz="2800"/>
              <a:t> se aplică numai asupra a două relaţii unicompatibile</a:t>
            </a:r>
            <a:endParaRPr lang="en-US" sz="2800"/>
          </a:p>
        </p:txBody>
      </p:sp>
      <p:sp>
        <p:nvSpPr>
          <p:cNvPr id="25604" name="Rectangle 12"/>
          <p:cNvSpPr>
            <a:spLocks noChangeArrowheads="1"/>
          </p:cNvSpPr>
          <p:nvPr/>
        </p:nvSpPr>
        <p:spPr bwMode="auto">
          <a:xfrm>
            <a:off x="1614488" y="1776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05" name="Rectangle 19"/>
          <p:cNvSpPr>
            <a:spLocks noChangeArrowheads="1"/>
          </p:cNvSpPr>
          <p:nvPr/>
        </p:nvSpPr>
        <p:spPr bwMode="auto">
          <a:xfrm>
            <a:off x="1614488" y="1776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1"/>
          <p:cNvSpPr>
            <a:spLocks noGrp="1" noChangeArrowheads="1"/>
          </p:cNvSpPr>
          <p:nvPr>
            <p:ph type="title"/>
          </p:nvPr>
        </p:nvSpPr>
        <p:spPr>
          <a:xfrm>
            <a:off x="1115616" y="44624"/>
            <a:ext cx="7753672" cy="1313384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Reuniune</a:t>
            </a:r>
            <a:r>
              <a:rPr lang="en-US" dirty="0"/>
              <a:t> - AR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647950" y="1985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9" name="Rectangle 17"/>
          <p:cNvSpPr>
            <a:spLocks noChangeArrowheads="1"/>
          </p:cNvSpPr>
          <p:nvPr/>
        </p:nvSpPr>
        <p:spPr bwMode="auto">
          <a:xfrm>
            <a:off x="2871788" y="2195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030" name="Picture 16" descr="fig2_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420888"/>
            <a:ext cx="7162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1024"/>
          <p:cNvGraphicFramePr>
            <a:graphicFrameLocks noChangeAspect="1"/>
          </p:cNvGraphicFramePr>
          <p:nvPr/>
        </p:nvGraphicFramePr>
        <p:xfrm>
          <a:off x="3275856" y="1484784"/>
          <a:ext cx="3657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2505425" imgH="400000" progId="">
                  <p:embed/>
                </p:oleObj>
              </mc:Choice>
              <mc:Fallback>
                <p:oleObj name="Photo Editor Photo" r:id="rId3" imgW="2505425" imgH="400000" progId="">
                  <p:embed/>
                  <p:pic>
                    <p:nvPicPr>
                      <p:cNvPr id="1026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1484784"/>
                        <a:ext cx="3657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53752"/>
            <a:ext cx="7848872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Reuniune</a:t>
            </a:r>
            <a:r>
              <a:rPr lang="en-US" dirty="0"/>
              <a:t> - SQL</a:t>
            </a:r>
          </a:p>
        </p:txBody>
      </p:sp>
      <p:sp>
        <p:nvSpPr>
          <p:cNvPr id="5" name="Rectangle 21"/>
          <p:cNvSpPr txBox="1">
            <a:spLocks noChangeArrowheads="1"/>
          </p:cNvSpPr>
          <p:nvPr/>
        </p:nvSpPr>
        <p:spPr>
          <a:xfrm>
            <a:off x="35496" y="1700808"/>
            <a:ext cx="4513312" cy="4968552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sz="3200" dirty="0">
                <a:latin typeface="Consolas"/>
                <a:cs typeface="Consolas"/>
              </a:rPr>
              <a:t>SELECT *</a:t>
            </a:r>
            <a:r>
              <a:rPr lang="ro-RO" sz="3200" dirty="0">
                <a:latin typeface="Consolas"/>
                <a:cs typeface="Consolas"/>
              </a:rPr>
              <a:t> </a:t>
            </a:r>
            <a:r>
              <a:rPr lang="en-US" sz="3200" dirty="0">
                <a:latin typeface="Consolas"/>
                <a:cs typeface="Consolas"/>
              </a:rPr>
              <a:t>FROM </a:t>
            </a:r>
            <a:r>
              <a:rPr lang="en-US" sz="3200" dirty="0" err="1">
                <a:latin typeface="Consolas"/>
                <a:cs typeface="Consolas"/>
              </a:rPr>
              <a:t>r1</a:t>
            </a:r>
            <a:endParaRPr lang="en-US" sz="3200" dirty="0">
              <a:latin typeface="Consolas"/>
              <a:cs typeface="Consolas"/>
            </a:endParaRPr>
          </a:p>
          <a:p>
            <a:pPr marL="365760" marR="0" lvl="0" indent="-283464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sz="3200" dirty="0">
                <a:latin typeface="Consolas"/>
                <a:cs typeface="Consolas"/>
              </a:rPr>
              <a:t>	UNION</a:t>
            </a:r>
          </a:p>
          <a:p>
            <a:pPr marL="365760" marR="0" lvl="0" indent="-283464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sz="3200" dirty="0">
                <a:latin typeface="Consolas"/>
                <a:cs typeface="Consolas"/>
              </a:rPr>
              <a:t>SELECT *</a:t>
            </a:r>
            <a:r>
              <a:rPr lang="ro-RO" sz="3200" dirty="0">
                <a:latin typeface="Consolas"/>
                <a:cs typeface="Consolas"/>
              </a:rPr>
              <a:t> F</a:t>
            </a:r>
            <a:r>
              <a:rPr lang="en-US" sz="3200" dirty="0">
                <a:latin typeface="Consolas"/>
                <a:cs typeface="Consolas"/>
              </a:rPr>
              <a:t>ROM </a:t>
            </a:r>
            <a:r>
              <a:rPr lang="en-US" sz="3200" dirty="0" err="1">
                <a:latin typeface="Consolas"/>
                <a:cs typeface="Consolas"/>
              </a:rPr>
              <a:t>r2</a:t>
            </a:r>
            <a:endParaRPr lang="ro-RO" sz="3200" dirty="0">
              <a:latin typeface="Consolas"/>
              <a:cs typeface="Consolas"/>
            </a:endParaRPr>
          </a:p>
          <a:p>
            <a:pPr marL="365760" marR="0" lvl="0" indent="-283464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endParaRPr kumimoji="0" lang="ro-RO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365760" marR="0" lvl="0" indent="-283464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endParaRPr kumimoji="0" lang="ro-RO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365760" marR="0" lvl="0" indent="-283464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36576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Consolas"/>
                <a:cs typeface="Consolas"/>
              </a:rPr>
              <a:t>SELECT *</a:t>
            </a:r>
            <a:r>
              <a:rPr lang="ro-RO" sz="3200" dirty="0">
                <a:latin typeface="Consolas"/>
                <a:cs typeface="Consolas"/>
              </a:rPr>
              <a:t> </a:t>
            </a:r>
            <a:r>
              <a:rPr lang="en-US" sz="3200" dirty="0">
                <a:latin typeface="Consolas"/>
                <a:cs typeface="Consolas"/>
              </a:rPr>
              <a:t>FROM </a:t>
            </a:r>
            <a:r>
              <a:rPr lang="en-US" sz="3200" dirty="0" err="1">
                <a:latin typeface="Consolas"/>
                <a:cs typeface="Consolas"/>
              </a:rPr>
              <a:t>r1</a:t>
            </a:r>
            <a:endParaRPr lang="en-US" sz="3200" dirty="0">
              <a:latin typeface="Consolas"/>
              <a:cs typeface="Consolas"/>
            </a:endParaRPr>
          </a:p>
          <a:p>
            <a:pPr marL="36576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Consolas"/>
                <a:cs typeface="Consolas"/>
              </a:rPr>
              <a:t>	UNION</a:t>
            </a:r>
            <a:r>
              <a:rPr lang="ro-RO" sz="3200" dirty="0">
                <a:latin typeface="Consolas"/>
                <a:cs typeface="Consolas"/>
              </a:rPr>
              <a:t> ALL</a:t>
            </a:r>
            <a:endParaRPr lang="en-US" sz="3200" dirty="0">
              <a:latin typeface="Consolas"/>
              <a:cs typeface="Consolas"/>
            </a:endParaRPr>
          </a:p>
          <a:p>
            <a:pPr marL="36576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Consolas"/>
                <a:cs typeface="Consolas"/>
              </a:rPr>
              <a:t>SELECT *</a:t>
            </a:r>
            <a:r>
              <a:rPr lang="ro-RO" sz="3200" dirty="0">
                <a:latin typeface="Consolas"/>
                <a:cs typeface="Consolas"/>
              </a:rPr>
              <a:t> F</a:t>
            </a:r>
            <a:r>
              <a:rPr lang="en-US" sz="3200" dirty="0">
                <a:latin typeface="Consolas"/>
                <a:cs typeface="Consolas"/>
              </a:rPr>
              <a:t>ROM </a:t>
            </a:r>
            <a:r>
              <a:rPr lang="en-US" sz="3200" dirty="0" err="1">
                <a:latin typeface="Consolas"/>
                <a:cs typeface="Consolas"/>
              </a:rPr>
              <a:t>r2</a:t>
            </a:r>
            <a:endParaRPr lang="en-US" sz="3200" dirty="0">
              <a:latin typeface="Consolas"/>
              <a:cs typeface="Consolas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1484784"/>
            <a:ext cx="4829612" cy="199371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4437112"/>
            <a:ext cx="4536504" cy="217173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6415228" y="4023413"/>
            <a:ext cx="747320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4400" b="1">
                <a:solidFill>
                  <a:srgbClr val="FF0000"/>
                </a:solidFill>
              </a:rPr>
              <a:t>!!!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52320" y="5590981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000" b="1" dirty="0" err="1">
                <a:solidFill>
                  <a:srgbClr val="FF0000"/>
                </a:solidFill>
                <a:latin typeface="Segoe Print" pitchFamily="2" charset="0"/>
              </a:rPr>
              <a:t>Tupluri</a:t>
            </a:r>
            <a:r>
              <a:rPr lang="en-US" sz="2000" b="1" dirty="0">
                <a:solidFill>
                  <a:srgbClr val="FF0000"/>
                </a:solidFill>
                <a:latin typeface="Segoe Print" pitchFamily="2" charset="0"/>
              </a:rPr>
              <a:t> duplicate</a:t>
            </a:r>
          </a:p>
        </p:txBody>
      </p:sp>
      <p:sp>
        <p:nvSpPr>
          <p:cNvPr id="9" name="Right Brace 8"/>
          <p:cNvSpPr/>
          <p:nvPr/>
        </p:nvSpPr>
        <p:spPr>
          <a:xfrm>
            <a:off x="7596336" y="5589240"/>
            <a:ext cx="144016" cy="648072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Reuniune - </a:t>
            </a:r>
            <a:r>
              <a:rPr lang="ro-RO" dirty="0" err="1"/>
              <a:t>PostgreSQL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528" y="1547664"/>
            <a:ext cx="8820472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A4560F-01B1-954E-AB17-DAC0F49AF0F9}"/>
              </a:ext>
            </a:extLst>
          </p:cNvPr>
          <p:cNvSpPr/>
          <p:nvPr/>
        </p:nvSpPr>
        <p:spPr>
          <a:xfrm>
            <a:off x="1066800" y="2912219"/>
            <a:ext cx="775367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hlinkClick r:id="rId2"/>
              </a:rPr>
              <a:t>http://www.postgresqltutorial.com/postgresql-union/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05199695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9"/>
          <p:cNvSpPr>
            <a:spLocks noGrp="1" noChangeArrowheads="1"/>
          </p:cNvSpPr>
          <p:nvPr>
            <p:ph type="title"/>
          </p:nvPr>
        </p:nvSpPr>
        <p:spPr>
          <a:xfrm>
            <a:off x="1115616" y="0"/>
            <a:ext cx="7818072" cy="141763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Intersecţie</a:t>
            </a:r>
            <a:r>
              <a:rPr lang="en-US" dirty="0"/>
              <a:t> - AR</a:t>
            </a:r>
          </a:p>
        </p:txBody>
      </p:sp>
      <p:pic>
        <p:nvPicPr>
          <p:cNvPr id="2052" name="Picture 12" descr="fig2_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492896"/>
            <a:ext cx="7315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50" name="Object 1024"/>
          <p:cNvGraphicFramePr>
            <a:graphicFrameLocks noChangeAspect="1"/>
          </p:cNvGraphicFramePr>
          <p:nvPr/>
        </p:nvGraphicFramePr>
        <p:xfrm>
          <a:off x="2895600" y="1725613"/>
          <a:ext cx="3733800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1895238" imgH="361809" progId="">
                  <p:embed/>
                </p:oleObj>
              </mc:Choice>
              <mc:Fallback>
                <p:oleObj name="Photo Editor Photo" r:id="rId3" imgW="1895238" imgH="361809" progId="">
                  <p:embed/>
                  <p:pic>
                    <p:nvPicPr>
                      <p:cNvPr id="205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725613"/>
                        <a:ext cx="3733800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44624"/>
            <a:ext cx="78900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Intersecţie</a:t>
            </a:r>
            <a:r>
              <a:rPr lang="en-US" dirty="0"/>
              <a:t> - SQL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idx="1"/>
          </p:nvPr>
        </p:nvSpPr>
        <p:spPr>
          <a:xfrm>
            <a:off x="1475656" y="1700808"/>
            <a:ext cx="6588224" cy="2304256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SELECT *</a:t>
            </a:r>
            <a:r>
              <a:rPr lang="ro-RO" dirty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r1</a:t>
            </a:r>
            <a:endParaRPr lang="en-US" dirty="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ro-RO" dirty="0">
                <a:latin typeface="Consolas"/>
                <a:cs typeface="Consolas"/>
              </a:rPr>
              <a:t>INTERSECT</a:t>
            </a:r>
            <a:endParaRPr lang="en-US" dirty="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SELECT *</a:t>
            </a:r>
            <a:r>
              <a:rPr lang="ro-RO" dirty="0">
                <a:latin typeface="Consolas"/>
                <a:cs typeface="Consolas"/>
              </a:rPr>
              <a:t> F</a:t>
            </a:r>
            <a:r>
              <a:rPr lang="en-US" dirty="0">
                <a:latin typeface="Consolas"/>
                <a:cs typeface="Consolas"/>
              </a:rPr>
              <a:t>ROM </a:t>
            </a:r>
            <a:r>
              <a:rPr lang="en-US" dirty="0" err="1">
                <a:latin typeface="Consolas"/>
                <a:cs typeface="Consolas"/>
              </a:rPr>
              <a:t>r2</a:t>
            </a:r>
            <a:endParaRPr lang="ro-RO" dirty="0">
              <a:latin typeface="Consolas"/>
              <a:cs typeface="Consolas"/>
            </a:endParaRPr>
          </a:p>
          <a:p>
            <a:pPr algn="just" eaLnBrk="1" hangingPunct="1">
              <a:buFontTx/>
              <a:buNone/>
            </a:pPr>
            <a:endParaRPr lang="en-US" sz="3000" dirty="0">
              <a:latin typeface="Consolas"/>
              <a:cs typeface="Consolas"/>
            </a:endParaRPr>
          </a:p>
          <a:p>
            <a:pPr algn="just" eaLnBrk="1" hangingPunct="1">
              <a:buFontTx/>
              <a:buNone/>
            </a:pPr>
            <a:endParaRPr lang="ro-RO" sz="3000" dirty="0">
              <a:latin typeface="Consolas"/>
              <a:cs typeface="Consolas"/>
            </a:endParaRPr>
          </a:p>
          <a:p>
            <a:pPr eaLnBrk="1" hangingPunct="1">
              <a:buFontTx/>
              <a:buNone/>
            </a:pPr>
            <a:endParaRPr lang="en-US" sz="3000" dirty="0">
              <a:latin typeface="Consolas"/>
              <a:cs typeface="Consolas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4437112"/>
            <a:ext cx="6709207" cy="122413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 err="1"/>
              <a:t>Intersecţie</a:t>
            </a:r>
            <a:r>
              <a:rPr lang="ro-RO" dirty="0"/>
              <a:t> - </a:t>
            </a:r>
            <a:r>
              <a:rPr lang="ro-RO" dirty="0" err="1"/>
              <a:t>PostgreSQL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528" y="1547664"/>
            <a:ext cx="8820472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A4560F-01B1-954E-AB17-DAC0F49AF0F9}"/>
              </a:ext>
            </a:extLst>
          </p:cNvPr>
          <p:cNvSpPr/>
          <p:nvPr/>
        </p:nvSpPr>
        <p:spPr>
          <a:xfrm>
            <a:off x="1066800" y="2912219"/>
            <a:ext cx="7753672" cy="1341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hlinkClick r:id="rId2"/>
              </a:rPr>
              <a:t>http://www.postgresqltutorial.com/postgresql-intersect/</a:t>
            </a:r>
            <a:endParaRPr lang="ro-RO" dirty="0"/>
          </a:p>
          <a:p>
            <a:pPr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4940066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7"/>
          <p:cNvSpPr>
            <a:spLocks noGrp="1" noChangeArrowheads="1"/>
          </p:cNvSpPr>
          <p:nvPr>
            <p:ph type="title"/>
          </p:nvPr>
        </p:nvSpPr>
        <p:spPr>
          <a:xfrm>
            <a:off x="1043608" y="188640"/>
            <a:ext cx="7920880" cy="122899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Diferenţă </a:t>
            </a:r>
            <a:r>
              <a:rPr lang="en-US" dirty="0"/>
              <a:t>- AR</a:t>
            </a: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2143125" y="2657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7" name="Rectangle 11"/>
          <p:cNvSpPr>
            <a:spLocks noChangeArrowheads="1"/>
          </p:cNvSpPr>
          <p:nvPr/>
        </p:nvSpPr>
        <p:spPr bwMode="auto">
          <a:xfrm>
            <a:off x="2700338" y="2466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8" name="Rectangle 14"/>
          <p:cNvSpPr>
            <a:spLocks noChangeArrowheads="1"/>
          </p:cNvSpPr>
          <p:nvPr/>
        </p:nvSpPr>
        <p:spPr bwMode="auto">
          <a:xfrm>
            <a:off x="2652713" y="23574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079" name="Picture 13" descr="fig2_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0648" y="2438400"/>
            <a:ext cx="7543800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074" name="Object 1024"/>
          <p:cNvGraphicFramePr>
            <a:graphicFrameLocks noChangeAspect="1"/>
          </p:cNvGraphicFramePr>
          <p:nvPr/>
        </p:nvGraphicFramePr>
        <p:xfrm>
          <a:off x="2895600" y="1689100"/>
          <a:ext cx="388620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2362530" imgH="380852" progId="">
                  <p:embed/>
                </p:oleObj>
              </mc:Choice>
              <mc:Fallback>
                <p:oleObj name="Photo Editor Photo" r:id="rId3" imgW="2362530" imgH="380852" progId="">
                  <p:embed/>
                  <p:pic>
                    <p:nvPicPr>
                      <p:cNvPr id="3074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89100"/>
                        <a:ext cx="3886200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0"/>
            <a:ext cx="8250120" cy="1556792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Diferenţă </a:t>
            </a:r>
            <a:r>
              <a:rPr lang="en-US" dirty="0"/>
              <a:t>-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1772816"/>
            <a:ext cx="4824536" cy="18002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SELECT *</a:t>
            </a:r>
            <a:r>
              <a:rPr lang="ro-RO" dirty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r1</a:t>
            </a:r>
            <a:endParaRPr lang="en-US" dirty="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None/>
              <a:defRPr/>
            </a:pPr>
            <a:r>
              <a:rPr lang="ro-RO" dirty="0">
                <a:latin typeface="Consolas"/>
                <a:cs typeface="Consolas"/>
              </a:rPr>
              <a:t>	EXCEPT</a:t>
            </a:r>
            <a:endParaRPr lang="en-US" dirty="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SELECT *</a:t>
            </a:r>
            <a:r>
              <a:rPr lang="ro-RO" dirty="0">
                <a:latin typeface="Consolas"/>
                <a:cs typeface="Consolas"/>
              </a:rPr>
              <a:t> F</a:t>
            </a:r>
            <a:r>
              <a:rPr lang="en-US" dirty="0">
                <a:latin typeface="Consolas"/>
                <a:cs typeface="Consolas"/>
              </a:rPr>
              <a:t>ROM </a:t>
            </a:r>
            <a:r>
              <a:rPr lang="en-US" dirty="0" err="1">
                <a:latin typeface="Consolas"/>
                <a:cs typeface="Consolas"/>
              </a:rPr>
              <a:t>r2</a:t>
            </a:r>
            <a:endParaRPr lang="ro-RO" dirty="0">
              <a:latin typeface="Consolas"/>
              <a:cs typeface="Consolas"/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365104"/>
            <a:ext cx="6552729" cy="159766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788024" y="1772816"/>
            <a:ext cx="4392488" cy="16561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defTabSz="91440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lang="en-US" sz="3200" dirty="0">
                <a:latin typeface="Consolas"/>
                <a:cs typeface="Consolas"/>
              </a:rPr>
              <a:t>SELECT *</a:t>
            </a:r>
            <a:r>
              <a:rPr lang="ro-RO" sz="3200" dirty="0">
                <a:latin typeface="Consolas"/>
                <a:cs typeface="Consolas"/>
              </a:rPr>
              <a:t> </a:t>
            </a:r>
            <a:r>
              <a:rPr lang="en-US" sz="3200" dirty="0">
                <a:latin typeface="Consolas"/>
                <a:cs typeface="Consolas"/>
              </a:rPr>
              <a:t>FROM </a:t>
            </a:r>
            <a:r>
              <a:rPr lang="en-US" sz="3200" dirty="0" err="1">
                <a:latin typeface="Consolas"/>
                <a:cs typeface="Consolas"/>
              </a:rPr>
              <a:t>r1</a:t>
            </a:r>
            <a:endParaRPr lang="en-US" sz="3200" dirty="0">
              <a:latin typeface="Consolas"/>
              <a:cs typeface="Consolas"/>
            </a:endParaRPr>
          </a:p>
          <a:p>
            <a:pPr marL="365760" marR="0" lvl="0" indent="-283464" defTabSz="91440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lang="en-US" sz="3200" dirty="0">
                <a:latin typeface="Consolas"/>
                <a:cs typeface="Consolas"/>
              </a:rPr>
              <a:t>	</a:t>
            </a:r>
            <a:r>
              <a:rPr lang="ro-RO" sz="3200" dirty="0">
                <a:latin typeface="Consolas"/>
                <a:cs typeface="Consolas"/>
              </a:rPr>
              <a:t>MINUS</a:t>
            </a:r>
            <a:endParaRPr lang="en-US" sz="3200" dirty="0">
              <a:latin typeface="Consolas"/>
              <a:cs typeface="Consolas"/>
            </a:endParaRPr>
          </a:p>
          <a:p>
            <a:pPr marL="365760" marR="0" lvl="0" indent="-283464" defTabSz="91440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lang="en-US" sz="3200" dirty="0">
                <a:latin typeface="Consolas"/>
                <a:cs typeface="Consolas"/>
              </a:rPr>
              <a:t>SELECT *</a:t>
            </a:r>
            <a:r>
              <a:rPr lang="ro-RO" sz="3200" dirty="0">
                <a:latin typeface="Consolas"/>
                <a:cs typeface="Consolas"/>
              </a:rPr>
              <a:t> F</a:t>
            </a:r>
            <a:r>
              <a:rPr lang="en-US" sz="3200" dirty="0">
                <a:latin typeface="Consolas"/>
                <a:cs typeface="Consolas"/>
              </a:rPr>
              <a:t>ROM </a:t>
            </a:r>
            <a:r>
              <a:rPr lang="en-US" sz="3200" dirty="0" err="1">
                <a:latin typeface="Consolas"/>
                <a:cs typeface="Consolas"/>
              </a:rPr>
              <a:t>r2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72163" y="3717032"/>
            <a:ext cx="373454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1" i="1" dirty="0" err="1"/>
              <a:t>Inoperabil</a:t>
            </a:r>
            <a:r>
              <a:rPr lang="ro-RO" sz="2400" b="1" i="1" dirty="0"/>
              <a:t>ă în PostgreSQL</a:t>
            </a:r>
            <a:endParaRPr lang="en-US" sz="2400" b="1" i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660232" y="3356992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 err="1"/>
              <a:t>Diferenţă</a:t>
            </a:r>
            <a:r>
              <a:rPr lang="ro-RO" dirty="0"/>
              <a:t> - </a:t>
            </a:r>
            <a:r>
              <a:rPr lang="ro-RO" dirty="0" err="1"/>
              <a:t>PostgreSQL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528" y="1547664"/>
            <a:ext cx="8820472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A4560F-01B1-954E-AB17-DAC0F49AF0F9}"/>
              </a:ext>
            </a:extLst>
          </p:cNvPr>
          <p:cNvSpPr/>
          <p:nvPr/>
        </p:nvSpPr>
        <p:spPr>
          <a:xfrm>
            <a:off x="1066800" y="2912219"/>
            <a:ext cx="7753672" cy="1341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hlinkClick r:id="rId2"/>
              </a:rPr>
              <a:t>http://www.postgresqltutorial.com/postgresql-tutorial/postgresql-except/</a:t>
            </a:r>
            <a:endParaRPr lang="ro-RO" dirty="0"/>
          </a:p>
          <a:p>
            <a:pPr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34068991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99" y="58478"/>
            <a:ext cx="7077231" cy="1143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sz="360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Tutoriale video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00067" y="1232898"/>
            <a:ext cx="8243932" cy="5625101"/>
          </a:xfrm>
        </p:spPr>
        <p:txBody>
          <a:bodyPr>
            <a:normAutofit/>
          </a:bodyPr>
          <a:lstStyle/>
          <a:p>
            <a:pPr marL="365760" indent="-283464"/>
            <a:r>
              <a:rPr lang="en-US" dirty="0">
                <a:cs typeface="Avenir Light"/>
              </a:rPr>
              <a:t>11a_LimbajeInterogare_Operatori1</a:t>
            </a:r>
          </a:p>
          <a:p>
            <a:pPr marL="82296" indent="0">
              <a:buNone/>
            </a:pPr>
            <a:r>
              <a:rPr lang="en-US" dirty="0">
                <a:cs typeface="Avenir Light"/>
                <a:hlinkClick r:id="rId3"/>
              </a:rPr>
              <a:t>https://1drv.ms/i/s!AgPvmBEDzTOSwSYG-uRM4ldmMfhE</a:t>
            </a:r>
            <a:endParaRPr lang="en-US" dirty="0">
              <a:cs typeface="Avenir Light"/>
            </a:endParaRPr>
          </a:p>
          <a:p>
            <a:pPr marL="365760" indent="-283464"/>
            <a:endParaRPr lang="en-US" dirty="0">
              <a:cs typeface="Avenir Light"/>
            </a:endParaRPr>
          </a:p>
          <a:p>
            <a:pPr marL="365760" indent="-283464"/>
            <a:r>
              <a:rPr lang="en-US" dirty="0">
                <a:cs typeface="Avenir Light"/>
              </a:rPr>
              <a:t>11b_Reuniune-Proiectie</a:t>
            </a:r>
          </a:p>
          <a:p>
            <a:pPr marL="82296" indent="0">
              <a:buNone/>
            </a:pPr>
            <a:r>
              <a:rPr lang="en-US" sz="2400" dirty="0">
                <a:hlinkClick r:id="rId4"/>
              </a:rPr>
              <a:t>https://1drv.ms/i/s!AgPvmBEDzTOSwSUlXxhaHaHb4gQY</a:t>
            </a:r>
          </a:p>
          <a:p>
            <a:pPr marL="82296" indent="0">
              <a:buNone/>
            </a:pPr>
            <a:endParaRPr lang="en-US" sz="2400" dirty="0">
              <a:hlinkClick r:id="rId4"/>
            </a:endParaRPr>
          </a:p>
          <a:p>
            <a:pPr marL="365760" indent="-283464"/>
            <a:r>
              <a:rPr lang="en-US" dirty="0">
                <a:cs typeface="Avenir Light"/>
              </a:rPr>
              <a:t>11c_Theta-Echi-Jonctiune </a:t>
            </a:r>
          </a:p>
          <a:p>
            <a:pPr marL="82296" indent="0">
              <a:buNone/>
            </a:pPr>
            <a:r>
              <a:rPr lang="en-US" sz="2400" dirty="0">
                <a:hlinkClick r:id="rId5"/>
              </a:rPr>
              <a:t>https://1drv.ms/i/s!AgPvmBEDzTOSwSMicnAOR2ziMuC2</a:t>
            </a:r>
            <a:endParaRPr lang="en-US" sz="2400" dirty="0"/>
          </a:p>
          <a:p>
            <a:pPr marL="82296" indent="0">
              <a:buNone/>
            </a:pPr>
            <a:endParaRPr lang="en-US" sz="2400" dirty="0"/>
          </a:p>
          <a:p>
            <a:pPr marL="82296" indent="0">
              <a:buNone/>
            </a:pP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413406532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274638"/>
            <a:ext cx="7818072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Produs cartezian</a:t>
            </a:r>
            <a:r>
              <a:rPr lang="en-US" dirty="0"/>
              <a:t> - AR</a:t>
            </a:r>
          </a:p>
        </p:txBody>
      </p:sp>
      <p:sp>
        <p:nvSpPr>
          <p:cNvPr id="4100" name="Rectangle 6"/>
          <p:cNvSpPr>
            <a:spLocks noChangeArrowheads="1"/>
          </p:cNvSpPr>
          <p:nvPr/>
        </p:nvSpPr>
        <p:spPr bwMode="auto">
          <a:xfrm>
            <a:off x="2767013" y="1766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4101" name="Picture 5" descr="fig2_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173287"/>
            <a:ext cx="6912768" cy="468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098" name="Object 1024"/>
          <p:cNvGraphicFramePr>
            <a:graphicFrameLocks noChangeAspect="1"/>
          </p:cNvGraphicFramePr>
          <p:nvPr/>
        </p:nvGraphicFramePr>
        <p:xfrm>
          <a:off x="2643188" y="1357313"/>
          <a:ext cx="3962400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2723810" imgH="523810" progId="">
                  <p:embed/>
                </p:oleObj>
              </mc:Choice>
              <mc:Fallback>
                <p:oleObj name="Photo Editor Photo" r:id="rId3" imgW="2723810" imgH="523810" progId="">
                  <p:embed/>
                  <p:pic>
                    <p:nvPicPr>
                      <p:cNvPr id="4098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1357313"/>
                        <a:ext cx="3962400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1124744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Produs cartezian</a:t>
            </a:r>
            <a:r>
              <a:rPr lang="en-US" dirty="0"/>
              <a:t> - </a:t>
            </a:r>
            <a:r>
              <a:rPr lang="ro-RO" dirty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412776"/>
            <a:ext cx="3024336" cy="1368152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SELECT *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ro-RO" dirty="0">
                <a:latin typeface="Consolas"/>
                <a:cs typeface="Consolas"/>
              </a:rPr>
              <a:t>r</a:t>
            </a:r>
            <a:r>
              <a:rPr lang="en-US" dirty="0">
                <a:latin typeface="Consolas"/>
                <a:cs typeface="Consolas"/>
              </a:rPr>
              <a:t>1, </a:t>
            </a:r>
            <a:r>
              <a:rPr lang="ro-RO" dirty="0">
                <a:latin typeface="Consolas"/>
                <a:cs typeface="Consolas"/>
              </a:rPr>
              <a:t>r</a:t>
            </a:r>
            <a:r>
              <a:rPr lang="en-US" dirty="0">
                <a:latin typeface="Consolas"/>
                <a:cs typeface="Consolas"/>
              </a:rPr>
              <a:t>2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04456" y="1412776"/>
            <a:ext cx="5148064" cy="136815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defTabSz="91440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lang="en-US" sz="3200" dirty="0">
                <a:latin typeface="Consolas"/>
                <a:cs typeface="Consolas"/>
              </a:rPr>
              <a:t>SELECT *</a:t>
            </a:r>
          </a:p>
          <a:p>
            <a:pPr marL="365760" marR="0" lvl="0" indent="-283464" defTabSz="91440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lang="en-US" sz="3200" dirty="0">
                <a:latin typeface="Consolas"/>
                <a:cs typeface="Consolas"/>
              </a:rPr>
              <a:t>FROM </a:t>
            </a:r>
            <a:r>
              <a:rPr lang="ro-RO" sz="3200" dirty="0">
                <a:latin typeface="Consolas"/>
                <a:cs typeface="Consolas"/>
              </a:rPr>
              <a:t>r</a:t>
            </a:r>
            <a:r>
              <a:rPr lang="en-US" sz="3200" dirty="0">
                <a:latin typeface="Consolas"/>
                <a:cs typeface="Consolas"/>
              </a:rPr>
              <a:t>1 CROSS JOIN </a:t>
            </a:r>
            <a:r>
              <a:rPr lang="ro-RO" sz="3200" dirty="0">
                <a:latin typeface="Consolas"/>
                <a:cs typeface="Consolas"/>
              </a:rPr>
              <a:t>r</a:t>
            </a:r>
            <a:r>
              <a:rPr lang="en-US" sz="3200" dirty="0">
                <a:latin typeface="Consolas"/>
                <a:cs typeface="Consolas"/>
              </a:rPr>
              <a:t>2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996952"/>
            <a:ext cx="9144000" cy="3816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Produs cartezian - </a:t>
            </a:r>
            <a:r>
              <a:rPr lang="ro-RO" dirty="0" err="1"/>
              <a:t>PostgreSQL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528" y="1547664"/>
            <a:ext cx="8820472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A4560F-01B1-954E-AB17-DAC0F49AF0F9}"/>
              </a:ext>
            </a:extLst>
          </p:cNvPr>
          <p:cNvSpPr/>
          <p:nvPr/>
        </p:nvSpPr>
        <p:spPr>
          <a:xfrm>
            <a:off x="1066800" y="2912219"/>
            <a:ext cx="7753672" cy="1341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hlinkClick r:id="rId2"/>
              </a:rPr>
              <a:t>http://www.postgresqltutorial.com/postgresql-cross-join/</a:t>
            </a:r>
            <a:endParaRPr lang="ro-RO" dirty="0"/>
          </a:p>
          <a:p>
            <a:pPr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75228965"/>
      </p:ext>
    </p:extLst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8"/>
          <p:cNvSpPr>
            <a:spLocks noGrp="1" noChangeArrowheads="1"/>
          </p:cNvSpPr>
          <p:nvPr>
            <p:ph type="title"/>
          </p:nvPr>
        </p:nvSpPr>
        <p:spPr>
          <a:xfrm>
            <a:off x="971600" y="0"/>
            <a:ext cx="81724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Selecţie </a:t>
            </a:r>
            <a:r>
              <a:rPr lang="en-US" dirty="0"/>
              <a:t>– AR (</a:t>
            </a:r>
            <a:r>
              <a:rPr lang="ro-RO" dirty="0"/>
              <a:t>1</a:t>
            </a:r>
            <a:r>
              <a:rPr lang="en-US" dirty="0"/>
              <a:t>)</a:t>
            </a:r>
          </a:p>
        </p:txBody>
      </p:sp>
      <p:sp>
        <p:nvSpPr>
          <p:cNvPr id="5125" name="Rectangle 9"/>
          <p:cNvSpPr>
            <a:spLocks noGrp="1" noChangeArrowheads="1"/>
          </p:cNvSpPr>
          <p:nvPr>
            <p:ph idx="1"/>
          </p:nvPr>
        </p:nvSpPr>
        <p:spPr>
          <a:xfrm>
            <a:off x="990600" y="2996952"/>
            <a:ext cx="7620000" cy="1270248"/>
          </a:xfrm>
        </p:spPr>
        <p:txBody>
          <a:bodyPr>
            <a:normAutofit/>
          </a:bodyPr>
          <a:lstStyle/>
          <a:p>
            <a:pPr algn="just" eaLnBrk="1" hangingPunct="1">
              <a:buFontTx/>
              <a:buNone/>
            </a:pPr>
            <a:r>
              <a:rPr lang="en-US" i="1" dirty="0">
                <a:cs typeface="Times New Roman" pitchFamily="18" charset="0"/>
              </a:rPr>
              <a:t>Care </a:t>
            </a:r>
            <a:r>
              <a:rPr lang="en-US" i="1" dirty="0" err="1">
                <a:cs typeface="Times New Roman" pitchFamily="18" charset="0"/>
              </a:rPr>
              <a:t>sunt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liniile</a:t>
            </a:r>
            <a:r>
              <a:rPr lang="en-US" i="1" dirty="0">
                <a:cs typeface="Times New Roman" pitchFamily="18" charset="0"/>
              </a:rPr>
              <a:t> din </a:t>
            </a:r>
            <a:r>
              <a:rPr lang="en-US" i="1" dirty="0" err="1">
                <a:cs typeface="Times New Roman" pitchFamily="18" charset="0"/>
              </a:rPr>
              <a:t>R1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pentru</a:t>
            </a:r>
            <a:r>
              <a:rPr lang="en-US" i="1" dirty="0">
                <a:cs typeface="Times New Roman" pitchFamily="18" charset="0"/>
              </a:rPr>
              <a:t> care </a:t>
            </a:r>
            <a:r>
              <a:rPr lang="en-US" i="1" dirty="0" err="1">
                <a:cs typeface="Times New Roman" pitchFamily="18" charset="0"/>
              </a:rPr>
              <a:t>valorile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atributelor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>
                <a:latin typeface="Arial" charset="0"/>
                <a:cs typeface="Arial" charset="0"/>
              </a:rPr>
              <a:t>A </a:t>
            </a:r>
            <a:r>
              <a:rPr lang="en-US" i="1" dirty="0" err="1">
                <a:cs typeface="Times New Roman" pitchFamily="18" charset="0"/>
              </a:rPr>
              <a:t>şi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>
                <a:latin typeface="Arial" charset="0"/>
                <a:cs typeface="Arial" charset="0"/>
              </a:rPr>
              <a:t>C </a:t>
            </a:r>
            <a:r>
              <a:rPr lang="en-US" i="1" dirty="0" err="1">
                <a:cs typeface="Times New Roman" pitchFamily="18" charset="0"/>
              </a:rPr>
              <a:t>sunt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mai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mari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decât</a:t>
            </a:r>
            <a:r>
              <a:rPr lang="en-US" i="1" dirty="0">
                <a:cs typeface="Times New Roman" pitchFamily="18" charset="0"/>
              </a:rPr>
              <a:t> 20 ? </a:t>
            </a:r>
          </a:p>
          <a:p>
            <a:pPr eaLnBrk="1" hangingPunct="1"/>
            <a:endParaRPr lang="en-US" i="1" dirty="0"/>
          </a:p>
        </p:txBody>
      </p:sp>
      <p:graphicFrame>
        <p:nvGraphicFramePr>
          <p:cNvPr id="5122" name="Object 1024"/>
          <p:cNvGraphicFramePr>
            <a:graphicFrameLocks noChangeAspect="1"/>
          </p:cNvGraphicFramePr>
          <p:nvPr/>
        </p:nvGraphicFramePr>
        <p:xfrm>
          <a:off x="1475656" y="1700808"/>
          <a:ext cx="69342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3809524" imgH="285866" progId="">
                  <p:embed/>
                </p:oleObj>
              </mc:Choice>
              <mc:Fallback>
                <p:oleObj name="Photo Editor Photo" r:id="rId2" imgW="3809524" imgH="285866" progId="">
                  <p:embed/>
                  <p:pic>
                    <p:nvPicPr>
                      <p:cNvPr id="5122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700808"/>
                        <a:ext cx="69342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1025"/>
          <p:cNvGraphicFramePr>
            <a:graphicFrameLocks noChangeAspect="1"/>
          </p:cNvGraphicFramePr>
          <p:nvPr/>
        </p:nvGraphicFramePr>
        <p:xfrm>
          <a:off x="1447800" y="4149080"/>
          <a:ext cx="7010400" cy="257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4" imgW="4095238" imgH="1504762" progId="">
                  <p:embed/>
                </p:oleObj>
              </mc:Choice>
              <mc:Fallback>
                <p:oleObj name="Photo Editor Photo" r:id="rId4" imgW="4095238" imgH="1504762" progId="">
                  <p:embed/>
                  <p:pic>
                    <p:nvPicPr>
                      <p:cNvPr id="5123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149080"/>
                        <a:ext cx="7010400" cy="257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1052736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Selecţie </a:t>
            </a:r>
            <a:r>
              <a:rPr lang="en-US" dirty="0"/>
              <a:t>– SQL (</a:t>
            </a:r>
            <a:r>
              <a:rPr lang="ro-RO" dirty="0"/>
              <a:t>1</a:t>
            </a:r>
            <a:r>
              <a:rPr lang="en-US" dirty="0"/>
              <a:t>)</a:t>
            </a:r>
          </a:p>
        </p:txBody>
      </p:sp>
      <p:pic>
        <p:nvPicPr>
          <p:cNvPr id="50178" name="Picture 2" descr="C:\Users\Marin\AppData\Local\Temp\SNAGHTML7d0fd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5" y="1556792"/>
            <a:ext cx="5658413" cy="51211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67694" y="2852936"/>
            <a:ext cx="2892138" cy="210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Consolas"/>
                <a:cs typeface="Consolas"/>
              </a:rPr>
              <a:t>SELECT *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Consolas"/>
                <a:cs typeface="Consolas"/>
              </a:rPr>
              <a:t>FROM </a:t>
            </a:r>
            <a:r>
              <a:rPr lang="en-US" sz="3200" dirty="0" err="1">
                <a:latin typeface="Consolas"/>
                <a:cs typeface="Consolas"/>
              </a:rPr>
              <a:t>r1</a:t>
            </a:r>
            <a:endParaRPr lang="en-US" sz="3200" dirty="0">
              <a:latin typeface="Consolas"/>
              <a:cs typeface="Consolas"/>
            </a:endParaRP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Consolas"/>
                <a:cs typeface="Consolas"/>
              </a:rPr>
              <a:t>WHERE a &gt; 20 </a:t>
            </a:r>
            <a:endParaRPr lang="ro-RO" sz="3200" dirty="0">
              <a:latin typeface="Consolas"/>
              <a:cs typeface="Consolas"/>
            </a:endParaRP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3200" dirty="0">
                <a:latin typeface="Consolas"/>
                <a:cs typeface="Consolas"/>
              </a:rPr>
              <a:t>  </a:t>
            </a:r>
            <a:r>
              <a:rPr lang="en-US" sz="3200" dirty="0">
                <a:latin typeface="Consolas"/>
                <a:cs typeface="Consolas"/>
              </a:rPr>
              <a:t>AND c &gt; 20</a:t>
            </a:r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0"/>
            <a:ext cx="7992888" cy="1124744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Selecţie </a:t>
            </a:r>
            <a:r>
              <a:rPr lang="en-US" dirty="0"/>
              <a:t>– AR (2)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idx="1"/>
          </p:nvPr>
        </p:nvSpPr>
        <p:spPr>
          <a:xfrm>
            <a:off x="1219200" y="1752600"/>
            <a:ext cx="7162800" cy="10668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i="1">
                <a:cs typeface="Times New Roman" pitchFamily="18" charset="0"/>
              </a:rPr>
              <a:t>Care sunt judeţele din Moldova ?</a:t>
            </a:r>
            <a:endParaRPr lang="en-US"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/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1895475" y="1419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6146" name="Object 9"/>
          <p:cNvGraphicFramePr>
            <a:graphicFrameLocks noChangeAspect="1"/>
          </p:cNvGraphicFramePr>
          <p:nvPr/>
        </p:nvGraphicFramePr>
        <p:xfrm>
          <a:off x="1066800" y="2667000"/>
          <a:ext cx="76962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6582694" imgH="2914286" progId="">
                  <p:embed/>
                </p:oleObj>
              </mc:Choice>
              <mc:Fallback>
                <p:oleObj name="Photo Editor Photo" r:id="rId2" imgW="6582694" imgH="2914286" progId="">
                  <p:embed/>
                  <p:pic>
                    <p:nvPicPr>
                      <p:cNvPr id="614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667000"/>
                        <a:ext cx="7696200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920880" cy="1052736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Selecţie </a:t>
            </a:r>
            <a:r>
              <a:rPr lang="en-US" dirty="0"/>
              <a:t>– SQL (2)</a:t>
            </a:r>
          </a:p>
        </p:txBody>
      </p:sp>
      <p:pic>
        <p:nvPicPr>
          <p:cNvPr id="56322" name="Picture 2" descr="C:\Users\Marin\AppData\Local\Temp\SNAGHTML81432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1628800"/>
            <a:ext cx="5283352" cy="4971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179512" y="2708920"/>
            <a:ext cx="3528392" cy="1881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dirty="0">
                <a:latin typeface="Consolas"/>
                <a:cs typeface="Consolas"/>
              </a:rPr>
              <a:t>SELECT *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ro-RO" dirty="0">
                <a:latin typeface="Consolas"/>
                <a:cs typeface="Consolas"/>
              </a:rPr>
              <a:t>judete</a:t>
            </a:r>
            <a:endParaRPr lang="en-US" dirty="0">
              <a:latin typeface="Consolas"/>
              <a:cs typeface="Consolas"/>
            </a:endParaRP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dirty="0">
                <a:latin typeface="Consolas"/>
                <a:cs typeface="Consolas"/>
              </a:rPr>
              <a:t>WHERE </a:t>
            </a:r>
            <a:r>
              <a:rPr lang="ro-RO" dirty="0">
                <a:latin typeface="Consolas"/>
                <a:cs typeface="Consolas"/>
              </a:rPr>
              <a:t>regiune</a:t>
            </a:r>
            <a:r>
              <a:rPr lang="en-US" dirty="0">
                <a:latin typeface="Consolas"/>
                <a:cs typeface="Consolas"/>
              </a:rPr>
              <a:t> =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dirty="0">
                <a:latin typeface="Consolas"/>
                <a:cs typeface="Consolas"/>
              </a:rPr>
              <a:t>    ‘Moldova’</a:t>
            </a:r>
          </a:p>
        </p:txBody>
      </p: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 err="1"/>
              <a:t>Selecţie</a:t>
            </a:r>
            <a:r>
              <a:rPr lang="ro-RO" dirty="0"/>
              <a:t> - </a:t>
            </a:r>
            <a:r>
              <a:rPr lang="ro-RO" dirty="0" err="1"/>
              <a:t>PostgreSQL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528" y="1547664"/>
            <a:ext cx="8820472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A4560F-01B1-954E-AB17-DAC0F49AF0F9}"/>
              </a:ext>
            </a:extLst>
          </p:cNvPr>
          <p:cNvSpPr/>
          <p:nvPr/>
        </p:nvSpPr>
        <p:spPr>
          <a:xfrm>
            <a:off x="1066800" y="2912219"/>
            <a:ext cx="775367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hlinkClick r:id="rId2"/>
              </a:rPr>
              <a:t>http://www.postgresqltutorial.com/postgresql-where/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0173527"/>
      </p:ext>
    </p:extLst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0"/>
          <p:cNvSpPr>
            <a:spLocks noGrp="1" noChangeArrowheads="1"/>
          </p:cNvSpPr>
          <p:nvPr>
            <p:ph type="title"/>
          </p:nvPr>
        </p:nvSpPr>
        <p:spPr>
          <a:xfrm>
            <a:off x="971600" y="188640"/>
            <a:ext cx="796208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Proiecţie</a:t>
            </a:r>
            <a:r>
              <a:rPr lang="en-US" dirty="0"/>
              <a:t> - AR</a:t>
            </a:r>
          </a:p>
        </p:txBody>
      </p:sp>
      <p:sp>
        <p:nvSpPr>
          <p:cNvPr id="7172" name="Rectangle 11"/>
          <p:cNvSpPr>
            <a:spLocks noGrp="1" noChangeArrowheads="1"/>
          </p:cNvSpPr>
          <p:nvPr>
            <p:ph idx="1"/>
          </p:nvPr>
        </p:nvSpPr>
        <p:spPr>
          <a:xfrm>
            <a:off x="990600" y="1676400"/>
            <a:ext cx="7620000" cy="838200"/>
          </a:xfrm>
        </p:spPr>
        <p:txBody>
          <a:bodyPr>
            <a:normAutofit/>
          </a:bodyPr>
          <a:lstStyle/>
          <a:p>
            <a:pPr algn="just" eaLnBrk="1" hangingPunct="1">
              <a:buFontTx/>
              <a:buNone/>
            </a:pPr>
            <a:r>
              <a:rPr lang="en-US" i="1">
                <a:cs typeface="Times New Roman" pitchFamily="18" charset="0"/>
              </a:rPr>
              <a:t>Ce regiuni ale ţării sunt preluate în bază ?</a:t>
            </a:r>
            <a:endParaRPr lang="en-US"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/>
          </a:p>
        </p:txBody>
      </p:sp>
      <p:sp>
        <p:nvSpPr>
          <p:cNvPr id="7173" name="Rectangle 8"/>
          <p:cNvSpPr>
            <a:spLocks noChangeArrowheads="1"/>
          </p:cNvSpPr>
          <p:nvPr/>
        </p:nvSpPr>
        <p:spPr bwMode="auto">
          <a:xfrm>
            <a:off x="3295650" y="2657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7170" name="Object 1024"/>
          <p:cNvGraphicFramePr>
            <a:graphicFrameLocks noChangeAspect="1"/>
          </p:cNvGraphicFramePr>
          <p:nvPr/>
        </p:nvGraphicFramePr>
        <p:xfrm>
          <a:off x="2057400" y="2438400"/>
          <a:ext cx="5867400" cy="404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5144218" imgH="3742857" progId="">
                  <p:embed/>
                </p:oleObj>
              </mc:Choice>
              <mc:Fallback>
                <p:oleObj name="Photo Editor Photo" r:id="rId2" imgW="5144218" imgH="3742857" progId="">
                  <p:embed/>
                  <p:pic>
                    <p:nvPicPr>
                      <p:cNvPr id="717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438400"/>
                        <a:ext cx="5867400" cy="404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924944"/>
            <a:ext cx="3359117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0"/>
            <a:ext cx="7890080" cy="134076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Proiecţie</a:t>
            </a:r>
            <a:r>
              <a:rPr lang="en-US" dirty="0"/>
              <a:t> - SQL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55776" y="4365104"/>
            <a:ext cx="2016224" cy="878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b="1" dirty="0" err="1">
                <a:solidFill>
                  <a:srgbClr val="FF0000"/>
                </a:solidFill>
                <a:latin typeface="Segoe Print" pitchFamily="2" charset="0"/>
              </a:rPr>
              <a:t>Tupluri</a:t>
            </a:r>
            <a:r>
              <a:rPr lang="en-US" b="1" dirty="0">
                <a:solidFill>
                  <a:srgbClr val="FF0000"/>
                </a:solidFill>
                <a:latin typeface="Segoe Print" pitchFamily="2" charset="0"/>
              </a:rPr>
              <a:t> duplicate</a:t>
            </a:r>
          </a:p>
        </p:txBody>
      </p:sp>
      <p:sp>
        <p:nvSpPr>
          <p:cNvPr id="7" name="Right Brace 6"/>
          <p:cNvSpPr/>
          <p:nvPr/>
        </p:nvSpPr>
        <p:spPr>
          <a:xfrm>
            <a:off x="2123728" y="4149080"/>
            <a:ext cx="360040" cy="1296144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68144" y="2492896"/>
            <a:ext cx="1800200" cy="720080"/>
          </a:xfrm>
          <a:prstGeom prst="ellipse">
            <a:avLst/>
          </a:prstGeom>
          <a:blipFill dpi="0" rotWithShape="1">
            <a:blip r:embed="rId3" cstate="print">
              <a:alphaModFix amt="9000"/>
            </a:blip>
            <a:srcRect/>
            <a:tile tx="0" ty="0" sx="100000" sy="100000" flip="none" algn="tl"/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127776" y="1052736"/>
            <a:ext cx="2016224" cy="878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b="1" dirty="0" err="1">
                <a:solidFill>
                  <a:schemeClr val="accent6"/>
                </a:solidFill>
                <a:latin typeface="Segoe Print" pitchFamily="2" charset="0"/>
              </a:rPr>
              <a:t>Clauza</a:t>
            </a:r>
            <a:r>
              <a:rPr lang="en-US" b="1" dirty="0">
                <a:solidFill>
                  <a:schemeClr val="accent6"/>
                </a:solidFill>
                <a:latin typeface="Segoe Print" pitchFamily="2" charset="0"/>
              </a:rPr>
              <a:t> DISTINCT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732240" y="1844824"/>
            <a:ext cx="1224136" cy="56145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95536" y="1628800"/>
            <a:ext cx="3528392" cy="1055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Consolas"/>
                <a:cs typeface="Consolas"/>
              </a:rPr>
              <a:t>SELECT </a:t>
            </a:r>
            <a:r>
              <a:rPr lang="en-US" sz="3200" dirty="0" err="1">
                <a:latin typeface="Consolas"/>
                <a:cs typeface="Consolas"/>
              </a:rPr>
              <a:t>regiune</a:t>
            </a:r>
            <a:r>
              <a:rPr lang="en-US" sz="3200" dirty="0">
                <a:latin typeface="Consolas"/>
                <a:cs typeface="Consolas"/>
              </a:rPr>
              <a:t> 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Consolas"/>
                <a:cs typeface="Consolas"/>
              </a:rPr>
              <a:t>FROM </a:t>
            </a:r>
            <a:r>
              <a:rPr lang="ro-RO" sz="3200" dirty="0">
                <a:latin typeface="Consolas"/>
                <a:cs typeface="Consolas"/>
              </a:rPr>
              <a:t>judete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99992" y="2636912"/>
            <a:ext cx="5148064" cy="952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83464" algn="l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dirty="0">
                <a:latin typeface="Consolas"/>
                <a:cs typeface="Consolas"/>
              </a:rPr>
              <a:t>SELECT DISTINCT </a:t>
            </a:r>
            <a:r>
              <a:rPr lang="en-US" dirty="0" err="1">
                <a:latin typeface="Consolas"/>
                <a:cs typeface="Consolas"/>
              </a:rPr>
              <a:t>regiune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marL="365760" indent="-283464" algn="l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ro-RO" dirty="0">
                <a:latin typeface="Consolas"/>
                <a:cs typeface="Consolas"/>
              </a:rPr>
              <a:t>judete</a:t>
            </a:r>
            <a:endParaRPr lang="en-US" dirty="0">
              <a:latin typeface="Consolas"/>
              <a:cs typeface="Consolas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4061818"/>
            <a:ext cx="3770601" cy="224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043608" y="125760"/>
            <a:ext cx="7848872" cy="1215008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Limbaje</a:t>
            </a:r>
            <a:r>
              <a:rPr lang="en-US" b="1" dirty="0"/>
              <a:t> de </a:t>
            </a:r>
            <a:r>
              <a:rPr lang="en-US" b="1" dirty="0" err="1"/>
              <a:t>interogare</a:t>
            </a:r>
            <a:endParaRPr lang="en-US" b="1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611560" y="1447800"/>
            <a:ext cx="8322128" cy="5410200"/>
          </a:xfrm>
        </p:spPr>
        <p:txBody>
          <a:bodyPr>
            <a:normAutofit/>
          </a:bodyPr>
          <a:lstStyle/>
          <a:p>
            <a:pPr eaLnBrk="1" hangingPunct="1"/>
            <a:r>
              <a:rPr lang="en-US"/>
              <a:t>Vizeaz</a:t>
            </a:r>
            <a:r>
              <a:rPr lang="ro-RO"/>
              <a:t>ă</a:t>
            </a:r>
            <a:r>
              <a:rPr lang="en-US"/>
              <a:t>:</a:t>
            </a:r>
          </a:p>
          <a:p>
            <a:pPr lvl="1"/>
            <a:r>
              <a:rPr lang="ro-RO"/>
              <a:t>Obţinerea de informaţii din BD</a:t>
            </a:r>
            <a:endParaRPr lang="en-US"/>
          </a:p>
          <a:p>
            <a:pPr lvl="1"/>
            <a:r>
              <a:rPr lang="en-US"/>
              <a:t>Crearea </a:t>
            </a:r>
            <a:r>
              <a:rPr lang="ro-RO"/>
              <a:t>şi modificarea schemei BD</a:t>
            </a:r>
            <a:endParaRPr lang="en-US"/>
          </a:p>
          <a:p>
            <a:pPr lvl="1"/>
            <a:r>
              <a:rPr lang="en-US"/>
              <a:t>Modificarea con</a:t>
            </a:r>
            <a:r>
              <a:rPr lang="ro-RO"/>
              <a:t>ţinutului BD</a:t>
            </a:r>
          </a:p>
          <a:p>
            <a:pPr lvl="1"/>
            <a:endParaRPr lang="ro-RO" sz="600"/>
          </a:p>
          <a:p>
            <a:pPr eaLnBrk="1" hangingPunct="1"/>
            <a:r>
              <a:rPr lang="ro-RO"/>
              <a:t>D.p.d.v. al implementării</a:t>
            </a:r>
            <a:r>
              <a:rPr lang="en-US"/>
              <a:t>:</a:t>
            </a:r>
          </a:p>
          <a:p>
            <a:pPr lvl="1"/>
            <a:r>
              <a:rPr lang="ro-RO"/>
              <a:t>Teoretice</a:t>
            </a:r>
            <a:r>
              <a:rPr lang="en-US"/>
              <a:t>: algebr</a:t>
            </a:r>
            <a:r>
              <a:rPr lang="ro-RO"/>
              <a:t>ă relaţională, calcul relaţional</a:t>
            </a:r>
          </a:p>
          <a:p>
            <a:pPr lvl="1"/>
            <a:r>
              <a:rPr lang="ro-RO"/>
              <a:t>Practice</a:t>
            </a:r>
            <a:r>
              <a:rPr lang="en-US"/>
              <a:t>:</a:t>
            </a:r>
          </a:p>
          <a:p>
            <a:pPr lvl="2"/>
            <a:r>
              <a:rPr lang="en-US"/>
              <a:t>QBE</a:t>
            </a:r>
          </a:p>
          <a:p>
            <a:pPr lvl="2"/>
            <a:r>
              <a:rPr lang="en-US"/>
              <a:t>Quel</a:t>
            </a:r>
          </a:p>
          <a:p>
            <a:pPr lvl="2"/>
            <a:r>
              <a:rPr lang="en-US" b="1"/>
              <a:t>SQL</a:t>
            </a:r>
          </a:p>
          <a:p>
            <a:pPr lvl="2"/>
            <a:r>
              <a:rPr lang="en-US"/>
              <a:t>OQL</a:t>
            </a:r>
          </a:p>
        </p:txBody>
      </p:sp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 err="1"/>
              <a:t>Proiecţie</a:t>
            </a:r>
            <a:r>
              <a:rPr lang="ro-RO" dirty="0"/>
              <a:t> – </a:t>
            </a:r>
            <a:r>
              <a:rPr lang="ro-RO" dirty="0" err="1"/>
              <a:t>PostgreSQL</a:t>
            </a:r>
            <a:br>
              <a:rPr lang="ro-RO" dirty="0"/>
            </a:br>
            <a:r>
              <a:rPr lang="ro-RO" dirty="0"/>
              <a:t>(SELECT, SELECT DISTINCT)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528" y="1547664"/>
            <a:ext cx="8820472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A4560F-01B1-954E-AB17-DAC0F49AF0F9}"/>
              </a:ext>
            </a:extLst>
          </p:cNvPr>
          <p:cNvSpPr/>
          <p:nvPr/>
        </p:nvSpPr>
        <p:spPr>
          <a:xfrm>
            <a:off x="1066800" y="2912219"/>
            <a:ext cx="7753672" cy="2289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hlinkClick r:id="rId2"/>
              </a:rPr>
              <a:t>http://www.postgresqltutorial.com/postgresql-select/</a:t>
            </a:r>
            <a:endParaRPr lang="ro-RO" dirty="0"/>
          </a:p>
          <a:p>
            <a:pPr>
              <a:buNone/>
            </a:pPr>
            <a:endParaRPr lang="ro-RO" dirty="0"/>
          </a:p>
          <a:p>
            <a:pPr>
              <a:buNone/>
            </a:pPr>
            <a:r>
              <a:rPr lang="ro-RO" dirty="0">
                <a:hlinkClick r:id="rId3"/>
              </a:rPr>
              <a:t>http://www.postgresqltutorial.com/postgresql-select-distinct/</a:t>
            </a:r>
            <a:endParaRPr lang="ro-RO" dirty="0"/>
          </a:p>
          <a:p>
            <a:pPr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68046322"/>
      </p:ext>
    </p:extLst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5760"/>
            <a:ext cx="8538152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Combinarea operatorilor </a:t>
            </a:r>
            <a:r>
              <a:rPr lang="en-US" dirty="0"/>
              <a:t>– AR (</a:t>
            </a:r>
            <a:r>
              <a:rPr lang="ro-RO" dirty="0"/>
              <a:t>1</a:t>
            </a:r>
            <a:r>
              <a:rPr lang="en-US" dirty="0"/>
              <a:t>)</a:t>
            </a:r>
          </a:p>
        </p:txBody>
      </p:sp>
      <p:sp>
        <p:nvSpPr>
          <p:cNvPr id="8196" name="Rectangle 8"/>
          <p:cNvSpPr>
            <a:spLocks noGrp="1" noChangeArrowheads="1"/>
          </p:cNvSpPr>
          <p:nvPr>
            <p:ph idx="1"/>
          </p:nvPr>
        </p:nvSpPr>
        <p:spPr>
          <a:xfrm>
            <a:off x="755576" y="1052736"/>
            <a:ext cx="7783016" cy="9144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ro-RO" sz="2800" i="1" dirty="0">
                <a:cs typeface="Avenir Medium"/>
              </a:rPr>
              <a:t>C</a:t>
            </a:r>
            <a:r>
              <a:rPr lang="en-US" sz="2800" i="1" dirty="0">
                <a:cs typeface="Avenir Medium"/>
              </a:rPr>
              <a:t>are </a:t>
            </a:r>
            <a:r>
              <a:rPr lang="en-US" sz="2800" i="1" dirty="0" err="1">
                <a:cs typeface="Avenir Medium"/>
              </a:rPr>
              <a:t>este</a:t>
            </a:r>
            <a:r>
              <a:rPr lang="en-US" sz="2800" i="1" dirty="0">
                <a:cs typeface="Avenir Medium"/>
              </a:rPr>
              <a:t> n</a:t>
            </a:r>
            <a:r>
              <a:rPr lang="ro-RO" sz="2800" i="1" dirty="0">
                <a:cs typeface="Avenir Medium"/>
              </a:rPr>
              <a:t>r.</a:t>
            </a:r>
            <a:r>
              <a:rPr lang="en-US" sz="2800" i="1" dirty="0">
                <a:cs typeface="Avenir Medium"/>
              </a:rPr>
              <a:t> de </a:t>
            </a:r>
            <a:r>
              <a:rPr lang="en-US" sz="2800" i="1" dirty="0" err="1">
                <a:cs typeface="Avenir Medium"/>
              </a:rPr>
              <a:t>telefon</a:t>
            </a:r>
            <a:r>
              <a:rPr lang="en-US" sz="2800" i="1" dirty="0">
                <a:cs typeface="Avenir Medium"/>
              </a:rPr>
              <a:t> al </a:t>
            </a:r>
            <a:r>
              <a:rPr lang="en-US" sz="2800" i="1" dirty="0" err="1">
                <a:cs typeface="Avenir Medium"/>
              </a:rPr>
              <a:t>clientul</a:t>
            </a:r>
            <a:r>
              <a:rPr lang="en-US" sz="2800" i="1" dirty="0">
                <a:cs typeface="Avenir Medium"/>
              </a:rPr>
              <a:t> Client 2</a:t>
            </a:r>
            <a:r>
              <a:rPr lang="ro-RO" sz="2800" i="1" dirty="0">
                <a:cs typeface="Avenir Medium"/>
              </a:rPr>
              <a:t> </a:t>
            </a:r>
            <a:r>
              <a:rPr lang="en-US" sz="2800" i="1" dirty="0">
                <a:cs typeface="Avenir Medium"/>
              </a:rPr>
              <a:t>SA</a:t>
            </a:r>
            <a:r>
              <a:rPr lang="ro-RO" sz="2800" i="1" dirty="0">
                <a:cs typeface="Avenir Medium"/>
              </a:rPr>
              <a:t> </a:t>
            </a:r>
            <a:r>
              <a:rPr lang="en-US" sz="2800" i="1" dirty="0">
                <a:cs typeface="Avenir Medium"/>
              </a:rPr>
              <a:t>?</a:t>
            </a:r>
            <a:r>
              <a:rPr lang="en-US" sz="2800" dirty="0">
                <a:cs typeface="Avenir Medium"/>
              </a:rPr>
              <a:t> 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871663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198120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8194" name="Object 9"/>
          <p:cNvGraphicFramePr>
            <a:graphicFrameLocks noChangeAspect="1"/>
          </p:cNvGraphicFramePr>
          <p:nvPr/>
        </p:nvGraphicFramePr>
        <p:xfrm>
          <a:off x="668660" y="1842666"/>
          <a:ext cx="8151812" cy="453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7857143" imgH="3381847" progId="">
                  <p:embed/>
                </p:oleObj>
              </mc:Choice>
              <mc:Fallback>
                <p:oleObj name="Photo Editor Photo" r:id="rId2" imgW="7857143" imgH="3381847" progId="">
                  <p:embed/>
                  <p:pic>
                    <p:nvPicPr>
                      <p:cNvPr id="819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660" y="1842666"/>
                        <a:ext cx="8151812" cy="453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2952328"/>
            <a:ext cx="9143999" cy="3933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25760"/>
            <a:ext cx="896448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Combinarea operatorilor </a:t>
            </a:r>
            <a:r>
              <a:rPr lang="en-US" dirty="0"/>
              <a:t>– SQL (</a:t>
            </a:r>
            <a:r>
              <a:rPr lang="ro-RO" dirty="0"/>
              <a:t>1</a:t>
            </a:r>
            <a:r>
              <a:rPr lang="en-US" dirty="0"/>
              <a:t>)</a:t>
            </a:r>
          </a:p>
        </p:txBody>
      </p:sp>
      <p:pic>
        <p:nvPicPr>
          <p:cNvPr id="58370" name="Picture 2" descr="C:\Users\Marin\AppData\Local\Temp\SNAGHTML8d545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98778" y="1340768"/>
            <a:ext cx="5301206" cy="5301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0" y="2852936"/>
            <a:ext cx="3923928" cy="1881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83464" algn="l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dirty="0">
                <a:latin typeface="Consolas"/>
                <a:cs typeface="Consolas"/>
              </a:rPr>
              <a:t>SELECT </a:t>
            </a:r>
            <a:r>
              <a:rPr lang="en-US" dirty="0" err="1">
                <a:latin typeface="Consolas"/>
                <a:cs typeface="Consolas"/>
              </a:rPr>
              <a:t>Telefon</a:t>
            </a:r>
            <a:endParaRPr lang="en-US" dirty="0">
              <a:latin typeface="Consolas"/>
              <a:cs typeface="Consolas"/>
            </a:endParaRPr>
          </a:p>
          <a:p>
            <a:pPr marL="365760" indent="-283464" algn="l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clienti</a:t>
            </a:r>
            <a:endParaRPr lang="en-US" dirty="0">
              <a:latin typeface="Consolas"/>
              <a:cs typeface="Consolas"/>
            </a:endParaRPr>
          </a:p>
          <a:p>
            <a:pPr marL="365760" indent="-283464" algn="l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dirty="0">
                <a:latin typeface="Consolas"/>
                <a:cs typeface="Consolas"/>
              </a:rPr>
              <a:t>WHERE </a:t>
            </a:r>
            <a:r>
              <a:rPr lang="en-US" dirty="0" err="1">
                <a:latin typeface="Consolas"/>
                <a:cs typeface="Consolas"/>
              </a:rPr>
              <a:t>DenCl</a:t>
            </a:r>
            <a:r>
              <a:rPr lang="en-US" dirty="0">
                <a:latin typeface="Consolas"/>
                <a:cs typeface="Consolas"/>
              </a:rPr>
              <a:t> =</a:t>
            </a:r>
          </a:p>
          <a:p>
            <a:pPr marL="365760" indent="-283464" algn="l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dirty="0">
                <a:latin typeface="Consolas"/>
                <a:cs typeface="Consolas"/>
              </a:rPr>
              <a:t>		 'Client 2 SA'</a:t>
            </a:r>
          </a:p>
        </p:txBody>
      </p: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64488" cy="13716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Combinarea operatorilor </a:t>
            </a:r>
            <a:r>
              <a:rPr lang="en-US" dirty="0"/>
              <a:t>– AR (</a:t>
            </a:r>
            <a:r>
              <a:rPr lang="ro-RO" dirty="0"/>
              <a:t>2</a:t>
            </a:r>
            <a:r>
              <a:rPr lang="en-US" dirty="0"/>
              <a:t>)</a:t>
            </a:r>
          </a:p>
        </p:txBody>
      </p:sp>
      <p:sp>
        <p:nvSpPr>
          <p:cNvPr id="9220" name="Rectangle 12"/>
          <p:cNvSpPr>
            <a:spLocks noGrp="1" noChangeArrowheads="1"/>
          </p:cNvSpPr>
          <p:nvPr>
            <p:ph type="body" sz="half" idx="2"/>
          </p:nvPr>
        </p:nvSpPr>
        <p:spPr>
          <a:xfrm>
            <a:off x="323528" y="1061864"/>
            <a:ext cx="8568952" cy="11430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2800" i="1" dirty="0">
                <a:cs typeface="Times New Roman" pitchFamily="18" charset="0"/>
              </a:rPr>
              <a:t>Care </a:t>
            </a:r>
            <a:r>
              <a:rPr lang="en-US" sz="2800" i="1" dirty="0" err="1">
                <a:cs typeface="Times New Roman" pitchFamily="18" charset="0"/>
              </a:rPr>
              <a:t>sunt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codurile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produselor</a:t>
            </a:r>
            <a:r>
              <a:rPr lang="en-US" sz="2800" i="1" dirty="0">
                <a:cs typeface="Times New Roman" pitchFamily="18" charset="0"/>
              </a:rPr>
              <a:t> care </a:t>
            </a:r>
            <a:r>
              <a:rPr lang="en-US" sz="2800" i="1" dirty="0" err="1">
                <a:cs typeface="Times New Roman" pitchFamily="18" charset="0"/>
              </a:rPr>
              <a:t>apar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ro-RO" sz="2800" i="1" dirty="0"/>
              <a:t>d</a:t>
            </a:r>
            <a:r>
              <a:rPr lang="en-US" sz="2800" i="1" dirty="0" err="1">
                <a:cs typeface="Times New Roman" pitchFamily="18" charset="0"/>
              </a:rPr>
              <a:t>eopotrivă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în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factura</a:t>
            </a:r>
            <a:r>
              <a:rPr lang="en-US" sz="2800" i="1" dirty="0">
                <a:cs typeface="Times New Roman" pitchFamily="18" charset="0"/>
              </a:rPr>
              <a:t> 1111 </a:t>
            </a:r>
            <a:r>
              <a:rPr lang="en-US" sz="2800" i="1" dirty="0" err="1">
                <a:cs typeface="Times New Roman" pitchFamily="18" charset="0"/>
              </a:rPr>
              <a:t>şi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în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factura</a:t>
            </a:r>
            <a:r>
              <a:rPr lang="en-US" sz="2800" i="1" dirty="0">
                <a:cs typeface="Times New Roman" pitchFamily="18" charset="0"/>
              </a:rPr>
              <a:t> 1117 ?</a:t>
            </a:r>
            <a:r>
              <a:rPr lang="en-US" sz="2800" dirty="0"/>
              <a:t> </a:t>
            </a:r>
          </a:p>
        </p:txBody>
      </p:sp>
      <p:sp>
        <p:nvSpPr>
          <p:cNvPr id="9221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9218" name="Object 1024"/>
          <p:cNvGraphicFramePr>
            <a:graphicFrameLocks noChangeAspect="1"/>
          </p:cNvGraphicFramePr>
          <p:nvPr/>
        </p:nvGraphicFramePr>
        <p:xfrm>
          <a:off x="490736" y="2029990"/>
          <a:ext cx="7825680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7733333" imgH="4371429" progId="">
                  <p:embed/>
                </p:oleObj>
              </mc:Choice>
              <mc:Fallback>
                <p:oleObj name="Photo Editor Photo" r:id="rId2" imgW="7733333" imgH="4371429" progId="">
                  <p:embed/>
                  <p:pic>
                    <p:nvPicPr>
                      <p:cNvPr id="9218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736" y="2029990"/>
                        <a:ext cx="7825680" cy="435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3501008"/>
            <a:ext cx="8715375" cy="3356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96448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Combinarea operatorilor </a:t>
            </a:r>
            <a:r>
              <a:rPr lang="en-US" dirty="0"/>
              <a:t>– SQL (</a:t>
            </a:r>
            <a:r>
              <a:rPr lang="ro-RO" dirty="0"/>
              <a:t>2</a:t>
            </a:r>
            <a:r>
              <a:rPr lang="en-US" dirty="0"/>
              <a:t>)</a:t>
            </a:r>
          </a:p>
        </p:txBody>
      </p:sp>
      <p:pic>
        <p:nvPicPr>
          <p:cNvPr id="44034" name="Picture 2" descr="C:\Users\MARINF~1\AppData\Local\Temp\SNAGHTMLb753a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1455751"/>
            <a:ext cx="5364088" cy="472381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0" y="2204864"/>
            <a:ext cx="3923928" cy="2886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SELECT </a:t>
            </a:r>
            <a:r>
              <a:rPr lang="en-US" sz="2400" dirty="0" err="1">
                <a:latin typeface="Consolas"/>
                <a:cs typeface="Consolas"/>
              </a:rPr>
              <a:t>CodPr</a:t>
            </a:r>
            <a:r>
              <a:rPr lang="en-US" sz="2400" dirty="0">
                <a:latin typeface="Consolas"/>
                <a:cs typeface="Consolas"/>
              </a:rPr>
              <a:t> 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FROM </a:t>
            </a:r>
            <a:r>
              <a:rPr lang="en-US" sz="2400" dirty="0" err="1">
                <a:latin typeface="Consolas"/>
                <a:cs typeface="Consolas"/>
              </a:rPr>
              <a:t>liniifact</a:t>
            </a:r>
            <a:r>
              <a:rPr lang="en-US" sz="2400" dirty="0">
                <a:latin typeface="Consolas"/>
                <a:cs typeface="Consolas"/>
              </a:rPr>
              <a:t> 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WHERE </a:t>
            </a:r>
            <a:r>
              <a:rPr lang="en-US" sz="2400" dirty="0" err="1">
                <a:latin typeface="Consolas"/>
                <a:cs typeface="Consolas"/>
              </a:rPr>
              <a:t>NrFact</a:t>
            </a:r>
            <a:r>
              <a:rPr lang="en-US" sz="2400" dirty="0">
                <a:latin typeface="Consolas"/>
                <a:cs typeface="Consolas"/>
              </a:rPr>
              <a:t> = 1111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INTERSECT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SELECT </a:t>
            </a:r>
            <a:r>
              <a:rPr lang="en-US" sz="2400" dirty="0" err="1">
                <a:latin typeface="Consolas"/>
                <a:cs typeface="Consolas"/>
              </a:rPr>
              <a:t>CodPr</a:t>
            </a:r>
            <a:r>
              <a:rPr lang="en-US" sz="2400" dirty="0">
                <a:latin typeface="Consolas"/>
                <a:cs typeface="Consolas"/>
              </a:rPr>
              <a:t> 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FROM </a:t>
            </a:r>
            <a:r>
              <a:rPr lang="en-US" sz="2400" dirty="0" err="1">
                <a:latin typeface="Consolas"/>
                <a:cs typeface="Consolas"/>
              </a:rPr>
              <a:t>liniifact</a:t>
            </a:r>
            <a:r>
              <a:rPr lang="en-US" sz="2400" dirty="0">
                <a:latin typeface="Consolas"/>
                <a:cs typeface="Consolas"/>
              </a:rPr>
              <a:t> 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WHERE </a:t>
            </a:r>
            <a:r>
              <a:rPr lang="en-US" sz="2400" dirty="0" err="1">
                <a:latin typeface="Consolas"/>
                <a:cs typeface="Consolas"/>
              </a:rPr>
              <a:t>NrFact</a:t>
            </a:r>
            <a:r>
              <a:rPr lang="en-US" sz="2400" dirty="0">
                <a:latin typeface="Consolas"/>
                <a:cs typeface="Consolas"/>
              </a:rPr>
              <a:t> = 1117</a:t>
            </a:r>
          </a:p>
        </p:txBody>
      </p:sp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332656"/>
            <a:ext cx="7620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Joncţiune</a:t>
            </a:r>
            <a:endParaRPr lang="en-US" dirty="0"/>
          </a:p>
        </p:txBody>
      </p:sp>
      <p:sp>
        <p:nvSpPr>
          <p:cNvPr id="26627" name="Rectangle 4"/>
          <p:cNvSpPr>
            <a:spLocks noGrp="1" noChangeArrowheads="1"/>
          </p:cNvSpPr>
          <p:nvPr>
            <p:ph idx="1"/>
          </p:nvPr>
        </p:nvSpPr>
        <p:spPr>
          <a:xfrm>
            <a:off x="1428750" y="1752600"/>
            <a:ext cx="6419850" cy="48910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o-RO"/>
              <a:t>Joncţiune internă</a:t>
            </a:r>
          </a:p>
          <a:p>
            <a:pPr lvl="1" eaLnBrk="1" hangingPunct="1">
              <a:lnSpc>
                <a:spcPct val="90000"/>
              </a:lnSpc>
            </a:pPr>
            <a:r>
              <a:rPr lang="ro-RO"/>
              <a:t>Theta-joncţiune</a:t>
            </a:r>
          </a:p>
          <a:p>
            <a:pPr lvl="1" eaLnBrk="1" hangingPunct="1">
              <a:lnSpc>
                <a:spcPct val="90000"/>
              </a:lnSpc>
            </a:pPr>
            <a:r>
              <a:rPr lang="ro-RO"/>
              <a:t>Echi-joncţiune</a:t>
            </a:r>
          </a:p>
          <a:p>
            <a:pPr lvl="1" eaLnBrk="1" hangingPunct="1">
              <a:lnSpc>
                <a:spcPct val="90000"/>
              </a:lnSpc>
            </a:pPr>
            <a:r>
              <a:rPr lang="ro-RO"/>
              <a:t>Joncţiune naturală</a:t>
            </a:r>
          </a:p>
          <a:p>
            <a:pPr lvl="1" eaLnBrk="1" hangingPunct="1">
              <a:lnSpc>
                <a:spcPct val="90000"/>
              </a:lnSpc>
            </a:pPr>
            <a:r>
              <a:rPr lang="ro-RO"/>
              <a:t>Semi-joncţiune</a:t>
            </a:r>
          </a:p>
          <a:p>
            <a:pPr eaLnBrk="1" hangingPunct="1">
              <a:lnSpc>
                <a:spcPct val="90000"/>
              </a:lnSpc>
            </a:pPr>
            <a:r>
              <a:rPr lang="ro-RO"/>
              <a:t>Joncţiune externă</a:t>
            </a:r>
          </a:p>
          <a:p>
            <a:pPr lvl="1" eaLnBrk="1" hangingPunct="1">
              <a:lnSpc>
                <a:spcPct val="90000"/>
              </a:lnSpc>
            </a:pPr>
            <a:r>
              <a:rPr lang="ro-RO"/>
              <a:t>La stânga</a:t>
            </a:r>
          </a:p>
          <a:p>
            <a:pPr lvl="1" eaLnBrk="1" hangingPunct="1">
              <a:lnSpc>
                <a:spcPct val="90000"/>
              </a:lnSpc>
            </a:pPr>
            <a:r>
              <a:rPr lang="ro-RO"/>
              <a:t>La dreapta</a:t>
            </a:r>
          </a:p>
          <a:p>
            <a:pPr lvl="1" eaLnBrk="1" hangingPunct="1">
              <a:lnSpc>
                <a:spcPct val="90000"/>
              </a:lnSpc>
            </a:pPr>
            <a:r>
              <a:rPr lang="ro-RO"/>
              <a:t>Totală</a:t>
            </a:r>
            <a:endParaRPr lang="en-US"/>
          </a:p>
        </p:txBody>
      </p:sp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 err="1"/>
              <a:t>Joncţiune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528" y="1547664"/>
            <a:ext cx="8820472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721404208"/>
      </p:ext>
    </p:extLst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60040" y="44624"/>
            <a:ext cx="8748464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Theta-joncţiune</a:t>
            </a:r>
            <a:r>
              <a:rPr lang="en-US" dirty="0"/>
              <a:t> - AR</a:t>
            </a: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0" y="1052736"/>
          <a:ext cx="8676456" cy="5805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6249272" imgH="5514286" progId="">
                  <p:embed/>
                </p:oleObj>
              </mc:Choice>
              <mc:Fallback>
                <p:oleObj name="Photo Editor Photo" r:id="rId2" imgW="6249272" imgH="5514286" progId="">
                  <p:embed/>
                  <p:pic>
                    <p:nvPicPr>
                      <p:cNvPr id="1024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52736"/>
                        <a:ext cx="8676456" cy="5805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4624"/>
            <a:ext cx="8394136" cy="1008112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Theta-joncţiune</a:t>
            </a:r>
            <a:r>
              <a:rPr lang="en-US" dirty="0"/>
              <a:t> – SQL-89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052736"/>
            <a:ext cx="8280920" cy="93610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SELECT * FROM </a:t>
            </a:r>
            <a:r>
              <a:rPr lang="en-US" dirty="0" err="1">
                <a:latin typeface="Consolas"/>
                <a:cs typeface="Consolas"/>
              </a:rPr>
              <a:t>r1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r2</a:t>
            </a:r>
            <a:r>
              <a:rPr lang="en-US" dirty="0">
                <a:latin typeface="Consolas"/>
                <a:cs typeface="Consolas"/>
              </a:rPr>
              <a:t> WHERE </a:t>
            </a:r>
            <a:r>
              <a:rPr lang="en-US" dirty="0" err="1">
                <a:latin typeface="Consolas"/>
                <a:cs typeface="Consolas"/>
              </a:rPr>
              <a:t>r1.a</a:t>
            </a:r>
            <a:r>
              <a:rPr lang="en-US" dirty="0">
                <a:latin typeface="Consolas"/>
                <a:cs typeface="Consolas"/>
              </a:rPr>
              <a:t> &gt;= </a:t>
            </a:r>
            <a:r>
              <a:rPr lang="en-US" dirty="0" err="1">
                <a:latin typeface="Consolas"/>
                <a:cs typeface="Consolas"/>
              </a:rPr>
              <a:t>r2.e</a:t>
            </a:r>
            <a:endParaRPr lang="ro-RO" dirty="0">
              <a:latin typeface="Consolas"/>
              <a:cs typeface="Consolas"/>
            </a:endParaRPr>
          </a:p>
          <a:p>
            <a:pPr algn="just" eaLnBrk="1" hangingPunct="1">
              <a:buFontTx/>
              <a:buNone/>
            </a:pPr>
            <a:endParaRPr lang="ro-RO" sz="2800" dirty="0">
              <a:latin typeface="Consolas"/>
              <a:cs typeface="Consolas"/>
            </a:endParaRPr>
          </a:p>
        </p:txBody>
      </p:sp>
      <p:pic>
        <p:nvPicPr>
          <p:cNvPr id="60418" name="Picture 2" descr="C:\Users\Marin\AppData\Local\Temp\SNAGHTML95a4a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02303"/>
            <a:ext cx="8784976" cy="49770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4624"/>
            <a:ext cx="8208912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Theta-joncţiune</a:t>
            </a:r>
            <a:r>
              <a:rPr lang="en-US" dirty="0"/>
              <a:t> – SQL-92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864096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SELECT * FROM </a:t>
            </a:r>
            <a:r>
              <a:rPr lang="en-US" sz="2600" dirty="0" err="1">
                <a:latin typeface="Consolas"/>
                <a:cs typeface="Consolas"/>
              </a:rPr>
              <a:t>r1</a:t>
            </a:r>
            <a:r>
              <a:rPr lang="en-US" sz="2600" dirty="0">
                <a:latin typeface="Consolas"/>
                <a:cs typeface="Consolas"/>
              </a:rPr>
              <a:t> INNER JOIN </a:t>
            </a:r>
            <a:r>
              <a:rPr lang="en-US" sz="2600" dirty="0" err="1">
                <a:latin typeface="Consolas"/>
                <a:cs typeface="Consolas"/>
              </a:rPr>
              <a:t>r2</a:t>
            </a:r>
            <a:r>
              <a:rPr lang="en-US" sz="2600" dirty="0">
                <a:latin typeface="Consolas"/>
                <a:cs typeface="Consolas"/>
              </a:rPr>
              <a:t> ON </a:t>
            </a:r>
            <a:r>
              <a:rPr lang="en-US" sz="2600" dirty="0" err="1">
                <a:latin typeface="Consolas"/>
                <a:cs typeface="Consolas"/>
              </a:rPr>
              <a:t>r1.a</a:t>
            </a:r>
            <a:r>
              <a:rPr lang="en-US" sz="2600" dirty="0">
                <a:latin typeface="Consolas"/>
                <a:cs typeface="Consolas"/>
              </a:rPr>
              <a:t> &gt;= </a:t>
            </a:r>
            <a:r>
              <a:rPr lang="en-US" sz="2600" dirty="0" err="1">
                <a:latin typeface="Consolas"/>
                <a:cs typeface="Consolas"/>
              </a:rPr>
              <a:t>r2.e</a:t>
            </a:r>
            <a:endParaRPr lang="en-US" sz="2600" dirty="0">
              <a:latin typeface="Consolas"/>
              <a:cs typeface="Consolas"/>
            </a:endParaRPr>
          </a:p>
        </p:txBody>
      </p:sp>
      <p:pic>
        <p:nvPicPr>
          <p:cNvPr id="61442" name="Picture 2" descr="C:\Users\Marin\AppData\Local\Temp\SNAGHTML9919b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252" y="2132856"/>
            <a:ext cx="8346228" cy="4608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8100392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Algebra </a:t>
            </a:r>
            <a:r>
              <a:rPr lang="en-US" dirty="0" err="1"/>
              <a:t>rela</a:t>
            </a:r>
            <a:r>
              <a:rPr lang="ro-RO" dirty="0"/>
              <a:t>ţională</a:t>
            </a:r>
            <a:endParaRPr lang="en-US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683568" y="1340768"/>
            <a:ext cx="8250120" cy="5400600"/>
          </a:xfrm>
        </p:spPr>
        <p:txBody>
          <a:bodyPr>
            <a:normAutofit fontScale="92500" lnSpcReduction="10000"/>
          </a:bodyPr>
          <a:lstStyle/>
          <a:p>
            <a:r>
              <a:rPr lang="ro-RO" sz="3400"/>
              <a:t>Reprezintă baza (teoretică</a:t>
            </a:r>
            <a:r>
              <a:rPr lang="en-US" sz="3400"/>
              <a:t> </a:t>
            </a:r>
            <a:r>
              <a:rPr lang="ro-RO" sz="3400"/>
              <a:t>a) SQL</a:t>
            </a:r>
          </a:p>
          <a:p>
            <a:pPr eaLnBrk="1" hangingPunct="1"/>
            <a:r>
              <a:rPr lang="ro-RO" sz="3400"/>
              <a:t>Dispune de operatori care se aplică asupra relaţiilor (tabelelor)</a:t>
            </a:r>
          </a:p>
          <a:p>
            <a:pPr eaLnBrk="1" hangingPunct="1"/>
            <a:r>
              <a:rPr lang="ro-RO" sz="3400"/>
              <a:t>În urma aplicării unui operator asupra a una sau două relaţii se obţine </a:t>
            </a:r>
            <a:r>
              <a:rPr lang="ro-RO" sz="3400" b="1"/>
              <a:t>o nouă relaţie</a:t>
            </a:r>
          </a:p>
          <a:p>
            <a:pPr eaLnBrk="1" hangingPunct="1"/>
            <a:r>
              <a:rPr lang="ro-RO" sz="3400"/>
              <a:t>Noua relaţie poate fi argumentul unui alt (sau aceluiaşi) operator</a:t>
            </a:r>
          </a:p>
          <a:p>
            <a:pPr eaLnBrk="1" hangingPunct="1"/>
            <a:r>
              <a:rPr lang="ro-RO" sz="3400"/>
              <a:t>Din păcate, nu există instrumente software care să compileze și să execute comenzi AR </a:t>
            </a:r>
            <a:endParaRPr lang="en-US" sz="3400"/>
          </a:p>
        </p:txBody>
      </p:sp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Ex. de t</a:t>
            </a:r>
            <a:r>
              <a:rPr lang="ro-RO" dirty="0"/>
              <a:t>heta-joncţiune</a:t>
            </a:r>
            <a:r>
              <a:rPr lang="en-US" dirty="0"/>
              <a:t> – </a:t>
            </a:r>
            <a:r>
              <a:rPr lang="en-US" dirty="0" err="1"/>
              <a:t>TRIAJ</a:t>
            </a:r>
            <a:r>
              <a:rPr lang="ro-RO" dirty="0"/>
              <a:t> - 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276872"/>
            <a:ext cx="8820472" cy="45811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000" dirty="0"/>
              <a:t>T</a:t>
            </a:r>
            <a:r>
              <a:rPr lang="ro-RO" sz="3000" dirty="0"/>
              <a:t>1        </a:t>
            </a:r>
            <a:r>
              <a:rPr lang="en-US" sz="3000" dirty="0"/>
              <a:t>      </a:t>
            </a:r>
            <a:r>
              <a:rPr lang="ro-RO" sz="3000" dirty="0"/>
              <a:t>JONC</a:t>
            </a:r>
            <a:r>
              <a:rPr lang="ro-RO" sz="3000" dirty="0">
                <a:latin typeface="Gill Sans MT"/>
              </a:rPr>
              <a:t>Ţ</a:t>
            </a:r>
            <a:r>
              <a:rPr lang="ro-RO" sz="3000" dirty="0"/>
              <a:t>IUNE (TRIAJ, GARZI</a:t>
            </a:r>
            <a:r>
              <a:rPr lang="en-US" sz="3000" dirty="0"/>
              <a:t>; </a:t>
            </a:r>
            <a:endParaRPr lang="ro-RO" sz="3000" dirty="0"/>
          </a:p>
          <a:p>
            <a:pPr>
              <a:buNone/>
            </a:pPr>
            <a:r>
              <a:rPr lang="en-US" sz="3000" dirty="0"/>
              <a:t>           		</a:t>
            </a:r>
            <a:r>
              <a:rPr lang="en-US" sz="3000" dirty="0" err="1"/>
              <a:t>TRIAJ.DataOra_Examinare</a:t>
            </a:r>
            <a:r>
              <a:rPr lang="en-US" sz="3000" dirty="0"/>
              <a:t> &gt;=   </a:t>
            </a:r>
          </a:p>
          <a:p>
            <a:pPr>
              <a:buNone/>
            </a:pPr>
            <a:r>
              <a:rPr lang="en-US" sz="3000" dirty="0"/>
              <a:t>               			</a:t>
            </a:r>
            <a:r>
              <a:rPr lang="en-US" sz="3000" dirty="0" err="1"/>
              <a:t>GARZI.Inceput_Garda</a:t>
            </a:r>
            <a:r>
              <a:rPr lang="en-US" sz="3000" dirty="0"/>
              <a:t>  AND</a:t>
            </a:r>
          </a:p>
          <a:p>
            <a:pPr>
              <a:buNone/>
            </a:pPr>
            <a:r>
              <a:rPr lang="en-US" sz="3000" dirty="0"/>
              <a:t>		   		</a:t>
            </a:r>
            <a:r>
              <a:rPr lang="en-US" sz="3000" dirty="0" err="1"/>
              <a:t>TRIAJ.DataOra_Examinare</a:t>
            </a:r>
            <a:r>
              <a:rPr lang="en-US" sz="3000" dirty="0"/>
              <a:t> &lt;=</a:t>
            </a:r>
          </a:p>
          <a:p>
            <a:pPr>
              <a:buNone/>
            </a:pPr>
            <a:r>
              <a:rPr lang="en-US" sz="3000" dirty="0"/>
              <a:t>              			</a:t>
            </a:r>
            <a:r>
              <a:rPr lang="en-US" sz="3000" dirty="0" err="1"/>
              <a:t>GARZI.Sfirsit_Garda</a:t>
            </a:r>
            <a:endParaRPr lang="en-US" sz="3000" dirty="0"/>
          </a:p>
          <a:p>
            <a:pPr>
              <a:buNone/>
            </a:pPr>
            <a:r>
              <a:rPr lang="en-US" sz="3000" dirty="0" err="1"/>
              <a:t>T2</a:t>
            </a:r>
            <a:r>
              <a:rPr lang="ro-RO" sz="3000" dirty="0"/>
              <a:t>        </a:t>
            </a:r>
            <a:r>
              <a:rPr lang="en-US" sz="3000" dirty="0"/>
              <a:t>      </a:t>
            </a:r>
            <a:r>
              <a:rPr lang="en-US" sz="3000" dirty="0" err="1"/>
              <a:t>PROIEC</a:t>
            </a:r>
            <a:r>
              <a:rPr lang="ro-RO" sz="3000" dirty="0"/>
              <a:t>Ţ</a:t>
            </a:r>
            <a:r>
              <a:rPr lang="en-US" sz="3000" dirty="0"/>
              <a:t>I</a:t>
            </a:r>
            <a:r>
              <a:rPr lang="ro-RO" sz="3000" dirty="0"/>
              <a:t>E (T</a:t>
            </a:r>
            <a:r>
              <a:rPr lang="en-US" sz="3000" dirty="0"/>
              <a:t>1; </a:t>
            </a:r>
            <a:r>
              <a:rPr lang="en-US" sz="3000" dirty="0" err="1"/>
              <a:t>IdExaminare</a:t>
            </a:r>
            <a:r>
              <a:rPr lang="en-US" sz="3000" dirty="0"/>
              <a:t>, </a:t>
            </a:r>
          </a:p>
          <a:p>
            <a:pPr>
              <a:buNone/>
            </a:pPr>
            <a:r>
              <a:rPr lang="en-US" sz="3000" dirty="0"/>
              <a:t>				</a:t>
            </a:r>
            <a:r>
              <a:rPr lang="en-US" sz="3000" dirty="0" err="1"/>
              <a:t>DataOra_Examinare</a:t>
            </a:r>
            <a:r>
              <a:rPr lang="en-US" sz="3000" dirty="0"/>
              <a:t>, </a:t>
            </a:r>
            <a:r>
              <a:rPr lang="en-US" sz="3000" dirty="0" err="1"/>
              <a:t>IdPacient</a:t>
            </a:r>
            <a:r>
              <a:rPr lang="en-US" sz="3000" dirty="0"/>
              <a:t>,</a:t>
            </a:r>
          </a:p>
          <a:p>
            <a:pPr>
              <a:buNone/>
            </a:pPr>
            <a:r>
              <a:rPr lang="en-US" sz="3000" dirty="0"/>
              <a:t>			 	</a:t>
            </a:r>
            <a:r>
              <a:rPr lang="en-US" sz="3000" dirty="0" err="1"/>
              <a:t>IdDoctor</a:t>
            </a:r>
            <a:r>
              <a:rPr lang="en-US" sz="3000" dirty="0"/>
              <a:t>)</a:t>
            </a:r>
          </a:p>
          <a:p>
            <a:pPr>
              <a:buNone/>
            </a:pPr>
            <a:endParaRPr lang="en-US" sz="3000" dirty="0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>
          <a:xfrm>
            <a:off x="323528" y="1061864"/>
            <a:ext cx="8568952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Care </a:t>
            </a:r>
            <a:r>
              <a:rPr kumimoji="0" lang="ro-RO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este ID-ul fiecărui doctor care a</a:t>
            </a:r>
            <a:r>
              <a:rPr kumimoji="0" lang="ro-RO" sz="2800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examinat cazurile din triaj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?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115616" y="2564904"/>
            <a:ext cx="122413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043608" y="5229200"/>
            <a:ext cx="122413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668344" y="2780928"/>
            <a:ext cx="1008112" cy="64807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740352" y="3933056"/>
            <a:ext cx="1008112" cy="64807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987824" y="980728"/>
            <a:ext cx="4968552" cy="1800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195736" y="260648"/>
            <a:ext cx="1656184" cy="72008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771800" y="980728"/>
            <a:ext cx="4896544" cy="30963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8316416" cy="90872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Tabele</a:t>
            </a:r>
            <a:r>
              <a:rPr lang="ro-RO" dirty="0"/>
              <a:t>le</a:t>
            </a:r>
            <a:r>
              <a:rPr lang="en-US" dirty="0"/>
              <a:t> </a:t>
            </a:r>
            <a:r>
              <a:rPr lang="en-US" dirty="0" err="1"/>
              <a:t>T1</a:t>
            </a:r>
            <a:r>
              <a:rPr lang="en-US" dirty="0"/>
              <a:t> </a:t>
            </a:r>
            <a:r>
              <a:rPr lang="ro-RO" dirty="0"/>
              <a:t>şi T2</a:t>
            </a:r>
            <a:endParaRPr lang="en-US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80728"/>
            <a:ext cx="9144000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4832" y="4570666"/>
            <a:ext cx="3994299" cy="2287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Straight Arrow Connector 6"/>
          <p:cNvCxnSpPr/>
          <p:nvPr/>
        </p:nvCxnSpPr>
        <p:spPr>
          <a:xfrm>
            <a:off x="4716016" y="4221088"/>
            <a:ext cx="0" cy="36004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Ex. de t</a:t>
            </a:r>
            <a:r>
              <a:rPr lang="ro-RO" dirty="0"/>
              <a:t>heta-joncţiune</a:t>
            </a:r>
            <a:r>
              <a:rPr lang="en-US" dirty="0"/>
              <a:t> – </a:t>
            </a:r>
            <a:r>
              <a:rPr lang="en-US" dirty="0" err="1"/>
              <a:t>TRIAJ</a:t>
            </a:r>
            <a:r>
              <a:rPr lang="ro-RO" dirty="0"/>
              <a:t> -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088232"/>
            <a:ext cx="8208912" cy="458112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SELECT </a:t>
            </a:r>
            <a:r>
              <a:rPr lang="en-US" dirty="0" err="1">
                <a:latin typeface="Consolas"/>
                <a:cs typeface="Consolas"/>
              </a:rPr>
              <a:t>IdExaminare, DataOra_Examinare</a:t>
            </a:r>
            <a:r>
              <a:rPr lang="en-US" dirty="0">
                <a:latin typeface="Consolas"/>
                <a:cs typeface="Consolas"/>
              </a:rPr>
              <a:t>,</a:t>
            </a:r>
            <a:r>
              <a:rPr lang="ro-RO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IdPacient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IdDoctor</a:t>
            </a:r>
            <a:endParaRPr lang="en-US" dirty="0">
              <a:latin typeface="Consolas"/>
              <a:cs typeface="Consolas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triaj</a:t>
            </a:r>
            <a:r>
              <a:rPr lang="en-US" dirty="0">
                <a:latin typeface="Consolas"/>
                <a:cs typeface="Consolas"/>
              </a:rPr>
              <a:t> INNER JOIN </a:t>
            </a:r>
            <a:r>
              <a:rPr lang="en-US" dirty="0" err="1">
                <a:latin typeface="Consolas"/>
                <a:cs typeface="Consolas"/>
              </a:rPr>
              <a:t>garzi</a:t>
            </a:r>
            <a:endParaRPr lang="ro-RO" dirty="0">
              <a:latin typeface="Consolas"/>
              <a:cs typeface="Consolas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ro-RO" dirty="0">
                <a:latin typeface="Consolas"/>
                <a:cs typeface="Consolas"/>
              </a:rPr>
              <a:t>	</a:t>
            </a:r>
            <a:r>
              <a:rPr lang="en-US" dirty="0">
                <a:latin typeface="Consolas"/>
                <a:cs typeface="Consolas"/>
              </a:rPr>
              <a:t>ON </a:t>
            </a:r>
            <a:r>
              <a:rPr lang="en-US" dirty="0" err="1">
                <a:latin typeface="Consolas"/>
                <a:cs typeface="Consolas"/>
              </a:rPr>
              <a:t>triaj.dataora_examinare</a:t>
            </a:r>
            <a:r>
              <a:rPr lang="en-US" dirty="0">
                <a:latin typeface="Consolas"/>
                <a:cs typeface="Consolas"/>
              </a:rPr>
              <a:t> &gt;=</a:t>
            </a:r>
            <a:endParaRPr lang="ro-RO" dirty="0">
              <a:latin typeface="Consolas"/>
              <a:cs typeface="Consolas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ro-RO" dirty="0">
                <a:latin typeface="Consolas"/>
                <a:cs typeface="Consolas"/>
              </a:rPr>
              <a:t>			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garzi.inceput_garda</a:t>
            </a:r>
            <a:r>
              <a:rPr lang="en-US" dirty="0">
                <a:latin typeface="Consolas"/>
                <a:cs typeface="Consolas"/>
              </a:rPr>
              <a:t> </a:t>
            </a:r>
            <a:endParaRPr lang="ro-RO" dirty="0">
              <a:latin typeface="Consolas"/>
              <a:cs typeface="Consolas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ro-RO" dirty="0">
                <a:latin typeface="Consolas"/>
                <a:cs typeface="Consolas"/>
              </a:rPr>
              <a:t>		</a:t>
            </a:r>
            <a:r>
              <a:rPr lang="en-US" dirty="0">
                <a:latin typeface="Consolas"/>
                <a:cs typeface="Consolas"/>
              </a:rPr>
              <a:t>AND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		</a:t>
            </a:r>
            <a:r>
              <a:rPr lang="en-US" dirty="0" err="1">
                <a:latin typeface="Consolas"/>
                <a:cs typeface="Consolas"/>
              </a:rPr>
              <a:t>triaj.dataora_examinare</a:t>
            </a:r>
            <a:r>
              <a:rPr lang="en-US" dirty="0">
                <a:latin typeface="Consolas"/>
                <a:cs typeface="Consolas"/>
              </a:rPr>
              <a:t> &lt;=</a:t>
            </a:r>
            <a:endParaRPr lang="ro-RO" dirty="0">
              <a:latin typeface="Consolas"/>
              <a:cs typeface="Consolas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ro-RO" dirty="0">
                <a:latin typeface="Consolas"/>
                <a:cs typeface="Consolas"/>
              </a:rPr>
              <a:t>			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garzi.sfirsit_garda</a:t>
            </a:r>
            <a:endParaRPr lang="en-US" dirty="0">
              <a:latin typeface="Consolas"/>
              <a:cs typeface="Consolas"/>
            </a:endParaRPr>
          </a:p>
          <a:p>
            <a:pPr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>
          <a:xfrm>
            <a:off x="899592" y="1061864"/>
            <a:ext cx="7992888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Care </a:t>
            </a:r>
            <a:r>
              <a:rPr kumimoji="0" lang="ro-RO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este ID-ul fiecărui doctor care a</a:t>
            </a:r>
            <a:r>
              <a:rPr kumimoji="0" lang="ro-RO" sz="2800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 examinat cazurile din triaj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?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7"/>
          <p:cNvSpPr>
            <a:spLocks noGrp="1" noChangeArrowheads="1"/>
          </p:cNvSpPr>
          <p:nvPr>
            <p:ph type="title"/>
          </p:nvPr>
        </p:nvSpPr>
        <p:spPr>
          <a:xfrm>
            <a:off x="1043608" y="-27384"/>
            <a:ext cx="79208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Echi-joncţiune </a:t>
            </a:r>
            <a:r>
              <a:rPr lang="en-US" dirty="0"/>
              <a:t>- AR</a:t>
            </a:r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1828800" y="1095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1266" name="Object 0"/>
          <p:cNvGraphicFramePr>
            <a:graphicFrameLocks noChangeAspect="1"/>
          </p:cNvGraphicFramePr>
          <p:nvPr/>
        </p:nvGraphicFramePr>
        <p:xfrm>
          <a:off x="1143000" y="1407368"/>
          <a:ext cx="7467600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7295238" imgH="5372850" progId="">
                  <p:embed/>
                </p:oleObj>
              </mc:Choice>
              <mc:Fallback>
                <p:oleObj name="Photo Editor Photo" r:id="rId2" imgW="7295238" imgH="5372850" progId="">
                  <p:embed/>
                  <p:pic>
                    <p:nvPicPr>
                      <p:cNvPr id="11266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407368"/>
                        <a:ext cx="7467600" cy="533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o-RO" dirty="0"/>
              <a:t>Echi-joncţiune </a:t>
            </a:r>
            <a:r>
              <a:rPr lang="en-US" dirty="0"/>
              <a:t>-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700808"/>
            <a:ext cx="7890080" cy="5112568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  <a:cs typeface="Arial" charset="0"/>
              </a:rPr>
              <a:t>Nota</a:t>
            </a:r>
            <a:r>
              <a:rPr lang="ro-RO" dirty="0">
                <a:latin typeface="Arial" charset="0"/>
                <a:cs typeface="Arial" charset="0"/>
              </a:rPr>
              <a:t>ţia SQL</a:t>
            </a:r>
            <a:r>
              <a:rPr lang="en-US" dirty="0">
                <a:latin typeface="Arial" charset="0"/>
                <a:cs typeface="Arial" charset="0"/>
              </a:rPr>
              <a:t>-</a:t>
            </a:r>
            <a:r>
              <a:rPr lang="ro-RO" dirty="0">
                <a:latin typeface="Arial" charset="0"/>
                <a:cs typeface="Arial" charset="0"/>
              </a:rPr>
              <a:t>89</a:t>
            </a:r>
            <a:r>
              <a:rPr lang="en-US" dirty="0">
                <a:latin typeface="Arial" charset="0"/>
                <a:cs typeface="Arial" charset="0"/>
              </a:rPr>
              <a:t>: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SELECT *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r1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r2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WHERE </a:t>
            </a:r>
            <a:r>
              <a:rPr lang="en-US" dirty="0" err="1">
                <a:latin typeface="Consolas"/>
                <a:cs typeface="Consolas"/>
              </a:rPr>
              <a:t>r1.a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err="1">
                <a:latin typeface="Consolas"/>
                <a:cs typeface="Consolas"/>
              </a:rPr>
              <a:t>r2.e</a:t>
            </a:r>
            <a:endParaRPr lang="en-US" dirty="0">
              <a:latin typeface="Consolas"/>
              <a:cs typeface="Consolas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Nota</a:t>
            </a:r>
            <a:r>
              <a:rPr lang="ro-RO" dirty="0">
                <a:latin typeface="Arial" charset="0"/>
                <a:cs typeface="Arial" charset="0"/>
              </a:rPr>
              <a:t>ţia SQL</a:t>
            </a:r>
            <a:r>
              <a:rPr lang="en-US" dirty="0">
                <a:latin typeface="Arial" charset="0"/>
                <a:cs typeface="Arial" charset="0"/>
              </a:rPr>
              <a:t>-92: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SELECT *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r1</a:t>
            </a:r>
            <a:r>
              <a:rPr lang="en-US" dirty="0">
                <a:latin typeface="Consolas"/>
                <a:cs typeface="Consolas"/>
              </a:rPr>
              <a:t> INNER JOIN </a:t>
            </a:r>
            <a:r>
              <a:rPr lang="en-US" dirty="0" err="1">
                <a:latin typeface="Consolas"/>
                <a:cs typeface="Consolas"/>
              </a:rPr>
              <a:t>r2</a:t>
            </a:r>
            <a:r>
              <a:rPr lang="en-US" dirty="0">
                <a:latin typeface="Consolas"/>
                <a:cs typeface="Consolas"/>
              </a:rPr>
              <a:t>  ON </a:t>
            </a:r>
            <a:r>
              <a:rPr lang="en-US" dirty="0" err="1">
                <a:latin typeface="Consolas"/>
                <a:cs typeface="Consolas"/>
              </a:rPr>
              <a:t>r1.a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err="1">
                <a:latin typeface="Consolas"/>
                <a:cs typeface="Consolas"/>
              </a:rPr>
              <a:t>r2.e</a:t>
            </a:r>
            <a:endParaRPr lang="en-US" dirty="0">
              <a:latin typeface="Consolas"/>
              <a:cs typeface="Consolas"/>
            </a:endParaRPr>
          </a:p>
          <a:p>
            <a:endParaRPr lang="ro-RO" dirty="0">
              <a:latin typeface="Arial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 err="1"/>
              <a:t>Echi-joncţiune</a:t>
            </a:r>
            <a:r>
              <a:rPr lang="ro-RO" dirty="0"/>
              <a:t> în </a:t>
            </a:r>
            <a:r>
              <a:rPr lang="ro-RO" dirty="0" err="1"/>
              <a:t>PostgreSQL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528" y="1547664"/>
            <a:ext cx="8820472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A4560F-01B1-954E-AB17-DAC0F49AF0F9}"/>
              </a:ext>
            </a:extLst>
          </p:cNvPr>
          <p:cNvSpPr/>
          <p:nvPr/>
        </p:nvSpPr>
        <p:spPr>
          <a:xfrm>
            <a:off x="1066800" y="2912219"/>
            <a:ext cx="7753672" cy="2289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hlinkClick r:id="rId2"/>
              </a:rPr>
              <a:t>http://www.postgresqltutorial.com/postgresql-inner-join/</a:t>
            </a:r>
            <a:endParaRPr lang="ro-RO" dirty="0"/>
          </a:p>
          <a:p>
            <a:pPr>
              <a:buNone/>
            </a:pPr>
            <a:endParaRPr lang="ro-RO" dirty="0"/>
          </a:p>
          <a:p>
            <a:pPr>
              <a:buNone/>
            </a:pPr>
            <a:endParaRPr lang="ro-RO" dirty="0"/>
          </a:p>
          <a:p>
            <a:pPr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76589003"/>
      </p:ext>
    </p:extLst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8216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Joncţiune naturală</a:t>
            </a:r>
            <a:r>
              <a:rPr lang="en-US" dirty="0"/>
              <a:t> - AR</a:t>
            </a: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15" y="1628800"/>
            <a:ext cx="8950173" cy="52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4624"/>
            <a:ext cx="796208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Joncţiune naturală</a:t>
            </a:r>
            <a:r>
              <a:rPr lang="en-US" dirty="0"/>
              <a:t> -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384" y="1231776"/>
            <a:ext cx="7962088" cy="90108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SELECT  *  FROM </a:t>
            </a:r>
            <a:r>
              <a:rPr lang="en-US" dirty="0" err="1">
                <a:latin typeface="Consolas"/>
                <a:cs typeface="Consolas"/>
              </a:rPr>
              <a:t>r1</a:t>
            </a:r>
            <a:r>
              <a:rPr lang="en-US" dirty="0">
                <a:latin typeface="Consolas"/>
                <a:cs typeface="Consolas"/>
              </a:rPr>
              <a:t> NATURAL JOIN </a:t>
            </a:r>
            <a:r>
              <a:rPr lang="en-US" dirty="0" err="1">
                <a:latin typeface="Consolas"/>
                <a:cs typeface="Consolas"/>
              </a:rPr>
              <a:t>r2</a:t>
            </a:r>
            <a:r>
              <a:rPr lang="en-US" dirty="0">
                <a:latin typeface="Consolas"/>
                <a:cs typeface="Consolas"/>
              </a:rPr>
              <a:t> </a:t>
            </a:r>
          </a:p>
        </p:txBody>
      </p:sp>
      <p:pic>
        <p:nvPicPr>
          <p:cNvPr id="63490" name="Picture 2" descr="C:\Users\Marin\AppData\Local\Temp\SNAGHTMLaa26a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8236"/>
            <a:ext cx="8964487" cy="46891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 err="1"/>
              <a:t>Joncţiune</a:t>
            </a:r>
            <a:r>
              <a:rPr lang="ro-RO" dirty="0"/>
              <a:t> naturală în </a:t>
            </a:r>
            <a:r>
              <a:rPr lang="ro-RO" dirty="0" err="1"/>
              <a:t>PostgreSQL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528" y="1547664"/>
            <a:ext cx="8820472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A4560F-01B1-954E-AB17-DAC0F49AF0F9}"/>
              </a:ext>
            </a:extLst>
          </p:cNvPr>
          <p:cNvSpPr/>
          <p:nvPr/>
        </p:nvSpPr>
        <p:spPr>
          <a:xfrm>
            <a:off x="1066800" y="2912219"/>
            <a:ext cx="7753672" cy="2763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hlinkClick r:id="rId2"/>
              </a:rPr>
              <a:t>http://www.postgresqltutorial.com/postgresql-natural-join/</a:t>
            </a:r>
            <a:endParaRPr lang="ro-RO" dirty="0"/>
          </a:p>
          <a:p>
            <a:pPr>
              <a:buNone/>
            </a:pPr>
            <a:endParaRPr lang="ro-RO" dirty="0"/>
          </a:p>
          <a:p>
            <a:pPr>
              <a:buNone/>
            </a:pPr>
            <a:endParaRPr lang="ro-RO" dirty="0"/>
          </a:p>
          <a:p>
            <a:pPr>
              <a:buNone/>
            </a:pPr>
            <a:endParaRPr lang="ro-RO" dirty="0"/>
          </a:p>
          <a:p>
            <a:pPr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36994829"/>
      </p:ext>
    </p:extLst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38152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zile</a:t>
            </a:r>
            <a:r>
              <a:rPr lang="en-US" dirty="0"/>
              <a:t> s-a </a:t>
            </a:r>
            <a:r>
              <a:rPr lang="en-US" dirty="0" err="1"/>
              <a:t>vândut</a:t>
            </a:r>
            <a:r>
              <a:rPr lang="en-US" dirty="0"/>
              <a:t> </a:t>
            </a:r>
            <a:r>
              <a:rPr lang="en-US" dirty="0" err="1"/>
              <a:t>produsul</a:t>
            </a:r>
            <a:r>
              <a:rPr lang="en-US" dirty="0"/>
              <a:t> cu </a:t>
            </a:r>
            <a:r>
              <a:rPr lang="en-US" dirty="0" err="1"/>
              <a:t>denumirea</a:t>
            </a:r>
            <a:r>
              <a:rPr lang="en-US" dirty="0"/>
              <a:t> “</a:t>
            </a:r>
            <a:r>
              <a:rPr lang="en-US" dirty="0" err="1"/>
              <a:t>Produs</a:t>
            </a:r>
            <a:r>
              <a:rPr lang="en-US" dirty="0"/>
              <a:t> 1” ?</a:t>
            </a:r>
          </a:p>
        </p:txBody>
      </p:sp>
      <p:pic>
        <p:nvPicPr>
          <p:cNvPr id="4" name="Picture 6" descr="New Picture (3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060848"/>
            <a:ext cx="8100392" cy="479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2051720" y="260648"/>
            <a:ext cx="1224136" cy="576064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868144" y="5661248"/>
            <a:ext cx="1224136" cy="576064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6" idx="0"/>
          </p:cNvCxnSpPr>
          <p:nvPr/>
        </p:nvCxnSpPr>
        <p:spPr>
          <a:xfrm>
            <a:off x="2771800" y="908720"/>
            <a:ext cx="3708412" cy="475252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11960" y="764704"/>
            <a:ext cx="3456384" cy="792088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796136" y="3573016"/>
            <a:ext cx="1008112" cy="576064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endCxn id="10" idx="0"/>
          </p:cNvCxnSpPr>
          <p:nvPr/>
        </p:nvCxnSpPr>
        <p:spPr>
          <a:xfrm>
            <a:off x="5940152" y="1628800"/>
            <a:ext cx="360040" cy="194421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H="1">
            <a:off x="5724128" y="4725144"/>
            <a:ext cx="1368152" cy="216024"/>
          </a:xfrm>
          <a:prstGeom prst="straightConnector1">
            <a:avLst/>
          </a:prstGeom>
          <a:ln w="38100">
            <a:prstDash val="lgDash"/>
            <a:headEnd type="triangl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16216" y="4221088"/>
            <a:ext cx="500458" cy="7755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4800" b="1">
                <a:solidFill>
                  <a:srgbClr val="FF0000"/>
                </a:solidFill>
                <a:latin typeface="Segoe Print" pitchFamily="2" charset="0"/>
              </a:rPr>
              <a:t>?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10800000">
            <a:off x="5508104" y="4005064"/>
            <a:ext cx="1368152" cy="108012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5544108" y="5481228"/>
            <a:ext cx="576064" cy="7200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xit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20" grpId="0"/>
      <p:bldP spid="20" grpId="1"/>
      <p:bldP spid="20" grpId="2"/>
      <p:bldP spid="20" grpId="3"/>
      <p:bldP spid="20" grpId="4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-27384"/>
            <a:ext cx="7890080" cy="122899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Analogie</a:t>
            </a:r>
            <a:r>
              <a:rPr lang="en-US" dirty="0"/>
              <a:t> cu </a:t>
            </a:r>
            <a:r>
              <a:rPr lang="en-US" dirty="0" err="1"/>
              <a:t>aritmetica</a:t>
            </a:r>
            <a:r>
              <a:rPr lang="ro-RO" dirty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8416" y="2743944"/>
            <a:ext cx="7498080" cy="901080"/>
          </a:xfrm>
        </p:spPr>
        <p:txBody>
          <a:bodyPr/>
          <a:lstStyle/>
          <a:p>
            <a:pPr>
              <a:buNone/>
            </a:pPr>
            <a:r>
              <a:rPr lang="en-US"/>
              <a:t>7                      4      +       3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2834560" y="3031976"/>
            <a:ext cx="936104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1619672" y="5769868"/>
            <a:ext cx="6489968" cy="9010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                </a:t>
            </a:r>
            <a:r>
              <a:rPr kumimoji="0" lang="ro-RO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R1 </a:t>
            </a:r>
            <a:r>
              <a:rPr kumimoji="0" lang="ro-RO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cs typeface="Times New Roman"/>
              </a:rPr>
              <a:t>∩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o-RO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76256" y="1340768"/>
            <a:ext cx="2068195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>
                <a:latin typeface="Segoe Print" pitchFamily="2" charset="0"/>
              </a:rPr>
              <a:t>Operator </a:t>
            </a:r>
          </a:p>
          <a:p>
            <a:pPr>
              <a:buNone/>
            </a:pPr>
            <a:r>
              <a:rPr lang="en-US" sz="2400">
                <a:latin typeface="Segoe Print" pitchFamily="2" charset="0"/>
              </a:rPr>
              <a:t>(+,-, *,</a:t>
            </a:r>
            <a:r>
              <a:rPr lang="ro-RO" sz="2400">
                <a:latin typeface="Segoe Print" pitchFamily="2" charset="0"/>
              </a:rPr>
              <a:t> - ...</a:t>
            </a:r>
            <a:r>
              <a:rPr lang="en-US" sz="2400">
                <a:latin typeface="Segoe Print" pitchFamily="2" charset="0"/>
              </a:rPr>
              <a:t>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5498856" y="2132856"/>
            <a:ext cx="1449408" cy="827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03848" y="1268760"/>
            <a:ext cx="2742789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400">
                <a:latin typeface="Segoe Print" pitchFamily="2" charset="0"/>
              </a:rPr>
              <a:t>Operanzi</a:t>
            </a:r>
          </a:p>
          <a:p>
            <a:pPr algn="ctr">
              <a:buNone/>
            </a:pPr>
            <a:r>
              <a:rPr lang="en-US" sz="2400">
                <a:latin typeface="Segoe Print" pitchFamily="2" charset="0"/>
              </a:rPr>
              <a:t>(numere </a:t>
            </a:r>
            <a:r>
              <a:rPr lang="ro-RO" sz="2400">
                <a:latin typeface="Segoe Print" pitchFamily="2" charset="0"/>
              </a:rPr>
              <a:t>reale)</a:t>
            </a:r>
            <a:endParaRPr lang="en-US" sz="2400">
              <a:latin typeface="Segoe Print" pitchFamily="2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004048" y="2132856"/>
            <a:ext cx="1224136" cy="7200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2"/>
          </p:cNvCxnSpPr>
          <p:nvPr/>
        </p:nvCxnSpPr>
        <p:spPr>
          <a:xfrm rot="5400000">
            <a:off x="4273656" y="2407335"/>
            <a:ext cx="599932" cy="32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11560" y="1412776"/>
            <a:ext cx="2742789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400">
                <a:latin typeface="Segoe Print" pitchFamily="2" charset="0"/>
              </a:rPr>
              <a:t>Rezultat</a:t>
            </a:r>
          </a:p>
          <a:p>
            <a:pPr algn="ctr">
              <a:buNone/>
            </a:pPr>
            <a:r>
              <a:rPr lang="en-US" sz="2400">
                <a:latin typeface="Segoe Print" pitchFamily="2" charset="0"/>
              </a:rPr>
              <a:t>(num</a:t>
            </a:r>
            <a:r>
              <a:rPr lang="ro-RO" sz="2400">
                <a:latin typeface="Segoe Print" pitchFamily="2" charset="0"/>
              </a:rPr>
              <a:t>ă</a:t>
            </a:r>
            <a:r>
              <a:rPr lang="en-US" sz="2400">
                <a:latin typeface="Segoe Print" pitchFamily="2" charset="0"/>
              </a:rPr>
              <a:t>r </a:t>
            </a:r>
            <a:r>
              <a:rPr lang="ro-RO" sz="2400">
                <a:latin typeface="Segoe Print" pitchFamily="2" charset="0"/>
              </a:rPr>
              <a:t>real)</a:t>
            </a:r>
            <a:endParaRPr lang="en-US" sz="2400">
              <a:latin typeface="Segoe Print" pitchFamily="2" charset="0"/>
            </a:endParaRPr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 rot="5400000">
            <a:off x="1659233" y="2420222"/>
            <a:ext cx="490938" cy="1565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>
            <a:off x="2843809" y="6093296"/>
            <a:ext cx="936104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68144" y="4149080"/>
            <a:ext cx="3081292" cy="1237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sz="2400">
                <a:latin typeface="Segoe Print" pitchFamily="2" charset="0"/>
              </a:rPr>
              <a:t>Operator </a:t>
            </a:r>
          </a:p>
          <a:p>
            <a:pPr algn="ctr">
              <a:buNone/>
            </a:pPr>
            <a:r>
              <a:rPr lang="en-US" sz="2400">
                <a:latin typeface="Segoe Print" pitchFamily="2" charset="0"/>
              </a:rPr>
              <a:t>(</a:t>
            </a:r>
            <a:r>
              <a:rPr lang="ro-RO" sz="2400">
                <a:latin typeface="Segoe Print" pitchFamily="2" charset="0"/>
              </a:rPr>
              <a:t>reuniune</a:t>
            </a:r>
            <a:r>
              <a:rPr lang="en-US" sz="2400">
                <a:latin typeface="Segoe Print" pitchFamily="2" charset="0"/>
              </a:rPr>
              <a:t>,</a:t>
            </a:r>
            <a:r>
              <a:rPr lang="ro-RO" sz="2400">
                <a:latin typeface="Segoe Print" pitchFamily="2" charset="0"/>
              </a:rPr>
              <a:t>selecţie, </a:t>
            </a:r>
          </a:p>
          <a:p>
            <a:pPr algn="ctr">
              <a:buNone/>
            </a:pPr>
            <a:r>
              <a:rPr lang="ro-RO" sz="2400">
                <a:latin typeface="Segoe Print" pitchFamily="2" charset="0"/>
              </a:rPr>
              <a:t>joncţiune</a:t>
            </a:r>
            <a:r>
              <a:rPr lang="en-US" sz="2400">
                <a:latin typeface="Segoe Print" pitchFamily="2" charset="0"/>
              </a:rPr>
              <a:t>,</a:t>
            </a:r>
            <a:r>
              <a:rPr lang="ro-RO" sz="2400">
                <a:latin typeface="Segoe Print" pitchFamily="2" charset="0"/>
              </a:rPr>
              <a:t>...</a:t>
            </a:r>
            <a:r>
              <a:rPr lang="en-US" sz="2400">
                <a:latin typeface="Segoe Print" pitchFamily="2" charset="0"/>
              </a:rPr>
              <a:t>)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rot="5400000">
            <a:off x="5760132" y="5230179"/>
            <a:ext cx="648073" cy="5760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059832" y="4330080"/>
            <a:ext cx="2742789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400">
                <a:latin typeface="Segoe Print" pitchFamily="2" charset="0"/>
              </a:rPr>
              <a:t>Operanzi</a:t>
            </a:r>
          </a:p>
          <a:p>
            <a:pPr algn="ctr">
              <a:buNone/>
            </a:pPr>
            <a:r>
              <a:rPr lang="en-US" sz="2400">
                <a:latin typeface="Segoe Print" pitchFamily="2" charset="0"/>
              </a:rPr>
              <a:t>(</a:t>
            </a:r>
            <a:r>
              <a:rPr lang="ro-RO" sz="2400">
                <a:latin typeface="Segoe Print" pitchFamily="2" charset="0"/>
              </a:rPr>
              <a:t>tabele)</a:t>
            </a:r>
            <a:endParaRPr lang="en-US" sz="2400">
              <a:latin typeface="Segoe Print" pitchFamily="2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644008" y="5122168"/>
            <a:ext cx="2232248" cy="7920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H="1">
            <a:off x="4249585" y="5447826"/>
            <a:ext cx="648073" cy="14077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19944" y="4330080"/>
            <a:ext cx="2742789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400">
                <a:latin typeface="Segoe Print" pitchFamily="2" charset="0"/>
              </a:rPr>
              <a:t>Rezultat</a:t>
            </a:r>
          </a:p>
          <a:p>
            <a:pPr algn="ctr">
              <a:buNone/>
            </a:pPr>
            <a:r>
              <a:rPr lang="en-US" sz="2400">
                <a:latin typeface="Segoe Print" pitchFamily="2" charset="0"/>
              </a:rPr>
              <a:t>(</a:t>
            </a:r>
            <a:r>
              <a:rPr lang="ro-RO" sz="2400">
                <a:latin typeface="Segoe Print" pitchFamily="2" charset="0"/>
              </a:rPr>
              <a:t>tabelă)</a:t>
            </a:r>
            <a:endParaRPr lang="en-US" sz="2400">
              <a:latin typeface="Segoe Print" pitchFamily="2" charset="0"/>
            </a:endParaRPr>
          </a:p>
        </p:txBody>
      </p:sp>
      <p:cxnSp>
        <p:nvCxnSpPr>
          <p:cNvPr id="41" name="Straight Arrow Connector 40"/>
          <p:cNvCxnSpPr>
            <a:stCxn id="40" idx="2"/>
          </p:cNvCxnSpPr>
          <p:nvPr/>
        </p:nvCxnSpPr>
        <p:spPr>
          <a:xfrm rot="5400000">
            <a:off x="1632044" y="5445971"/>
            <a:ext cx="634956" cy="836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64488" cy="1340768"/>
          </a:xfrm>
        </p:spPr>
        <p:txBody>
          <a:bodyPr>
            <a:noAutofit/>
          </a:bodyPr>
          <a:lstStyle/>
          <a:p>
            <a:pPr algn="ctr"/>
            <a:r>
              <a:rPr lang="en-US" b="1" dirty="0" err="1"/>
              <a:t>În</a:t>
            </a:r>
            <a:r>
              <a:rPr lang="en-US" b="1" dirty="0"/>
              <a:t> </a:t>
            </a:r>
            <a:r>
              <a:rPr lang="en-US" b="1" dirty="0" err="1"/>
              <a:t>ce</a:t>
            </a:r>
            <a:r>
              <a:rPr lang="en-US" b="1" dirty="0"/>
              <a:t> </a:t>
            </a:r>
            <a:r>
              <a:rPr lang="en-US" b="1" dirty="0" err="1"/>
              <a:t>zile</a:t>
            </a:r>
            <a:r>
              <a:rPr lang="en-US" b="1" dirty="0"/>
              <a:t> s-a </a:t>
            </a:r>
            <a:r>
              <a:rPr lang="en-US" b="1" dirty="0" err="1"/>
              <a:t>vândut</a:t>
            </a:r>
            <a:r>
              <a:rPr lang="en-US" b="1" dirty="0"/>
              <a:t> </a:t>
            </a:r>
            <a:r>
              <a:rPr lang="en-US" b="1" dirty="0" err="1"/>
              <a:t>produsul</a:t>
            </a:r>
            <a:r>
              <a:rPr lang="en-US" b="1" dirty="0"/>
              <a:t> cu </a:t>
            </a:r>
            <a:r>
              <a:rPr lang="en-US" b="1" dirty="0" err="1"/>
              <a:t>denumirea</a:t>
            </a:r>
            <a:r>
              <a:rPr lang="en-US" b="1" dirty="0"/>
              <a:t> “</a:t>
            </a:r>
            <a:r>
              <a:rPr lang="en-US" b="1" dirty="0" err="1"/>
              <a:t>Produs</a:t>
            </a:r>
            <a:r>
              <a:rPr lang="en-US" b="1" dirty="0"/>
              <a:t> 1” ? - AR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idx="1"/>
          </p:nvPr>
        </p:nvSpPr>
        <p:spPr>
          <a:xfrm>
            <a:off x="1143000" y="1556792"/>
            <a:ext cx="7391400" cy="504056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i="1">
                <a:cs typeface="Times New Roman" pitchFamily="18" charset="0"/>
              </a:rPr>
              <a:t>	</a:t>
            </a:r>
            <a:r>
              <a:rPr lang="en-US">
                <a:cs typeface="Times New Roman" pitchFamily="18" charset="0"/>
              </a:rPr>
              <a:t> </a:t>
            </a:r>
            <a:r>
              <a:rPr lang="en-US" sz="2400">
                <a:cs typeface="Times New Roman" pitchFamily="18" charset="0"/>
              </a:rPr>
              <a:t>Soluţie 1 AR – “neoptimizată”</a:t>
            </a:r>
          </a:p>
          <a:p>
            <a:pPr algn="just" eaLnBrk="1" hangingPunct="1">
              <a:buFontTx/>
              <a:buNone/>
            </a:pPr>
            <a:r>
              <a:rPr lang="en-US">
                <a:cs typeface="Times New Roman" pitchFamily="18" charset="0"/>
              </a:rPr>
              <a:t> </a:t>
            </a:r>
            <a:endParaRPr lang="ro-RO"/>
          </a:p>
          <a:p>
            <a:pPr algn="just" eaLnBrk="1" hangingPunct="1">
              <a:buFontTx/>
              <a:buNone/>
            </a:pPr>
            <a:endParaRPr lang="en-US"/>
          </a:p>
          <a:p>
            <a:pPr algn="just" eaLnBrk="1" hangingPunct="1">
              <a:buFontTx/>
              <a:buNone/>
            </a:pPr>
            <a:endParaRPr lang="en-US" sz="2400"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sz="2400">
                <a:cs typeface="Times New Roman" pitchFamily="18" charset="0"/>
              </a:rPr>
              <a:t>     Soluţie 2 AR – “optimizată”</a:t>
            </a:r>
            <a:r>
              <a:rPr lang="en-US">
                <a:cs typeface="Times New Roman" pitchFamily="18" charset="0"/>
              </a:rPr>
              <a:t> </a:t>
            </a:r>
          </a:p>
          <a:p>
            <a:pPr eaLnBrk="1" hangingPunct="1">
              <a:buFontTx/>
              <a:buNone/>
            </a:pPr>
            <a:endParaRPr lang="en-US"/>
          </a:p>
        </p:txBody>
      </p:sp>
      <p:graphicFrame>
        <p:nvGraphicFramePr>
          <p:cNvPr id="13314" name="Object 6"/>
          <p:cNvGraphicFramePr>
            <a:graphicFrameLocks noChangeAspect="1"/>
          </p:cNvGraphicFramePr>
          <p:nvPr/>
        </p:nvGraphicFramePr>
        <p:xfrm>
          <a:off x="2123728" y="2204864"/>
          <a:ext cx="617220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5439534" imgH="1133633" progId="">
                  <p:embed/>
                </p:oleObj>
              </mc:Choice>
              <mc:Fallback>
                <p:oleObj name="Photo Editor Photo" r:id="rId2" imgW="5439534" imgH="1133633" progId="">
                  <p:embed/>
                  <p:pic>
                    <p:nvPicPr>
                      <p:cNvPr id="133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204864"/>
                        <a:ext cx="6172200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7"/>
          <p:cNvGraphicFramePr>
            <a:graphicFrameLocks noChangeAspect="1"/>
          </p:cNvGraphicFramePr>
          <p:nvPr/>
        </p:nvGraphicFramePr>
        <p:xfrm>
          <a:off x="1979712" y="4221088"/>
          <a:ext cx="6248400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4" imgW="5210902" imgH="1743318" progId="">
                  <p:embed/>
                </p:oleObj>
              </mc:Choice>
              <mc:Fallback>
                <p:oleObj name="Photo Editor Photo" r:id="rId4" imgW="5210902" imgH="1743318" progId="">
                  <p:embed/>
                  <p:pic>
                    <p:nvPicPr>
                      <p:cNvPr id="133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221088"/>
                        <a:ext cx="6248400" cy="208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848" y="260648"/>
            <a:ext cx="8538152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zile</a:t>
            </a:r>
            <a:r>
              <a:rPr lang="en-US" dirty="0"/>
              <a:t> s-a </a:t>
            </a:r>
            <a:r>
              <a:rPr lang="en-US" dirty="0" err="1"/>
              <a:t>vândut</a:t>
            </a:r>
            <a:r>
              <a:rPr lang="en-US" dirty="0"/>
              <a:t> </a:t>
            </a:r>
            <a:r>
              <a:rPr lang="en-US" dirty="0" err="1"/>
              <a:t>produsul</a:t>
            </a:r>
            <a:r>
              <a:rPr lang="en-US" dirty="0"/>
              <a:t> cu </a:t>
            </a:r>
            <a:r>
              <a:rPr lang="en-US" dirty="0" err="1"/>
              <a:t>denumirea</a:t>
            </a:r>
            <a:r>
              <a:rPr lang="en-US" dirty="0"/>
              <a:t> “</a:t>
            </a:r>
            <a:r>
              <a:rPr lang="en-US" dirty="0" err="1"/>
              <a:t>Produs</a:t>
            </a:r>
            <a:r>
              <a:rPr lang="en-US" dirty="0"/>
              <a:t> 1” ? – SQL-89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844824"/>
            <a:ext cx="6048672" cy="468052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SELECT DISTINCT </a:t>
            </a:r>
            <a:r>
              <a:rPr lang="en-US" dirty="0" err="1">
                <a:latin typeface="Consolas"/>
                <a:cs typeface="Consolas"/>
              </a:rPr>
              <a:t>DataFact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produse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liniifact</a:t>
            </a:r>
            <a:r>
              <a:rPr lang="en-US" dirty="0">
                <a:latin typeface="Consolas"/>
                <a:cs typeface="Consolas"/>
              </a:rPr>
              <a:t>,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 	</a:t>
            </a:r>
            <a:r>
              <a:rPr lang="en-US" dirty="0" err="1">
                <a:latin typeface="Consolas"/>
                <a:cs typeface="Consolas"/>
              </a:rPr>
              <a:t>facturi</a:t>
            </a:r>
            <a:endParaRPr lang="en-US" dirty="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WHERE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err="1">
                <a:latin typeface="Consolas"/>
                <a:cs typeface="Consolas"/>
              </a:rPr>
              <a:t>produse.CodPr</a:t>
            </a:r>
            <a:r>
              <a:rPr lang="en-US" dirty="0">
                <a:latin typeface="Consolas"/>
                <a:cs typeface="Consolas"/>
              </a:rPr>
              <a:t> =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		 </a:t>
            </a:r>
            <a:r>
              <a:rPr lang="en-US" dirty="0" err="1">
                <a:latin typeface="Consolas"/>
                <a:cs typeface="Consolas"/>
              </a:rPr>
              <a:t>liniifact.CodPr</a:t>
            </a:r>
            <a:r>
              <a:rPr lang="en-US" dirty="0">
                <a:latin typeface="Consolas"/>
                <a:cs typeface="Consolas"/>
              </a:rPr>
              <a:t> AND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err="1">
                <a:latin typeface="Consolas"/>
                <a:cs typeface="Consolas"/>
              </a:rPr>
              <a:t>liniifact.Nrfact</a:t>
            </a:r>
            <a:r>
              <a:rPr lang="en-US" dirty="0">
                <a:latin typeface="Consolas"/>
                <a:cs typeface="Consolas"/>
              </a:rPr>
              <a:t> =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		 </a:t>
            </a:r>
            <a:r>
              <a:rPr lang="en-US" dirty="0" err="1">
                <a:latin typeface="Consolas"/>
                <a:cs typeface="Consolas"/>
              </a:rPr>
              <a:t>facturi.NrFact</a:t>
            </a:r>
            <a:r>
              <a:rPr lang="en-US" dirty="0">
                <a:latin typeface="Consolas"/>
                <a:cs typeface="Consolas"/>
              </a:rPr>
              <a:t> AND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   </a:t>
            </a:r>
            <a:r>
              <a:rPr lang="en-US" dirty="0" err="1">
                <a:latin typeface="Consolas"/>
                <a:cs typeface="Consolas"/>
              </a:rPr>
              <a:t>DenPr</a:t>
            </a:r>
            <a:r>
              <a:rPr lang="en-US" dirty="0">
                <a:latin typeface="Consolas"/>
                <a:cs typeface="Consolas"/>
              </a:rPr>
              <a:t> = ‘</a:t>
            </a:r>
            <a:r>
              <a:rPr lang="en-US" dirty="0" err="1">
                <a:latin typeface="Consolas"/>
                <a:cs typeface="Consolas"/>
              </a:rPr>
              <a:t>Produs</a:t>
            </a:r>
            <a:r>
              <a:rPr lang="en-US" dirty="0">
                <a:latin typeface="Consolas"/>
                <a:cs typeface="Consolas"/>
              </a:rPr>
              <a:t> 1’</a:t>
            </a:r>
          </a:p>
          <a:p>
            <a:endParaRPr lang="en-US" dirty="0">
              <a:latin typeface="Consolas"/>
              <a:cs typeface="Consola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F88ACD-18AA-654D-986E-BC9C1F5F1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060848"/>
            <a:ext cx="1440160" cy="4563624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0" y="260648"/>
            <a:ext cx="8676456" cy="1359024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zile</a:t>
            </a:r>
            <a:r>
              <a:rPr lang="en-US" dirty="0"/>
              <a:t> s-a </a:t>
            </a:r>
            <a:r>
              <a:rPr lang="en-US" dirty="0" err="1"/>
              <a:t>vândut</a:t>
            </a:r>
            <a:r>
              <a:rPr lang="en-US" dirty="0"/>
              <a:t> </a:t>
            </a:r>
            <a:r>
              <a:rPr lang="en-US" dirty="0" err="1"/>
              <a:t>produsul</a:t>
            </a:r>
            <a:r>
              <a:rPr lang="en-US" dirty="0"/>
              <a:t> cu </a:t>
            </a:r>
            <a:r>
              <a:rPr lang="en-US" dirty="0" err="1"/>
              <a:t>denumirea</a:t>
            </a:r>
            <a:r>
              <a:rPr lang="en-US" dirty="0"/>
              <a:t> “</a:t>
            </a:r>
            <a:r>
              <a:rPr lang="en-US" dirty="0" err="1"/>
              <a:t>Produs</a:t>
            </a:r>
            <a:r>
              <a:rPr lang="en-US" dirty="0"/>
              <a:t> 1” ? – SQL-92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2204864"/>
            <a:ext cx="5832648" cy="4464496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SELECT DISTINCT </a:t>
            </a:r>
            <a:r>
              <a:rPr lang="en-US" dirty="0" err="1">
                <a:latin typeface="Consolas"/>
                <a:cs typeface="Consolas"/>
              </a:rPr>
              <a:t>DataFact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produse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	INNER JOIN </a:t>
            </a:r>
            <a:r>
              <a:rPr lang="en-US" dirty="0" err="1">
                <a:latin typeface="Consolas"/>
                <a:cs typeface="Consolas"/>
              </a:rPr>
              <a:t>liniifact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		ON </a:t>
            </a:r>
            <a:r>
              <a:rPr lang="en-US" dirty="0" err="1">
                <a:latin typeface="Consolas"/>
                <a:cs typeface="Consolas"/>
              </a:rPr>
              <a:t>produse.CodPr</a:t>
            </a:r>
            <a:r>
              <a:rPr lang="en-US" dirty="0">
                <a:latin typeface="Consolas"/>
                <a:cs typeface="Consolas"/>
              </a:rPr>
              <a:t> =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 			</a:t>
            </a:r>
            <a:r>
              <a:rPr lang="en-US" dirty="0" err="1">
                <a:latin typeface="Consolas"/>
                <a:cs typeface="Consolas"/>
              </a:rPr>
              <a:t>liniifact.CodPr</a:t>
            </a:r>
            <a:endParaRPr lang="en-US" dirty="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	INNER JOIN </a:t>
            </a:r>
            <a:r>
              <a:rPr lang="en-US" dirty="0" err="1">
                <a:latin typeface="Consolas"/>
                <a:cs typeface="Consolas"/>
              </a:rPr>
              <a:t>facturi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		ON </a:t>
            </a:r>
            <a:r>
              <a:rPr lang="en-US" dirty="0" err="1">
                <a:latin typeface="Consolas"/>
                <a:cs typeface="Consolas"/>
              </a:rPr>
              <a:t>liniifact.NrFact</a:t>
            </a:r>
            <a:r>
              <a:rPr lang="en-US" dirty="0">
                <a:latin typeface="Consolas"/>
                <a:cs typeface="Consolas"/>
              </a:rPr>
              <a:t> =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			</a:t>
            </a:r>
            <a:r>
              <a:rPr lang="en-US" dirty="0" err="1">
                <a:latin typeface="Consolas"/>
                <a:cs typeface="Consolas"/>
              </a:rPr>
              <a:t>facturi.NrFact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WHERE </a:t>
            </a:r>
            <a:r>
              <a:rPr lang="en-US" dirty="0" err="1">
                <a:latin typeface="Consolas"/>
                <a:cs typeface="Consolas"/>
              </a:rPr>
              <a:t>DenPr</a:t>
            </a:r>
            <a:r>
              <a:rPr lang="en-US" dirty="0">
                <a:latin typeface="Consolas"/>
                <a:cs typeface="Consolas"/>
              </a:rPr>
              <a:t> = '</a:t>
            </a:r>
            <a:r>
              <a:rPr lang="en-US" dirty="0" err="1">
                <a:latin typeface="Consolas"/>
                <a:cs typeface="Consolas"/>
              </a:rPr>
              <a:t>Produs</a:t>
            </a:r>
            <a:r>
              <a:rPr lang="en-US" dirty="0">
                <a:latin typeface="Consolas"/>
                <a:cs typeface="Consolas"/>
              </a:rPr>
              <a:t> 1'</a:t>
            </a:r>
          </a:p>
          <a:p>
            <a:endParaRPr lang="en-US" dirty="0">
              <a:latin typeface="Consolas"/>
              <a:cs typeface="Consola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9EB6C8-80D2-584C-A229-524D4D667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060848"/>
            <a:ext cx="1440160" cy="4563624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0" y="260648"/>
            <a:ext cx="8676456" cy="1359024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zile</a:t>
            </a:r>
            <a:r>
              <a:rPr lang="en-US" dirty="0"/>
              <a:t> s-a </a:t>
            </a:r>
            <a:r>
              <a:rPr lang="en-US" dirty="0" err="1"/>
              <a:t>vândut</a:t>
            </a:r>
            <a:r>
              <a:rPr lang="en-US" dirty="0"/>
              <a:t> </a:t>
            </a:r>
            <a:r>
              <a:rPr lang="en-US" dirty="0" err="1"/>
              <a:t>produsul</a:t>
            </a:r>
            <a:r>
              <a:rPr lang="en-US" dirty="0"/>
              <a:t> cu </a:t>
            </a:r>
            <a:r>
              <a:rPr lang="en-US" dirty="0" err="1"/>
              <a:t>denumirea</a:t>
            </a:r>
            <a:r>
              <a:rPr lang="en-US" dirty="0"/>
              <a:t> “</a:t>
            </a:r>
            <a:r>
              <a:rPr lang="en-US" dirty="0" err="1"/>
              <a:t>Produs</a:t>
            </a:r>
            <a:r>
              <a:rPr lang="en-US" dirty="0"/>
              <a:t> 1” ? – SQL-92 (NATURAL JOIN)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2204864"/>
            <a:ext cx="5832648" cy="4464496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SELECT DISTINCT </a:t>
            </a:r>
            <a:r>
              <a:rPr lang="en-US" dirty="0" err="1">
                <a:latin typeface="Consolas"/>
                <a:cs typeface="Consolas"/>
              </a:rPr>
              <a:t>DataFact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produse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	NATURAL JOIN </a:t>
            </a:r>
            <a:r>
              <a:rPr lang="en-US" dirty="0" err="1">
                <a:latin typeface="Consolas"/>
                <a:cs typeface="Consolas"/>
              </a:rPr>
              <a:t>liniifact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	NATURAL JOIN </a:t>
            </a:r>
            <a:r>
              <a:rPr lang="en-US" dirty="0" err="1">
                <a:latin typeface="Consolas"/>
                <a:cs typeface="Consolas"/>
              </a:rPr>
              <a:t>facturi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WHERE </a:t>
            </a:r>
            <a:r>
              <a:rPr lang="en-US" dirty="0" err="1">
                <a:latin typeface="Consolas"/>
                <a:cs typeface="Consolas"/>
              </a:rPr>
              <a:t>DenPr</a:t>
            </a:r>
            <a:r>
              <a:rPr lang="en-US" dirty="0">
                <a:latin typeface="Consolas"/>
                <a:cs typeface="Consolas"/>
              </a:rPr>
              <a:t> = '</a:t>
            </a:r>
            <a:r>
              <a:rPr lang="en-US" dirty="0" err="1">
                <a:latin typeface="Consolas"/>
                <a:cs typeface="Consolas"/>
              </a:rPr>
              <a:t>Produs</a:t>
            </a:r>
            <a:r>
              <a:rPr lang="en-US" dirty="0">
                <a:latin typeface="Consolas"/>
                <a:cs typeface="Consolas"/>
              </a:rPr>
              <a:t> 1'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87D462-0AA6-6F47-A778-5CC944537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060848"/>
            <a:ext cx="1440160" cy="456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314749"/>
      </p:ext>
    </p:extLst>
  </p:cSld>
  <p:clrMapOvr>
    <a:masterClrMapping/>
  </p:clrMapOvr>
  <p:transition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301426"/>
            <a:ext cx="8754176" cy="1642194"/>
          </a:xfrm>
        </p:spPr>
        <p:txBody>
          <a:bodyPr anchor="ctr">
            <a:noAutofit/>
          </a:bodyPr>
          <a:lstStyle/>
          <a:p>
            <a:pPr algn="ctr"/>
            <a:r>
              <a:rPr lang="en-US" sz="3200" dirty="0" err="1"/>
              <a:t>În</a:t>
            </a:r>
            <a:r>
              <a:rPr lang="en-US" sz="3200" dirty="0"/>
              <a:t> </a:t>
            </a:r>
            <a:r>
              <a:rPr lang="en-US" sz="3200" dirty="0" err="1"/>
              <a:t>ce</a:t>
            </a:r>
            <a:r>
              <a:rPr lang="en-US" sz="3200" dirty="0"/>
              <a:t> </a:t>
            </a:r>
            <a:r>
              <a:rPr lang="en-US" sz="3200" dirty="0" err="1"/>
              <a:t>zile</a:t>
            </a:r>
            <a:r>
              <a:rPr lang="en-US" sz="3200" dirty="0"/>
              <a:t> s-au </a:t>
            </a:r>
            <a:r>
              <a:rPr lang="en-US" sz="3200" dirty="0" err="1"/>
              <a:t>vândut</a:t>
            </a:r>
            <a:r>
              <a:rPr lang="en-US" sz="3200" dirty="0"/>
              <a:t> </a:t>
            </a:r>
            <a:r>
              <a:rPr lang="en-US" sz="3200" dirty="0" err="1"/>
              <a:t>şi</a:t>
            </a:r>
            <a:r>
              <a:rPr lang="en-US" sz="3200" dirty="0"/>
              <a:t> </a:t>
            </a:r>
            <a:r>
              <a:rPr lang="en-US" sz="3200" dirty="0" err="1"/>
              <a:t>produsul</a:t>
            </a:r>
            <a:r>
              <a:rPr lang="en-US" sz="3200" dirty="0"/>
              <a:t> cu </a:t>
            </a:r>
            <a:r>
              <a:rPr lang="en-US" sz="3200" dirty="0" err="1"/>
              <a:t>denumirea</a:t>
            </a:r>
            <a:r>
              <a:rPr lang="en-US" sz="3200" dirty="0"/>
              <a:t> “</a:t>
            </a:r>
            <a:r>
              <a:rPr lang="en-US" sz="3200" dirty="0" err="1"/>
              <a:t>Produs</a:t>
            </a:r>
            <a:r>
              <a:rPr lang="en-US" sz="3200" dirty="0"/>
              <a:t> 1” </a:t>
            </a:r>
            <a:r>
              <a:rPr lang="en-US" sz="3200" dirty="0" err="1"/>
              <a:t>şi</a:t>
            </a:r>
            <a:r>
              <a:rPr lang="en-US" sz="3200" dirty="0"/>
              <a:t> </a:t>
            </a:r>
            <a:r>
              <a:rPr lang="en-US" sz="3200" dirty="0" err="1"/>
              <a:t>cel</a:t>
            </a:r>
            <a:r>
              <a:rPr lang="en-US" sz="3200" dirty="0"/>
              <a:t> cu </a:t>
            </a:r>
            <a:r>
              <a:rPr lang="en-US" sz="3200" dirty="0" err="1"/>
              <a:t>denumirea</a:t>
            </a:r>
            <a:r>
              <a:rPr lang="en-US" sz="3200" dirty="0"/>
              <a:t> “</a:t>
            </a:r>
            <a:r>
              <a:rPr lang="en-US" sz="3200" dirty="0" err="1"/>
              <a:t>Produs</a:t>
            </a:r>
            <a:r>
              <a:rPr lang="en-US" sz="3200" dirty="0"/>
              <a:t> 2” 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7504" y="1844824"/>
            <a:ext cx="3600400" cy="50131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>
                <a:cs typeface="Avenir Medium"/>
              </a:rPr>
              <a:t>Pas 1: Aflarea zilelor </a:t>
            </a:r>
            <a:r>
              <a:rPr lang="ro-RO">
                <a:cs typeface="Avenir Medium"/>
              </a:rPr>
              <a:t>în care s</a:t>
            </a:r>
            <a:r>
              <a:rPr lang="en-US">
                <a:cs typeface="Avenir Medium"/>
              </a:rPr>
              <a:t>-a</a:t>
            </a:r>
            <a:r>
              <a:rPr lang="ro-RO">
                <a:cs typeface="Avenir Medium"/>
              </a:rPr>
              <a:t> </a:t>
            </a:r>
            <a:r>
              <a:rPr lang="en-US">
                <a:cs typeface="Avenir Medium"/>
              </a:rPr>
              <a:t>v</a:t>
            </a:r>
            <a:r>
              <a:rPr lang="ro-RO">
                <a:cs typeface="Avenir Medium"/>
              </a:rPr>
              <a:t>ândut </a:t>
            </a:r>
            <a:r>
              <a:rPr lang="en-US">
                <a:cs typeface="Avenir Medium"/>
              </a:rPr>
              <a:t>‘Produs 1’</a:t>
            </a:r>
            <a:endParaRPr lang="ro-RO">
              <a:cs typeface="Avenir Medium"/>
            </a:endParaRPr>
          </a:p>
          <a:p>
            <a:pPr>
              <a:lnSpc>
                <a:spcPct val="90000"/>
              </a:lnSpc>
              <a:buNone/>
            </a:pPr>
            <a:endParaRPr lang="en-US">
              <a:cs typeface="Avenir Medium"/>
            </a:endParaRPr>
          </a:p>
          <a:p>
            <a:pPr>
              <a:buNone/>
            </a:pPr>
            <a:r>
              <a:rPr lang="en-US">
                <a:cs typeface="Avenir Medium"/>
              </a:rPr>
              <a:t>Pas </a:t>
            </a:r>
            <a:r>
              <a:rPr lang="ro-RO">
                <a:cs typeface="Avenir Medium"/>
              </a:rPr>
              <a:t>2</a:t>
            </a:r>
            <a:r>
              <a:rPr lang="en-US">
                <a:cs typeface="Avenir Medium"/>
              </a:rPr>
              <a:t>: Aflarea zilelor </a:t>
            </a:r>
            <a:r>
              <a:rPr lang="ro-RO">
                <a:cs typeface="Avenir Medium"/>
              </a:rPr>
              <a:t>în care s</a:t>
            </a:r>
            <a:r>
              <a:rPr lang="en-US">
                <a:cs typeface="Avenir Medium"/>
              </a:rPr>
              <a:t>-a v</a:t>
            </a:r>
            <a:r>
              <a:rPr lang="ro-RO">
                <a:cs typeface="Avenir Medium"/>
              </a:rPr>
              <a:t>ândut </a:t>
            </a:r>
            <a:r>
              <a:rPr lang="en-US">
                <a:cs typeface="Avenir Medium"/>
              </a:rPr>
              <a:t>‘Produs </a:t>
            </a:r>
            <a:r>
              <a:rPr lang="ro-RO">
                <a:cs typeface="Avenir Medium"/>
              </a:rPr>
              <a:t>2</a:t>
            </a:r>
            <a:r>
              <a:rPr lang="en-US">
                <a:cs typeface="Avenir Medium"/>
              </a:rPr>
              <a:t>’</a:t>
            </a:r>
            <a:endParaRPr lang="ro-RO">
              <a:cs typeface="Avenir Medium"/>
            </a:endParaRPr>
          </a:p>
          <a:p>
            <a:pPr>
              <a:buNone/>
            </a:pPr>
            <a:endParaRPr lang="ro-RO">
              <a:cs typeface="Avenir Medium"/>
            </a:endParaRPr>
          </a:p>
          <a:p>
            <a:pPr>
              <a:buNone/>
            </a:pPr>
            <a:r>
              <a:rPr lang="ro-RO">
                <a:cs typeface="Avenir Medium"/>
              </a:rPr>
              <a:t>Pas 3</a:t>
            </a:r>
            <a:r>
              <a:rPr lang="en-US">
                <a:cs typeface="Avenir Medium"/>
              </a:rPr>
              <a:t>: Intersec</a:t>
            </a:r>
            <a:r>
              <a:rPr lang="ro-RO">
                <a:cs typeface="Avenir Medium"/>
              </a:rPr>
              <a:t>ţia rezultatelor de la paşii 1 şi 2</a:t>
            </a:r>
            <a:endParaRPr lang="en-US">
              <a:cs typeface="Avenir Medium"/>
            </a:endParaRPr>
          </a:p>
          <a:p>
            <a:pPr>
              <a:buNone/>
            </a:pPr>
            <a:endParaRPr lang="en-US">
              <a:cs typeface="Avenir Medium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779912" y="1844824"/>
            <a:ext cx="3888432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V="1">
            <a:off x="3707904" y="3284984"/>
            <a:ext cx="2664296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635896" y="5661248"/>
            <a:ext cx="108012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17DE517-13A8-CD43-9BFE-4B9962C61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408" y="1196752"/>
            <a:ext cx="1057288" cy="33503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0F3796-18C9-0E47-B2B4-31E318E3C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395" y="2132855"/>
            <a:ext cx="927925" cy="46043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51C115-0230-8D40-8015-55521CAF7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710" y="3789040"/>
            <a:ext cx="990600" cy="30734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016" y="188640"/>
            <a:ext cx="9036496" cy="1872208"/>
          </a:xfrm>
        </p:spPr>
        <p:txBody>
          <a:bodyPr anchor="ctr">
            <a:noAutofit/>
          </a:bodyPr>
          <a:lstStyle/>
          <a:p>
            <a:pPr algn="ctr"/>
            <a:r>
              <a:rPr lang="en-US" sz="3200" dirty="0" err="1"/>
              <a:t>În</a:t>
            </a:r>
            <a:r>
              <a:rPr lang="en-US" sz="3200" dirty="0"/>
              <a:t> </a:t>
            </a:r>
            <a:r>
              <a:rPr lang="en-US" sz="3200" dirty="0" err="1"/>
              <a:t>ce</a:t>
            </a:r>
            <a:r>
              <a:rPr lang="en-US" sz="3200" dirty="0"/>
              <a:t> </a:t>
            </a:r>
            <a:r>
              <a:rPr lang="en-US" sz="3200" dirty="0" err="1"/>
              <a:t>zile</a:t>
            </a:r>
            <a:r>
              <a:rPr lang="en-US" sz="3200" dirty="0"/>
              <a:t> s-au </a:t>
            </a:r>
            <a:r>
              <a:rPr lang="en-US" sz="3200" dirty="0" err="1"/>
              <a:t>vândut</a:t>
            </a:r>
            <a:r>
              <a:rPr lang="en-US" sz="3200" dirty="0"/>
              <a:t> </a:t>
            </a:r>
            <a:r>
              <a:rPr lang="en-US" sz="3200" dirty="0" err="1"/>
              <a:t>şi</a:t>
            </a:r>
            <a:r>
              <a:rPr lang="en-US" sz="3200" dirty="0"/>
              <a:t> </a:t>
            </a:r>
            <a:r>
              <a:rPr lang="en-US" sz="3200" dirty="0" err="1"/>
              <a:t>produsul</a:t>
            </a:r>
            <a:r>
              <a:rPr lang="en-US" sz="3200" dirty="0"/>
              <a:t> cu </a:t>
            </a:r>
            <a:r>
              <a:rPr lang="en-US" sz="3200" dirty="0" err="1"/>
              <a:t>denumirea</a:t>
            </a:r>
            <a:r>
              <a:rPr lang="en-US" sz="3200" dirty="0"/>
              <a:t> “</a:t>
            </a:r>
            <a:r>
              <a:rPr lang="en-US" sz="3200" dirty="0" err="1"/>
              <a:t>Produs</a:t>
            </a:r>
            <a:r>
              <a:rPr lang="en-US" sz="3200" dirty="0"/>
              <a:t> 1” </a:t>
            </a:r>
            <a:r>
              <a:rPr lang="en-US" sz="3200" dirty="0" err="1"/>
              <a:t>şi</a:t>
            </a:r>
            <a:r>
              <a:rPr lang="en-US" sz="3200" dirty="0"/>
              <a:t> </a:t>
            </a:r>
            <a:r>
              <a:rPr lang="en-US" sz="3200" dirty="0" err="1"/>
              <a:t>cel</a:t>
            </a:r>
            <a:r>
              <a:rPr lang="en-US" sz="3200" dirty="0"/>
              <a:t> cu </a:t>
            </a:r>
            <a:r>
              <a:rPr lang="en-US" sz="3200" dirty="0" err="1"/>
              <a:t>denumirea</a:t>
            </a:r>
            <a:r>
              <a:rPr lang="en-US" sz="3200" dirty="0"/>
              <a:t> “</a:t>
            </a:r>
            <a:r>
              <a:rPr lang="en-US" sz="3200" dirty="0" err="1"/>
              <a:t>Produs</a:t>
            </a:r>
            <a:r>
              <a:rPr lang="en-US" sz="3200" dirty="0"/>
              <a:t> 2” ? – AR(1)</a:t>
            </a:r>
          </a:p>
        </p:txBody>
      </p:sp>
      <p:graphicFrame>
        <p:nvGraphicFramePr>
          <p:cNvPr id="1433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981071"/>
              </p:ext>
            </p:extLst>
          </p:nvPr>
        </p:nvGraphicFramePr>
        <p:xfrm>
          <a:off x="994792" y="2200264"/>
          <a:ext cx="7969696" cy="4469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5409524" imgH="2876190" progId="">
                  <p:embed/>
                </p:oleObj>
              </mc:Choice>
              <mc:Fallback>
                <p:oleObj name="Photo Editor Photo" r:id="rId2" imgW="5409524" imgH="2876190" progId="">
                  <p:embed/>
                  <p:pic>
                    <p:nvPicPr>
                      <p:cNvPr id="1433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4792" y="2200264"/>
                        <a:ext cx="7969696" cy="4469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40768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zile</a:t>
            </a:r>
            <a:r>
              <a:rPr lang="en-US" dirty="0"/>
              <a:t> s-au </a:t>
            </a:r>
            <a:r>
              <a:rPr lang="en-US" dirty="0" err="1"/>
              <a:t>vândut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“</a:t>
            </a:r>
            <a:r>
              <a:rPr lang="en-US" dirty="0" err="1"/>
              <a:t>Produs</a:t>
            </a:r>
            <a:r>
              <a:rPr lang="en-US" dirty="0"/>
              <a:t> 1” </a:t>
            </a:r>
            <a:r>
              <a:rPr lang="en-US" dirty="0" err="1"/>
              <a:t>şi</a:t>
            </a:r>
            <a:r>
              <a:rPr lang="en-US" dirty="0"/>
              <a:t> “</a:t>
            </a:r>
            <a:r>
              <a:rPr lang="en-US" dirty="0" err="1"/>
              <a:t>Produs</a:t>
            </a:r>
            <a:r>
              <a:rPr lang="en-US" dirty="0"/>
              <a:t> 2” ? – INNER JOIN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0" y="1556792"/>
            <a:ext cx="9144000" cy="5256584"/>
          </a:xfrm>
        </p:spPr>
        <p:txBody>
          <a:bodyPr>
            <a:noAutofit/>
          </a:bodyPr>
          <a:lstStyle/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SELECT DISTINCT </a:t>
            </a:r>
            <a:r>
              <a:rPr lang="en-US" sz="2100" dirty="0" err="1">
                <a:latin typeface="Consolas"/>
                <a:cs typeface="Consolas"/>
              </a:rPr>
              <a:t>DataFact</a:t>
            </a:r>
            <a:endParaRPr lang="en-US" sz="2100" dirty="0">
              <a:latin typeface="Consolas"/>
              <a:cs typeface="Consolas"/>
            </a:endParaRP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FROM </a:t>
            </a:r>
            <a:r>
              <a:rPr lang="en-US" sz="2100" dirty="0" err="1">
                <a:latin typeface="Consolas"/>
                <a:cs typeface="Consolas"/>
              </a:rPr>
              <a:t>produse</a:t>
            </a:r>
            <a:r>
              <a:rPr lang="en-US" sz="2100" dirty="0">
                <a:latin typeface="Consolas"/>
                <a:cs typeface="Consolas"/>
              </a:rPr>
              <a:t> </a:t>
            </a: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INNER JOIN </a:t>
            </a:r>
            <a:r>
              <a:rPr lang="en-US" sz="2100" dirty="0" err="1">
                <a:latin typeface="Consolas"/>
                <a:cs typeface="Consolas"/>
              </a:rPr>
              <a:t>liniifact</a:t>
            </a:r>
            <a:r>
              <a:rPr lang="en-US" sz="2100" dirty="0">
                <a:latin typeface="Consolas"/>
                <a:cs typeface="Consolas"/>
              </a:rPr>
              <a:t> ON </a:t>
            </a:r>
            <a:r>
              <a:rPr lang="en-US" sz="2100" dirty="0" err="1">
                <a:latin typeface="Consolas"/>
                <a:cs typeface="Consolas"/>
              </a:rPr>
              <a:t>produse.CodPr</a:t>
            </a:r>
            <a:r>
              <a:rPr lang="en-US" sz="2100" dirty="0">
                <a:latin typeface="Consolas"/>
                <a:cs typeface="Consolas"/>
              </a:rPr>
              <a:t> = </a:t>
            </a:r>
            <a:r>
              <a:rPr lang="en-US" sz="2100" dirty="0" err="1">
                <a:latin typeface="Consolas"/>
                <a:cs typeface="Consolas"/>
              </a:rPr>
              <a:t>liniifact.CodPr</a:t>
            </a:r>
            <a:r>
              <a:rPr lang="en-US" sz="2100" dirty="0">
                <a:latin typeface="Consolas"/>
                <a:cs typeface="Consolas"/>
              </a:rPr>
              <a:t> </a:t>
            </a: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INNER JOIN </a:t>
            </a:r>
            <a:r>
              <a:rPr lang="en-US" sz="2100" dirty="0" err="1">
                <a:latin typeface="Consolas"/>
                <a:cs typeface="Consolas"/>
              </a:rPr>
              <a:t>facturi</a:t>
            </a:r>
            <a:r>
              <a:rPr lang="en-US" sz="2100" dirty="0">
                <a:latin typeface="Consolas"/>
                <a:cs typeface="Consolas"/>
              </a:rPr>
              <a:t> ON </a:t>
            </a:r>
            <a:r>
              <a:rPr lang="en-US" sz="2100" dirty="0" err="1">
                <a:latin typeface="Consolas"/>
                <a:cs typeface="Consolas"/>
              </a:rPr>
              <a:t>liniifact.NrFact</a:t>
            </a:r>
            <a:r>
              <a:rPr lang="en-US" sz="2100" dirty="0">
                <a:latin typeface="Consolas"/>
                <a:cs typeface="Consolas"/>
              </a:rPr>
              <a:t> = </a:t>
            </a:r>
            <a:r>
              <a:rPr lang="en-US" sz="2100" dirty="0" err="1">
                <a:latin typeface="Consolas"/>
                <a:cs typeface="Consolas"/>
              </a:rPr>
              <a:t>facturi.NrFact</a:t>
            </a:r>
            <a:endParaRPr lang="en-US" sz="2100" dirty="0">
              <a:latin typeface="Consolas"/>
              <a:cs typeface="Consolas"/>
            </a:endParaRP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WHERE </a:t>
            </a:r>
            <a:r>
              <a:rPr lang="en-US" sz="2100" dirty="0" err="1">
                <a:latin typeface="Consolas"/>
                <a:cs typeface="Consolas"/>
              </a:rPr>
              <a:t>DenPr</a:t>
            </a:r>
            <a:r>
              <a:rPr lang="en-US" sz="2100" dirty="0">
                <a:latin typeface="Consolas"/>
                <a:cs typeface="Consolas"/>
              </a:rPr>
              <a:t> = '</a:t>
            </a:r>
            <a:r>
              <a:rPr lang="en-US" sz="2100" dirty="0" err="1">
                <a:latin typeface="Consolas"/>
                <a:cs typeface="Consolas"/>
              </a:rPr>
              <a:t>Produs</a:t>
            </a:r>
            <a:r>
              <a:rPr lang="en-US" sz="2100" dirty="0">
                <a:latin typeface="Consolas"/>
                <a:cs typeface="Consolas"/>
              </a:rPr>
              <a:t> 1'</a:t>
            </a: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	INTERSECT</a:t>
            </a: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SELECT DISTINCT </a:t>
            </a:r>
            <a:r>
              <a:rPr lang="en-US" sz="2100" dirty="0" err="1">
                <a:latin typeface="Consolas"/>
                <a:cs typeface="Consolas"/>
              </a:rPr>
              <a:t>DataFact</a:t>
            </a:r>
            <a:endParaRPr lang="en-US" sz="2100" dirty="0">
              <a:latin typeface="Consolas"/>
              <a:cs typeface="Consolas"/>
            </a:endParaRP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FROM </a:t>
            </a:r>
            <a:r>
              <a:rPr lang="en-US" sz="2100" dirty="0" err="1">
                <a:latin typeface="Consolas"/>
                <a:cs typeface="Consolas"/>
              </a:rPr>
              <a:t>produse</a:t>
            </a:r>
            <a:r>
              <a:rPr lang="en-US" sz="2100" dirty="0">
                <a:latin typeface="Consolas"/>
                <a:cs typeface="Consolas"/>
              </a:rPr>
              <a:t> </a:t>
            </a: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INNER JOIN </a:t>
            </a:r>
            <a:r>
              <a:rPr lang="en-US" sz="2100" dirty="0" err="1">
                <a:latin typeface="Consolas"/>
                <a:cs typeface="Consolas"/>
              </a:rPr>
              <a:t>liniifact</a:t>
            </a:r>
            <a:r>
              <a:rPr lang="en-US" sz="2100" dirty="0">
                <a:latin typeface="Consolas"/>
                <a:cs typeface="Consolas"/>
              </a:rPr>
              <a:t> ON </a:t>
            </a:r>
            <a:r>
              <a:rPr lang="en-US" sz="2100" dirty="0" err="1">
                <a:latin typeface="Consolas"/>
                <a:cs typeface="Consolas"/>
              </a:rPr>
              <a:t>produse.CodPr</a:t>
            </a:r>
            <a:r>
              <a:rPr lang="en-US" sz="2100" dirty="0">
                <a:latin typeface="Consolas"/>
                <a:cs typeface="Consolas"/>
              </a:rPr>
              <a:t> = </a:t>
            </a:r>
            <a:r>
              <a:rPr lang="en-US" sz="2100" dirty="0" err="1">
                <a:latin typeface="Consolas"/>
                <a:cs typeface="Consolas"/>
              </a:rPr>
              <a:t>liniifact.CodPr</a:t>
            </a:r>
            <a:r>
              <a:rPr lang="en-US" sz="2100" dirty="0">
                <a:latin typeface="Consolas"/>
                <a:cs typeface="Consolas"/>
              </a:rPr>
              <a:t> </a:t>
            </a: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INNER JOIN </a:t>
            </a:r>
            <a:r>
              <a:rPr lang="en-US" sz="2100" dirty="0" err="1">
                <a:latin typeface="Consolas"/>
                <a:cs typeface="Consolas"/>
              </a:rPr>
              <a:t>facturi</a:t>
            </a:r>
            <a:r>
              <a:rPr lang="en-US" sz="2100" dirty="0">
                <a:latin typeface="Consolas"/>
                <a:cs typeface="Consolas"/>
              </a:rPr>
              <a:t> ON </a:t>
            </a:r>
            <a:r>
              <a:rPr lang="en-US" sz="2100" dirty="0" err="1">
                <a:latin typeface="Consolas"/>
                <a:cs typeface="Consolas"/>
              </a:rPr>
              <a:t>liniifact.NrFact</a:t>
            </a:r>
            <a:r>
              <a:rPr lang="en-US" sz="2100" dirty="0">
                <a:latin typeface="Consolas"/>
                <a:cs typeface="Consolas"/>
              </a:rPr>
              <a:t> = </a:t>
            </a:r>
            <a:r>
              <a:rPr lang="en-US" sz="2100" dirty="0" err="1">
                <a:latin typeface="Consolas"/>
                <a:cs typeface="Consolas"/>
              </a:rPr>
              <a:t>facturi.NrFact</a:t>
            </a:r>
            <a:endParaRPr lang="en-US" sz="2100" dirty="0">
              <a:latin typeface="Consolas"/>
              <a:cs typeface="Consolas"/>
            </a:endParaRP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WHERE </a:t>
            </a:r>
            <a:r>
              <a:rPr lang="en-US" sz="2100" dirty="0" err="1">
                <a:latin typeface="Consolas"/>
                <a:cs typeface="Consolas"/>
              </a:rPr>
              <a:t>DenPr</a:t>
            </a:r>
            <a:r>
              <a:rPr lang="en-US" sz="2100" dirty="0">
                <a:latin typeface="Consolas"/>
                <a:cs typeface="Consolas"/>
              </a:rPr>
              <a:t> = '</a:t>
            </a:r>
            <a:r>
              <a:rPr lang="en-US" sz="2100" dirty="0" err="1">
                <a:latin typeface="Consolas"/>
                <a:cs typeface="Consolas"/>
              </a:rPr>
              <a:t>Produs</a:t>
            </a:r>
            <a:r>
              <a:rPr lang="en-US" sz="2100" dirty="0">
                <a:latin typeface="Consolas"/>
                <a:cs typeface="Consolas"/>
              </a:rPr>
              <a:t> 2'</a:t>
            </a:r>
          </a:p>
        </p:txBody>
      </p:sp>
    </p:spTree>
  </p:cSld>
  <p:clrMapOvr>
    <a:masterClrMapping/>
  </p:clrMapOvr>
  <p:transition>
    <p:rand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40768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zile</a:t>
            </a:r>
            <a:r>
              <a:rPr lang="en-US" dirty="0"/>
              <a:t> s-au </a:t>
            </a:r>
            <a:r>
              <a:rPr lang="en-US" dirty="0" err="1"/>
              <a:t>vândut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“</a:t>
            </a:r>
            <a:r>
              <a:rPr lang="en-US" dirty="0" err="1"/>
              <a:t>Produs</a:t>
            </a:r>
            <a:r>
              <a:rPr lang="en-US" dirty="0"/>
              <a:t> 1” </a:t>
            </a:r>
            <a:r>
              <a:rPr lang="en-US" dirty="0" err="1"/>
              <a:t>şi</a:t>
            </a:r>
            <a:r>
              <a:rPr lang="en-US" dirty="0"/>
              <a:t> “</a:t>
            </a:r>
            <a:r>
              <a:rPr lang="en-US" dirty="0" err="1"/>
              <a:t>Produs</a:t>
            </a:r>
            <a:r>
              <a:rPr lang="en-US" dirty="0"/>
              <a:t> 2” ? – NATURAL JOIN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0" y="1556792"/>
            <a:ext cx="9144000" cy="5256584"/>
          </a:xfrm>
        </p:spPr>
        <p:txBody>
          <a:bodyPr>
            <a:noAutofit/>
          </a:bodyPr>
          <a:lstStyle/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SELECT DISTINCT </a:t>
            </a:r>
            <a:r>
              <a:rPr lang="en-US" sz="2100" dirty="0" err="1">
                <a:latin typeface="Consolas"/>
                <a:cs typeface="Consolas"/>
              </a:rPr>
              <a:t>DataFact</a:t>
            </a:r>
            <a:endParaRPr lang="en-US" sz="2100" dirty="0">
              <a:latin typeface="Consolas"/>
              <a:cs typeface="Consolas"/>
            </a:endParaRP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FROM </a:t>
            </a:r>
            <a:r>
              <a:rPr lang="en-US" sz="2100" dirty="0" err="1">
                <a:latin typeface="Consolas"/>
                <a:cs typeface="Consolas"/>
              </a:rPr>
              <a:t>produse</a:t>
            </a:r>
            <a:r>
              <a:rPr lang="en-US" sz="2100" dirty="0">
                <a:latin typeface="Consolas"/>
                <a:cs typeface="Consolas"/>
              </a:rPr>
              <a:t> </a:t>
            </a: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NATURAL JOIN </a:t>
            </a:r>
            <a:r>
              <a:rPr lang="en-US" sz="2100" dirty="0" err="1">
                <a:latin typeface="Consolas"/>
                <a:cs typeface="Consolas"/>
              </a:rPr>
              <a:t>liniifact</a:t>
            </a:r>
            <a:endParaRPr lang="en-US" sz="2100" dirty="0">
              <a:latin typeface="Consolas"/>
              <a:cs typeface="Consolas"/>
            </a:endParaRP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NATURAL JOIN </a:t>
            </a:r>
            <a:r>
              <a:rPr lang="en-US" sz="2100" dirty="0" err="1">
                <a:latin typeface="Consolas"/>
                <a:cs typeface="Consolas"/>
              </a:rPr>
              <a:t>facturi</a:t>
            </a:r>
            <a:r>
              <a:rPr lang="en-US" sz="2100" dirty="0">
                <a:latin typeface="Consolas"/>
                <a:cs typeface="Consolas"/>
              </a:rPr>
              <a:t> </a:t>
            </a: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WHERE </a:t>
            </a:r>
            <a:r>
              <a:rPr lang="en-US" sz="2100" dirty="0" err="1">
                <a:latin typeface="Consolas"/>
                <a:cs typeface="Consolas"/>
              </a:rPr>
              <a:t>DenPr</a:t>
            </a:r>
            <a:r>
              <a:rPr lang="en-US" sz="2100" dirty="0">
                <a:latin typeface="Consolas"/>
                <a:cs typeface="Consolas"/>
              </a:rPr>
              <a:t> = '</a:t>
            </a:r>
            <a:r>
              <a:rPr lang="en-US" sz="2100" dirty="0" err="1">
                <a:latin typeface="Consolas"/>
                <a:cs typeface="Consolas"/>
              </a:rPr>
              <a:t>Produs</a:t>
            </a:r>
            <a:r>
              <a:rPr lang="en-US" sz="2100" dirty="0">
                <a:latin typeface="Consolas"/>
                <a:cs typeface="Consolas"/>
              </a:rPr>
              <a:t> 1'</a:t>
            </a: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	INTERSECT</a:t>
            </a: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SELECT DISTINCT </a:t>
            </a:r>
            <a:r>
              <a:rPr lang="en-US" sz="2100" dirty="0" err="1">
                <a:latin typeface="Consolas"/>
                <a:cs typeface="Consolas"/>
              </a:rPr>
              <a:t>DataFact</a:t>
            </a:r>
            <a:endParaRPr lang="en-US" sz="2100" dirty="0">
              <a:latin typeface="Consolas"/>
              <a:cs typeface="Consolas"/>
            </a:endParaRP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FROM </a:t>
            </a:r>
            <a:r>
              <a:rPr lang="en-US" sz="2100" dirty="0" err="1">
                <a:latin typeface="Consolas"/>
                <a:cs typeface="Consolas"/>
              </a:rPr>
              <a:t>produse</a:t>
            </a:r>
            <a:r>
              <a:rPr lang="en-US" sz="2100" dirty="0">
                <a:latin typeface="Consolas"/>
                <a:cs typeface="Consolas"/>
              </a:rPr>
              <a:t> </a:t>
            </a: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NATURAL JOIN </a:t>
            </a:r>
            <a:r>
              <a:rPr lang="en-US" sz="2100" dirty="0" err="1">
                <a:latin typeface="Consolas"/>
                <a:cs typeface="Consolas"/>
              </a:rPr>
              <a:t>liniifact</a:t>
            </a:r>
            <a:endParaRPr lang="en-US" sz="2100" dirty="0">
              <a:latin typeface="Consolas"/>
              <a:cs typeface="Consolas"/>
            </a:endParaRP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NATURAL JOIN </a:t>
            </a:r>
            <a:r>
              <a:rPr lang="en-US" sz="2100" dirty="0" err="1">
                <a:latin typeface="Consolas"/>
                <a:cs typeface="Consolas"/>
              </a:rPr>
              <a:t>facturi</a:t>
            </a:r>
            <a:r>
              <a:rPr lang="en-US" sz="2100" dirty="0">
                <a:latin typeface="Consolas"/>
                <a:cs typeface="Consolas"/>
              </a:rPr>
              <a:t> </a:t>
            </a: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WHERE </a:t>
            </a:r>
            <a:r>
              <a:rPr lang="en-US" sz="2100" dirty="0" err="1">
                <a:latin typeface="Consolas"/>
                <a:cs typeface="Consolas"/>
              </a:rPr>
              <a:t>DenPr</a:t>
            </a:r>
            <a:r>
              <a:rPr lang="en-US" sz="2100" dirty="0">
                <a:latin typeface="Consolas"/>
                <a:cs typeface="Consolas"/>
              </a:rPr>
              <a:t> = '</a:t>
            </a:r>
            <a:r>
              <a:rPr lang="en-US" sz="2100" dirty="0" err="1">
                <a:latin typeface="Consolas"/>
                <a:cs typeface="Consolas"/>
              </a:rPr>
              <a:t>Produs</a:t>
            </a:r>
            <a:r>
              <a:rPr lang="en-US" sz="2100" dirty="0">
                <a:latin typeface="Consolas"/>
                <a:cs typeface="Consolas"/>
              </a:rPr>
              <a:t> 2'</a:t>
            </a:r>
          </a:p>
          <a:p>
            <a:pPr algn="just">
              <a:buNone/>
              <a:defRPr/>
            </a:pPr>
            <a:endParaRPr lang="en-US" sz="2100" dirty="0">
              <a:latin typeface="Consolas"/>
              <a:cs typeface="Consolas"/>
            </a:endParaRPr>
          </a:p>
          <a:p>
            <a:pPr algn="just">
              <a:buNone/>
              <a:defRPr/>
            </a:pPr>
            <a:endParaRPr lang="en-US" sz="21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03339642"/>
      </p:ext>
    </p:extLst>
  </p:cSld>
  <p:clrMapOvr>
    <a:masterClrMapping/>
  </p:clrMapOvr>
  <p:transition>
    <p:rand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Auto-</a:t>
            </a:r>
            <a:r>
              <a:rPr lang="ro-RO" dirty="0" err="1"/>
              <a:t>Joncţiunea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528" y="1547664"/>
            <a:ext cx="8820472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771817-FAB2-ED4F-8C5D-C0BF24B4A228}"/>
              </a:ext>
            </a:extLst>
          </p:cNvPr>
          <p:cNvSpPr/>
          <p:nvPr/>
        </p:nvSpPr>
        <p:spPr>
          <a:xfrm>
            <a:off x="1066800" y="2995035"/>
            <a:ext cx="7753672" cy="1341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hlinkClick r:id="rId2"/>
              </a:rPr>
              <a:t>http://www.postgresqltutorial.com/postgresql-self-join/</a:t>
            </a:r>
            <a:endParaRPr lang="ro-RO" dirty="0"/>
          </a:p>
          <a:p>
            <a:pPr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35132700"/>
      </p:ext>
    </p:extLst>
  </p:cSld>
  <p:clrMapOvr>
    <a:masterClrMapping/>
  </p:clrMapOvr>
  <p:transition>
    <p:rand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64488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Un </a:t>
            </a:r>
            <a:r>
              <a:rPr lang="en-US" dirty="0" err="1"/>
              <a:t>truc</a:t>
            </a:r>
            <a:r>
              <a:rPr lang="en-US" dirty="0"/>
              <a:t>: </a:t>
            </a:r>
            <a:r>
              <a:rPr lang="ro-RO" dirty="0"/>
              <a:t>Intersecţia prin joncţiune</a:t>
            </a:r>
            <a:endParaRPr lang="en-US" dirty="0"/>
          </a:p>
        </p:txBody>
      </p:sp>
      <p:sp>
        <p:nvSpPr>
          <p:cNvPr id="27651" name="Rectangle 7"/>
          <p:cNvSpPr>
            <a:spLocks noChangeArrowheads="1"/>
          </p:cNvSpPr>
          <p:nvPr/>
        </p:nvSpPr>
        <p:spPr bwMode="auto">
          <a:xfrm>
            <a:off x="1833563" y="1795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7652" name="Picture 6" descr="fig2_2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889084"/>
            <a:ext cx="8424936" cy="592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8682168" cy="122899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SQL</a:t>
            </a:r>
            <a:r>
              <a:rPr lang="en-US" dirty="0"/>
              <a:t>: </a:t>
            </a:r>
            <a:r>
              <a:rPr lang="ro-RO" dirty="0"/>
              <a:t>Sintaxa de bază a frazei SELECT</a:t>
            </a:r>
            <a:endParaRPr lang="en-US" dirty="0"/>
          </a:p>
        </p:txBody>
      </p:sp>
      <p:sp>
        <p:nvSpPr>
          <p:cNvPr id="8195" name="Rectangle 9"/>
          <p:cNvSpPr>
            <a:spLocks noGrp="1" noChangeArrowheads="1"/>
          </p:cNvSpPr>
          <p:nvPr>
            <p:ph idx="1"/>
          </p:nvPr>
        </p:nvSpPr>
        <p:spPr>
          <a:xfrm>
            <a:off x="1066800" y="1981200"/>
            <a:ext cx="7620000" cy="2362200"/>
          </a:xfrm>
        </p:spPr>
        <p:txBody>
          <a:bodyPr/>
          <a:lstStyle/>
          <a:p>
            <a:pPr>
              <a:buNone/>
            </a:pPr>
            <a:r>
              <a:rPr lang="en-US" sz="3200" dirty="0">
                <a:latin typeface="Consolas"/>
                <a:cs typeface="Consolas"/>
              </a:rPr>
              <a:t>SELECT </a:t>
            </a:r>
            <a:r>
              <a:rPr lang="en-US" sz="3200" dirty="0" err="1">
                <a:latin typeface="Consolas"/>
                <a:cs typeface="Consolas"/>
              </a:rPr>
              <a:t>C1</a:t>
            </a:r>
            <a:r>
              <a:rPr lang="en-US" sz="3200" dirty="0">
                <a:latin typeface="Consolas"/>
                <a:cs typeface="Consolas"/>
              </a:rPr>
              <a:t>, </a:t>
            </a:r>
            <a:r>
              <a:rPr lang="en-US" sz="3200" dirty="0" err="1">
                <a:latin typeface="Consolas"/>
                <a:cs typeface="Consolas"/>
              </a:rPr>
              <a:t>C2</a:t>
            </a:r>
            <a:r>
              <a:rPr lang="en-US" sz="3200" dirty="0">
                <a:latin typeface="Consolas"/>
                <a:cs typeface="Consolas"/>
              </a:rPr>
              <a:t>, ..., </a:t>
            </a:r>
            <a:r>
              <a:rPr lang="en-US" sz="3200" dirty="0" err="1">
                <a:latin typeface="Consolas"/>
                <a:cs typeface="Consolas"/>
              </a:rPr>
              <a:t>Cn</a:t>
            </a:r>
            <a:endParaRPr lang="en-US" sz="32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3200" dirty="0">
                <a:latin typeface="Consolas"/>
                <a:cs typeface="Consolas"/>
              </a:rPr>
              <a:t>FROM </a:t>
            </a:r>
            <a:r>
              <a:rPr lang="en-US" sz="3200" dirty="0" err="1">
                <a:latin typeface="Consolas"/>
                <a:cs typeface="Consolas"/>
              </a:rPr>
              <a:t>R1</a:t>
            </a:r>
            <a:r>
              <a:rPr lang="ro-RO" sz="3200" dirty="0">
                <a:latin typeface="Consolas"/>
                <a:cs typeface="Consolas"/>
              </a:rPr>
              <a:t>, </a:t>
            </a:r>
            <a:r>
              <a:rPr lang="en-US" sz="3200" dirty="0" err="1">
                <a:latin typeface="Consolas"/>
                <a:cs typeface="Consolas"/>
              </a:rPr>
              <a:t>R2</a:t>
            </a:r>
            <a:endParaRPr lang="en-US" sz="32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3200" dirty="0">
                <a:latin typeface="Consolas"/>
                <a:cs typeface="Consolas"/>
              </a:rPr>
              <a:t>WHERE P</a:t>
            </a:r>
            <a:endParaRPr lang="ro-RO" sz="3200" dirty="0">
              <a:latin typeface="Consolas"/>
              <a:cs typeface="Consolas"/>
            </a:endParaRPr>
          </a:p>
          <a:p>
            <a:pPr algn="just" eaLnBrk="1" hangingPunct="1">
              <a:buFontTx/>
              <a:buNone/>
            </a:pPr>
            <a:endParaRPr lang="ro-RO" dirty="0">
              <a:latin typeface="Arial" charset="0"/>
            </a:endParaRPr>
          </a:p>
        </p:txBody>
      </p:sp>
      <p:sp>
        <p:nvSpPr>
          <p:cNvPr id="8196" name="Rectangle 6"/>
          <p:cNvSpPr>
            <a:spLocks noChangeArrowheads="1"/>
          </p:cNvSpPr>
          <p:nvPr/>
        </p:nvSpPr>
        <p:spPr bwMode="auto">
          <a:xfrm>
            <a:off x="2476500" y="18526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97" name="Rectangle 8"/>
          <p:cNvSpPr>
            <a:spLocks noChangeArrowheads="1"/>
          </p:cNvSpPr>
          <p:nvPr/>
        </p:nvSpPr>
        <p:spPr bwMode="auto">
          <a:xfrm>
            <a:off x="2728913" y="2281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5410200"/>
            <a:ext cx="2492990" cy="5909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ro-RO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SELECŢIE</a:t>
            </a:r>
            <a:endParaRPr lang="ro-RO" sz="3600" b="1" dirty="0">
              <a:ln w="18000">
                <a:solidFill>
                  <a:schemeClr val="tx2">
                    <a:lumMod val="75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1790700" y="4457700"/>
            <a:ext cx="1524000" cy="228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43600" y="3048000"/>
            <a:ext cx="2775119" cy="5909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ro-RO" sz="3600" b="1" dirty="0">
                <a:ln w="18000">
                  <a:solidFill>
                    <a:schemeClr val="tx2">
                      <a:lumMod val="75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PROIECŢIE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4267200" y="2590800"/>
            <a:ext cx="335280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85800" y="3048000"/>
            <a:ext cx="2895600" cy="6858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09600" y="1905000"/>
            <a:ext cx="6019800" cy="685800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Oval 18"/>
          <p:cNvSpPr/>
          <p:nvPr/>
        </p:nvSpPr>
        <p:spPr>
          <a:xfrm>
            <a:off x="2362200" y="2514600"/>
            <a:ext cx="1676400" cy="7620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876800" y="4724400"/>
            <a:ext cx="2938433" cy="1200329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  <a:defRPr/>
            </a:pPr>
            <a:r>
              <a:rPr lang="ro-RO" sz="3600" b="1" dirty="0">
                <a:ln w="18000">
                  <a:solidFill>
                    <a:schemeClr val="tx2">
                      <a:lumMod val="75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PRODUS</a:t>
            </a:r>
          </a:p>
          <a:p>
            <a:pPr algn="ctr">
              <a:buFont typeface="Wingdings" pitchFamily="2" charset="2"/>
              <a:buNone/>
              <a:defRPr/>
            </a:pPr>
            <a:r>
              <a:rPr lang="ro-RO" sz="3600" b="1" dirty="0">
                <a:ln w="18000">
                  <a:solidFill>
                    <a:schemeClr val="tx2">
                      <a:lumMod val="75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CARTEZIAN</a:t>
            </a:r>
          </a:p>
        </p:txBody>
      </p:sp>
      <p:cxnSp>
        <p:nvCxnSpPr>
          <p:cNvPr id="22" name="Straight Arrow Connector 21"/>
          <p:cNvCxnSpPr>
            <a:stCxn id="20" idx="0"/>
          </p:cNvCxnSpPr>
          <p:nvPr/>
        </p:nvCxnSpPr>
        <p:spPr>
          <a:xfrm rot="16200000" flipV="1">
            <a:off x="4353719" y="2732881"/>
            <a:ext cx="1600200" cy="2382838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8034096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Intersecţia prin </a:t>
            </a:r>
            <a:r>
              <a:rPr lang="ro-RO" dirty="0" err="1"/>
              <a:t>joncţiune</a:t>
            </a:r>
            <a:r>
              <a:rPr lang="ro-RO" dirty="0"/>
              <a:t> </a:t>
            </a:r>
            <a:r>
              <a:rPr lang="en-US" dirty="0"/>
              <a:t>– SQL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numai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INNER JOIN)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2060848"/>
            <a:ext cx="7602048" cy="2304256"/>
          </a:xfrm>
        </p:spPr>
        <p:txBody>
          <a:bodyPr/>
          <a:lstStyle/>
          <a:p>
            <a:pPr>
              <a:buNone/>
            </a:pPr>
            <a:r>
              <a:rPr lang="pt-BR" dirty="0">
                <a:latin typeface="Consolas"/>
                <a:cs typeface="Consolas"/>
              </a:rPr>
              <a:t>SELECT r1.a, r1.b, r1.c</a:t>
            </a:r>
          </a:p>
          <a:p>
            <a:pPr>
              <a:buNone/>
            </a:pPr>
            <a:r>
              <a:rPr lang="pt-BR" dirty="0">
                <a:latin typeface="Consolas"/>
                <a:cs typeface="Consolas"/>
              </a:rPr>
              <a:t>FROM r1 INNER JOIN r2 ON r1.a=r2.c </a:t>
            </a:r>
          </a:p>
          <a:p>
            <a:pPr>
              <a:buNone/>
            </a:pPr>
            <a:r>
              <a:rPr lang="pt-BR" dirty="0">
                <a:latin typeface="Consolas"/>
                <a:cs typeface="Consolas"/>
              </a:rPr>
              <a:t>		AND r1.b=r2.d AND r1.c=r2.e</a:t>
            </a:r>
            <a:endParaRPr lang="en-US" dirty="0">
              <a:latin typeface="Consolas"/>
              <a:cs typeface="Consolas"/>
            </a:endParaRP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4653136"/>
            <a:ext cx="6264696" cy="1077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8034096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Intersecţia prin NATURAL JOIN nu </a:t>
            </a:r>
            <a:r>
              <a:rPr lang="ro-RO" dirty="0" err="1"/>
              <a:t>funcţionează</a:t>
            </a:r>
            <a:r>
              <a:rPr lang="ro-RO" dirty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2060848"/>
            <a:ext cx="7602048" cy="2304256"/>
          </a:xfrm>
        </p:spPr>
        <p:txBody>
          <a:bodyPr/>
          <a:lstStyle/>
          <a:p>
            <a:pPr>
              <a:buNone/>
            </a:pPr>
            <a:r>
              <a:rPr lang="pt-BR" dirty="0">
                <a:latin typeface="Consolas"/>
                <a:cs typeface="Consolas"/>
              </a:rPr>
              <a:t>SELECT r1.a, r1.b, r1.c</a:t>
            </a:r>
          </a:p>
          <a:p>
            <a:pPr>
              <a:buNone/>
            </a:pPr>
            <a:r>
              <a:rPr lang="pt-BR" dirty="0">
                <a:latin typeface="Consolas"/>
                <a:cs typeface="Consolas"/>
              </a:rPr>
              <a:t>FROM r1 NATURAL JOIN r2 </a:t>
            </a:r>
          </a:p>
          <a:p>
            <a:pPr>
              <a:buNone/>
            </a:pPr>
            <a:endParaRPr lang="pt-BR" dirty="0">
              <a:latin typeface="Consolas"/>
              <a:cs typeface="Consola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F38556-23D4-BF46-8CB5-FEB0B713D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573016"/>
            <a:ext cx="6143082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11401"/>
      </p:ext>
    </p:extLst>
  </p:cSld>
  <p:clrMapOvr>
    <a:masterClrMapping/>
  </p:clrMapOvr>
  <p:transition>
    <p:rand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60648"/>
            <a:ext cx="8640960" cy="1656184"/>
          </a:xfrm>
        </p:spPr>
        <p:txBody>
          <a:bodyPr anchor="ctr">
            <a:noAutofit/>
          </a:bodyPr>
          <a:lstStyle/>
          <a:p>
            <a:pPr algn="ctr"/>
            <a:r>
              <a:rPr lang="en-US" sz="3200" dirty="0" err="1"/>
              <a:t>În</a:t>
            </a:r>
            <a:r>
              <a:rPr lang="en-US" sz="3200" dirty="0"/>
              <a:t> </a:t>
            </a:r>
            <a:r>
              <a:rPr lang="en-US" sz="3200" dirty="0" err="1"/>
              <a:t>ce</a:t>
            </a:r>
            <a:r>
              <a:rPr lang="en-US" sz="3200" dirty="0"/>
              <a:t> </a:t>
            </a:r>
            <a:r>
              <a:rPr lang="en-US" sz="3200" dirty="0" err="1"/>
              <a:t>zile</a:t>
            </a:r>
            <a:r>
              <a:rPr lang="en-US" sz="3200" dirty="0"/>
              <a:t> s-au </a:t>
            </a:r>
            <a:r>
              <a:rPr lang="en-US" sz="3200" dirty="0" err="1"/>
              <a:t>vândut</a:t>
            </a:r>
            <a:r>
              <a:rPr lang="en-US" sz="3200" dirty="0"/>
              <a:t> </a:t>
            </a:r>
            <a:r>
              <a:rPr lang="en-US" sz="3200" dirty="0" err="1"/>
              <a:t>şi</a:t>
            </a:r>
            <a:r>
              <a:rPr lang="en-US" sz="3200" dirty="0"/>
              <a:t> </a:t>
            </a:r>
            <a:r>
              <a:rPr lang="en-US" sz="3200" dirty="0" err="1"/>
              <a:t>produsul</a:t>
            </a:r>
            <a:r>
              <a:rPr lang="en-US" sz="3200" dirty="0"/>
              <a:t> cu </a:t>
            </a:r>
            <a:r>
              <a:rPr lang="en-US" sz="3200" dirty="0" err="1"/>
              <a:t>denumirea</a:t>
            </a:r>
            <a:r>
              <a:rPr lang="en-US" sz="3200" dirty="0"/>
              <a:t> “</a:t>
            </a:r>
            <a:r>
              <a:rPr lang="en-US" sz="3200" dirty="0" err="1"/>
              <a:t>Produs</a:t>
            </a:r>
            <a:r>
              <a:rPr lang="en-US" sz="3200" dirty="0"/>
              <a:t> 1” </a:t>
            </a:r>
            <a:r>
              <a:rPr lang="en-US" sz="3200" dirty="0" err="1"/>
              <a:t>şi</a:t>
            </a:r>
            <a:r>
              <a:rPr lang="en-US" sz="3200" dirty="0"/>
              <a:t> </a:t>
            </a:r>
            <a:r>
              <a:rPr lang="en-US" sz="3200" dirty="0" err="1"/>
              <a:t>cel</a:t>
            </a:r>
            <a:r>
              <a:rPr lang="en-US" sz="3200" dirty="0"/>
              <a:t> cu </a:t>
            </a:r>
            <a:r>
              <a:rPr lang="en-US" sz="3200" dirty="0" err="1"/>
              <a:t>denumirea</a:t>
            </a:r>
            <a:r>
              <a:rPr lang="en-US" sz="3200" dirty="0"/>
              <a:t> “</a:t>
            </a:r>
            <a:r>
              <a:rPr lang="en-US" sz="3200" dirty="0" err="1"/>
              <a:t>Produs</a:t>
            </a:r>
            <a:r>
              <a:rPr lang="en-US" sz="3200" dirty="0"/>
              <a:t> 2” ? </a:t>
            </a:r>
            <a:r>
              <a:rPr lang="ro-RO" sz="3200" dirty="0"/>
              <a:t> </a:t>
            </a:r>
            <a:r>
              <a:rPr lang="en-US" sz="3200" dirty="0"/>
              <a:t>AR(2)</a:t>
            </a:r>
          </a:p>
        </p:txBody>
      </p:sp>
      <p:graphicFrame>
        <p:nvGraphicFramePr>
          <p:cNvPr id="15362" name="Object 6"/>
          <p:cNvGraphicFramePr>
            <a:graphicFrameLocks noChangeAspect="1"/>
          </p:cNvGraphicFramePr>
          <p:nvPr/>
        </p:nvGraphicFramePr>
        <p:xfrm>
          <a:off x="971600" y="2132856"/>
          <a:ext cx="8064896" cy="4326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5210902" imgH="2591162" progId="">
                  <p:embed/>
                </p:oleObj>
              </mc:Choice>
              <mc:Fallback>
                <p:oleObj name="Photo Editor Photo" r:id="rId2" imgW="5210902" imgH="2591162" progId="">
                  <p:embed/>
                  <p:pic>
                    <p:nvPicPr>
                      <p:cNvPr id="153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132856"/>
                        <a:ext cx="8064896" cy="43266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>
          <a:xfrm>
            <a:off x="-5712" y="-27384"/>
            <a:ext cx="8754176" cy="1417638"/>
          </a:xfrm>
        </p:spPr>
        <p:txBody>
          <a:bodyPr anchor="ctr">
            <a:noAutofit/>
          </a:bodyPr>
          <a:lstStyle/>
          <a:p>
            <a:pPr algn="ctr"/>
            <a:r>
              <a:rPr lang="en-US" sz="3200" dirty="0"/>
              <a:t>Auto-</a:t>
            </a:r>
            <a:r>
              <a:rPr lang="ro-RO" sz="3200" dirty="0"/>
              <a:t>Joncţiune</a:t>
            </a:r>
            <a:r>
              <a:rPr lang="en-US" sz="3200" dirty="0"/>
              <a:t>: </a:t>
            </a:r>
            <a:r>
              <a:rPr lang="en-US" sz="3200" dirty="0" err="1"/>
              <a:t>Ce</a:t>
            </a:r>
            <a:r>
              <a:rPr lang="en-US" sz="3200" dirty="0"/>
              <a:t> </a:t>
            </a:r>
            <a:r>
              <a:rPr lang="en-US" sz="3200" dirty="0" err="1"/>
              <a:t>facturi</a:t>
            </a:r>
            <a:r>
              <a:rPr lang="en-US" sz="3200" dirty="0"/>
              <a:t> au </a:t>
            </a:r>
            <a:r>
              <a:rPr lang="en-US" sz="3200" dirty="0" err="1"/>
              <a:t>fost</a:t>
            </a:r>
            <a:r>
              <a:rPr lang="en-US" sz="3200" dirty="0"/>
              <a:t> </a:t>
            </a:r>
            <a:r>
              <a:rPr lang="en-US" sz="3200" dirty="0" err="1"/>
              <a:t>emise</a:t>
            </a:r>
            <a:r>
              <a:rPr lang="en-US" sz="3200" dirty="0"/>
              <a:t> </a:t>
            </a:r>
            <a:r>
              <a:rPr lang="en-US" sz="3200" dirty="0" err="1"/>
              <a:t>în</a:t>
            </a:r>
            <a:r>
              <a:rPr lang="en-US" sz="3200" dirty="0"/>
              <a:t> </a:t>
            </a:r>
            <a:r>
              <a:rPr lang="en-US" sz="3200" dirty="0" err="1"/>
              <a:t>aceeaşi</a:t>
            </a:r>
            <a:r>
              <a:rPr lang="en-US" sz="3200" dirty="0"/>
              <a:t> </a:t>
            </a:r>
            <a:r>
              <a:rPr lang="en-US" sz="3200" dirty="0" err="1"/>
              <a:t>zi</a:t>
            </a:r>
            <a:r>
              <a:rPr lang="en-US" sz="3200" dirty="0"/>
              <a:t> cu </a:t>
            </a:r>
            <a:r>
              <a:rPr lang="en-US" sz="3200" dirty="0" err="1"/>
              <a:t>factura</a:t>
            </a:r>
            <a:r>
              <a:rPr lang="en-US" sz="3200" dirty="0"/>
              <a:t> 1120 ? - AR</a:t>
            </a:r>
          </a:p>
        </p:txBody>
      </p:sp>
      <p:graphicFrame>
        <p:nvGraphicFramePr>
          <p:cNvPr id="16386" name="Object 6"/>
          <p:cNvGraphicFramePr>
            <a:graphicFrameLocks noChangeAspect="1"/>
          </p:cNvGraphicFramePr>
          <p:nvPr/>
        </p:nvGraphicFramePr>
        <p:xfrm>
          <a:off x="0" y="2348880"/>
          <a:ext cx="4716016" cy="2088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4809524" imgH="1276190" progId="">
                  <p:embed/>
                </p:oleObj>
              </mc:Choice>
              <mc:Fallback>
                <p:oleObj name="Photo Editor Photo" r:id="rId2" imgW="4809524" imgH="1276190" progId="">
                  <p:embed/>
                  <p:pic>
                    <p:nvPicPr>
                      <p:cNvPr id="163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348880"/>
                        <a:ext cx="4716016" cy="20882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4644008" y="2420888"/>
            <a:ext cx="1224136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3563888" y="3140968"/>
            <a:ext cx="2952328" cy="7625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499992" y="3861048"/>
            <a:ext cx="1296144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1367644" y="4761148"/>
            <a:ext cx="79208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E969F58-CA4B-E54C-B4F3-595A116032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450" y="1474430"/>
            <a:ext cx="5537200" cy="825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EB9D83-18B2-014A-8EE0-7E066726E1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963" y="2671185"/>
            <a:ext cx="990600" cy="838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9B30C4-9412-1E46-9FB3-7F627FEF76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650861"/>
            <a:ext cx="6284246" cy="14897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789FF6-BBDC-1E46-A8DE-0F6F7926E3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234" y="5182936"/>
            <a:ext cx="1111526" cy="1610578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2400" y="116632"/>
            <a:ext cx="8141600" cy="1354162"/>
          </a:xfrm>
        </p:spPr>
        <p:txBody>
          <a:bodyPr anchor="ctr">
            <a:noAutofit/>
          </a:bodyPr>
          <a:lstStyle/>
          <a:p>
            <a:pPr algn="ctr"/>
            <a:r>
              <a:rPr lang="en-US" sz="3200" dirty="0"/>
              <a:t>Auto-</a:t>
            </a:r>
            <a:r>
              <a:rPr lang="ro-RO" sz="3200" dirty="0"/>
              <a:t>Joncţiune</a:t>
            </a:r>
            <a:r>
              <a:rPr lang="en-US" sz="3200" dirty="0"/>
              <a:t>: </a:t>
            </a:r>
            <a:r>
              <a:rPr lang="en-US" sz="3200" dirty="0" err="1"/>
              <a:t>Ce</a:t>
            </a:r>
            <a:r>
              <a:rPr lang="en-US" sz="3200" dirty="0"/>
              <a:t> </a:t>
            </a:r>
            <a:r>
              <a:rPr lang="en-US" sz="3200" dirty="0" err="1"/>
              <a:t>facturi</a:t>
            </a:r>
            <a:r>
              <a:rPr lang="en-US" sz="3200" dirty="0"/>
              <a:t> au </a:t>
            </a:r>
            <a:r>
              <a:rPr lang="en-US" sz="3200" dirty="0" err="1"/>
              <a:t>fost</a:t>
            </a:r>
            <a:r>
              <a:rPr lang="en-US" sz="3200" dirty="0"/>
              <a:t> </a:t>
            </a:r>
            <a:r>
              <a:rPr lang="en-US" sz="3200" dirty="0" err="1"/>
              <a:t>emise</a:t>
            </a:r>
            <a:r>
              <a:rPr lang="en-US" sz="3200" dirty="0"/>
              <a:t> </a:t>
            </a:r>
            <a:r>
              <a:rPr lang="en-US" sz="3200" dirty="0" err="1"/>
              <a:t>în</a:t>
            </a:r>
            <a:r>
              <a:rPr lang="en-US" sz="3200" dirty="0"/>
              <a:t> </a:t>
            </a:r>
            <a:r>
              <a:rPr lang="en-US" sz="3200" dirty="0" err="1"/>
              <a:t>aceeaşi</a:t>
            </a:r>
            <a:r>
              <a:rPr lang="en-US" sz="3200" dirty="0"/>
              <a:t> </a:t>
            </a:r>
            <a:r>
              <a:rPr lang="en-US" sz="3200" dirty="0" err="1"/>
              <a:t>zi</a:t>
            </a:r>
            <a:r>
              <a:rPr lang="en-US" sz="3200" dirty="0"/>
              <a:t> cu </a:t>
            </a:r>
            <a:r>
              <a:rPr lang="en-US" sz="3200" dirty="0" err="1"/>
              <a:t>factura</a:t>
            </a:r>
            <a:r>
              <a:rPr lang="en-US" sz="3200" dirty="0"/>
              <a:t> 1120 ? – </a:t>
            </a:r>
            <a:r>
              <a:rPr lang="ro-RO" sz="3200" dirty="0"/>
              <a:t>SQL</a:t>
            </a:r>
            <a:endParaRPr lang="en-US" sz="32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187624" y="1700808"/>
            <a:ext cx="7848872" cy="5157192"/>
          </a:xfrm>
        </p:spPr>
        <p:txBody>
          <a:bodyPr>
            <a:normAutofit/>
          </a:bodyPr>
          <a:lstStyle/>
          <a:p>
            <a:pPr algn="just"/>
            <a:r>
              <a:rPr lang="ro-RO" sz="2000" b="1" dirty="0"/>
              <a:t>	SQL-89</a:t>
            </a:r>
            <a:r>
              <a:rPr lang="en-US" sz="2000" b="1" dirty="0"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dirty="0">
                <a:latin typeface="Consolas"/>
                <a:cs typeface="Consolas"/>
              </a:rPr>
              <a:t>SELECT </a:t>
            </a:r>
            <a:r>
              <a:rPr lang="ro-RO" dirty="0">
                <a:latin typeface="Consolas"/>
                <a:cs typeface="Consolas"/>
              </a:rPr>
              <a:t>f</a:t>
            </a:r>
            <a:r>
              <a:rPr lang="en-US" dirty="0" err="1">
                <a:latin typeface="Consolas"/>
                <a:cs typeface="Consolas"/>
              </a:rPr>
              <a:t>2.NrFact</a:t>
            </a:r>
            <a:endParaRPr lang="en-US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facturi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ro-RO" dirty="0">
                <a:latin typeface="Consolas"/>
                <a:cs typeface="Consolas"/>
              </a:rPr>
              <a:t>f</a:t>
            </a:r>
            <a:r>
              <a:rPr lang="en-US" dirty="0">
                <a:latin typeface="Consolas"/>
                <a:cs typeface="Consolas"/>
              </a:rPr>
              <a:t>1, </a:t>
            </a:r>
            <a:r>
              <a:rPr lang="en-US" dirty="0" err="1">
                <a:latin typeface="Consolas"/>
                <a:cs typeface="Consolas"/>
              </a:rPr>
              <a:t>facturi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ro-RO" dirty="0">
                <a:latin typeface="Consolas"/>
                <a:cs typeface="Consolas"/>
              </a:rPr>
              <a:t>f</a:t>
            </a:r>
            <a:r>
              <a:rPr lang="en-US" dirty="0">
                <a:latin typeface="Consolas"/>
                <a:cs typeface="Consolas"/>
              </a:rPr>
              <a:t>2</a:t>
            </a:r>
          </a:p>
          <a:p>
            <a:pPr>
              <a:buNone/>
            </a:pPr>
            <a:r>
              <a:rPr lang="en-US" dirty="0">
                <a:latin typeface="Consolas"/>
                <a:cs typeface="Consolas"/>
              </a:rPr>
              <a:t>WHERE </a:t>
            </a:r>
            <a:r>
              <a:rPr lang="ro-RO" dirty="0">
                <a:latin typeface="Consolas"/>
                <a:cs typeface="Consolas"/>
              </a:rPr>
              <a:t>f</a:t>
            </a:r>
            <a:r>
              <a:rPr lang="en-US" dirty="0" err="1">
                <a:latin typeface="Consolas"/>
                <a:cs typeface="Consolas"/>
              </a:rPr>
              <a:t>1.DataFact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ro-RO" dirty="0">
                <a:latin typeface="Consolas"/>
                <a:cs typeface="Consolas"/>
              </a:rPr>
              <a:t>f</a:t>
            </a:r>
            <a:r>
              <a:rPr lang="en-US" dirty="0" err="1">
                <a:latin typeface="Consolas"/>
                <a:cs typeface="Consolas"/>
              </a:rPr>
              <a:t>2.DataFact</a:t>
            </a:r>
            <a:endParaRPr lang="ro-RO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dirty="0">
                <a:latin typeface="Consolas"/>
                <a:cs typeface="Consolas"/>
              </a:rPr>
              <a:t>		</a:t>
            </a:r>
            <a:r>
              <a:rPr lang="en-US" dirty="0">
                <a:latin typeface="Consolas"/>
                <a:cs typeface="Consolas"/>
              </a:rPr>
              <a:t>AND </a:t>
            </a:r>
            <a:r>
              <a:rPr lang="ro-RO" dirty="0">
                <a:latin typeface="Consolas"/>
                <a:cs typeface="Consolas"/>
              </a:rPr>
              <a:t>f</a:t>
            </a:r>
            <a:r>
              <a:rPr lang="en-US" dirty="0" err="1">
                <a:latin typeface="Consolas"/>
                <a:cs typeface="Consolas"/>
              </a:rPr>
              <a:t>1.NrFact</a:t>
            </a:r>
            <a:r>
              <a:rPr lang="en-US" dirty="0">
                <a:latin typeface="Consolas"/>
                <a:cs typeface="Consolas"/>
              </a:rPr>
              <a:t>=1120</a:t>
            </a:r>
          </a:p>
          <a:p>
            <a:pPr algn="just" eaLnBrk="1" hangingPunct="1">
              <a:buFontTx/>
              <a:buNone/>
            </a:pPr>
            <a:endParaRPr lang="ro-RO" sz="600" dirty="0">
              <a:latin typeface="Arial" charset="0"/>
            </a:endParaRPr>
          </a:p>
          <a:p>
            <a:pPr algn="just"/>
            <a:r>
              <a:rPr lang="ro-RO" sz="2000" b="1" dirty="0"/>
              <a:t>	SQL-92</a:t>
            </a:r>
          </a:p>
          <a:p>
            <a:pPr>
              <a:buNone/>
            </a:pPr>
            <a:r>
              <a:rPr lang="en-US" dirty="0">
                <a:latin typeface="Consolas"/>
                <a:cs typeface="Consolas"/>
              </a:rPr>
              <a:t>SELECT </a:t>
            </a:r>
            <a:r>
              <a:rPr lang="en-US" dirty="0" err="1">
                <a:latin typeface="Consolas"/>
                <a:cs typeface="Consolas"/>
              </a:rPr>
              <a:t>f2.NrFact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>
              <a:buNone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facturi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f1</a:t>
            </a:r>
            <a:r>
              <a:rPr lang="en-US" dirty="0">
                <a:latin typeface="Consolas"/>
                <a:cs typeface="Consolas"/>
              </a:rPr>
              <a:t> INNER JOIN </a:t>
            </a:r>
            <a:r>
              <a:rPr lang="en-US" dirty="0" err="1">
                <a:latin typeface="Consolas"/>
                <a:cs typeface="Consolas"/>
              </a:rPr>
              <a:t>facturi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f2</a:t>
            </a:r>
            <a:r>
              <a:rPr lang="en-US" dirty="0">
                <a:latin typeface="Consolas"/>
                <a:cs typeface="Consolas"/>
              </a:rPr>
              <a:t> </a:t>
            </a:r>
            <a:endParaRPr lang="ro-RO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dirty="0">
                <a:latin typeface="Consolas"/>
                <a:cs typeface="Consolas"/>
              </a:rPr>
              <a:t>		</a:t>
            </a:r>
            <a:r>
              <a:rPr lang="en-US" dirty="0">
                <a:latin typeface="Consolas"/>
                <a:cs typeface="Consolas"/>
              </a:rPr>
              <a:t>ON </a:t>
            </a:r>
            <a:r>
              <a:rPr lang="en-US" dirty="0" err="1">
                <a:latin typeface="Consolas"/>
                <a:cs typeface="Consolas"/>
              </a:rPr>
              <a:t>f1.datafact</a:t>
            </a:r>
            <a:r>
              <a:rPr lang="en-US" dirty="0">
                <a:latin typeface="Consolas"/>
                <a:cs typeface="Consolas"/>
              </a:rPr>
              <a:t>=</a:t>
            </a:r>
            <a:r>
              <a:rPr lang="en-US" dirty="0" err="1">
                <a:latin typeface="Consolas"/>
                <a:cs typeface="Consolas"/>
              </a:rPr>
              <a:t>f2.datafact</a:t>
            </a:r>
            <a:endParaRPr lang="en-US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dirty="0">
                <a:latin typeface="Consolas"/>
                <a:cs typeface="Consolas"/>
              </a:rPr>
              <a:t>WHERE </a:t>
            </a:r>
            <a:r>
              <a:rPr lang="en-US" dirty="0" err="1">
                <a:latin typeface="Consolas"/>
                <a:cs typeface="Consolas"/>
              </a:rPr>
              <a:t>f1.nrfact</a:t>
            </a:r>
            <a:r>
              <a:rPr lang="en-US" dirty="0">
                <a:latin typeface="Consolas"/>
                <a:cs typeface="Consolas"/>
              </a:rPr>
              <a:t>=1120</a:t>
            </a:r>
          </a:p>
        </p:txBody>
      </p:sp>
    </p:spTree>
  </p:cSld>
  <p:clrMapOvr>
    <a:masterClrMapping/>
  </p:clrMapOvr>
  <p:transition>
    <p:rand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260648"/>
            <a:ext cx="8100392" cy="1224136"/>
          </a:xfrm>
        </p:spPr>
        <p:txBody>
          <a:bodyPr anchor="ctr">
            <a:noAutofit/>
          </a:bodyPr>
          <a:lstStyle/>
          <a:p>
            <a:pPr algn="ctr"/>
            <a:r>
              <a:rPr lang="en-US" sz="2800" dirty="0"/>
              <a:t>SELECT *</a:t>
            </a:r>
            <a:r>
              <a:rPr lang="ro-RO" sz="2800" dirty="0"/>
              <a:t> </a:t>
            </a:r>
            <a:r>
              <a:rPr lang="en-US" sz="2800" dirty="0"/>
              <a:t>FROM </a:t>
            </a:r>
            <a:r>
              <a:rPr lang="en-US" sz="2800" dirty="0" err="1"/>
              <a:t>facturi</a:t>
            </a:r>
            <a:r>
              <a:rPr lang="en-US" sz="2800" dirty="0"/>
              <a:t> </a:t>
            </a:r>
            <a:r>
              <a:rPr lang="en-US" sz="2800" dirty="0" err="1"/>
              <a:t>f1</a:t>
            </a:r>
            <a:r>
              <a:rPr lang="en-US" sz="2800" dirty="0"/>
              <a:t> INNER JOIN </a:t>
            </a:r>
            <a:r>
              <a:rPr lang="en-US" sz="2800" dirty="0" err="1"/>
              <a:t>facturi</a:t>
            </a:r>
            <a:r>
              <a:rPr lang="en-US" sz="2800" dirty="0"/>
              <a:t> </a:t>
            </a:r>
            <a:r>
              <a:rPr lang="en-US" sz="2800" dirty="0" err="1"/>
              <a:t>f2</a:t>
            </a:r>
            <a:r>
              <a:rPr lang="en-US" sz="2800" dirty="0"/>
              <a:t> </a:t>
            </a:r>
            <a:r>
              <a:rPr lang="ro-RO" sz="2800" dirty="0"/>
              <a:t>	</a:t>
            </a:r>
            <a:r>
              <a:rPr lang="en-US" sz="2800" dirty="0"/>
              <a:t>ON </a:t>
            </a:r>
            <a:r>
              <a:rPr lang="en-US" sz="2800" dirty="0" err="1"/>
              <a:t>f1.datafact</a:t>
            </a:r>
            <a:r>
              <a:rPr lang="en-US" sz="2800" dirty="0"/>
              <a:t>=</a:t>
            </a:r>
            <a:r>
              <a:rPr lang="en-US" sz="2800" dirty="0" err="1"/>
              <a:t>f2.datafact</a:t>
            </a:r>
            <a:r>
              <a:rPr lang="ro-RO" sz="2800" dirty="0"/>
              <a:t> </a:t>
            </a:r>
            <a:r>
              <a:rPr lang="en-US" sz="2800" dirty="0"/>
              <a:t>(</a:t>
            </a:r>
            <a:r>
              <a:rPr lang="ro-RO" sz="2800" dirty="0"/>
              <a:t>frag</a:t>
            </a:r>
            <a:r>
              <a:rPr lang="en-US" sz="2800" dirty="0"/>
              <a:t>m</a:t>
            </a:r>
            <a:r>
              <a:rPr lang="ro-RO" sz="2800" dirty="0"/>
              <a:t>ent</a:t>
            </a:r>
            <a:r>
              <a:rPr lang="en-US" sz="2800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83FF50-276A-174B-A070-41378B723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0625"/>
            <a:ext cx="9144000" cy="4180703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8172400" cy="2376264"/>
          </a:xfrm>
        </p:spPr>
        <p:txBody>
          <a:bodyPr anchor="ctr">
            <a:noAutofit/>
          </a:bodyPr>
          <a:lstStyle/>
          <a:p>
            <a:r>
              <a:rPr lang="en-US" sz="2800" dirty="0"/>
              <a:t>SELECT *</a:t>
            </a:r>
            <a:r>
              <a:rPr lang="ro-RO" sz="2800" dirty="0"/>
              <a:t> </a:t>
            </a:r>
            <a:br>
              <a:rPr lang="en-US" sz="2800" dirty="0"/>
            </a:br>
            <a:r>
              <a:rPr lang="en-US" sz="2800" dirty="0"/>
              <a:t>FROM </a:t>
            </a:r>
            <a:r>
              <a:rPr lang="en-US" sz="2800" dirty="0" err="1"/>
              <a:t>facturi</a:t>
            </a:r>
            <a:r>
              <a:rPr lang="en-US" sz="2800" dirty="0"/>
              <a:t> </a:t>
            </a:r>
            <a:r>
              <a:rPr lang="en-US" sz="2800" dirty="0" err="1"/>
              <a:t>f1</a:t>
            </a:r>
            <a:r>
              <a:rPr lang="en-US" sz="2800" dirty="0"/>
              <a:t> INNER JOIN </a:t>
            </a:r>
            <a:r>
              <a:rPr lang="en-US" sz="2800" dirty="0" err="1"/>
              <a:t>facturi</a:t>
            </a:r>
            <a:r>
              <a:rPr lang="en-US" sz="2800" dirty="0"/>
              <a:t> </a:t>
            </a:r>
            <a:r>
              <a:rPr lang="en-US" sz="2800" dirty="0" err="1"/>
              <a:t>f2</a:t>
            </a:r>
            <a:br>
              <a:rPr lang="en-US" sz="2800" dirty="0"/>
            </a:br>
            <a:r>
              <a:rPr lang="en-US" sz="2800" dirty="0"/>
              <a:t>	 ON </a:t>
            </a:r>
            <a:r>
              <a:rPr lang="en-US" sz="2800" dirty="0" err="1"/>
              <a:t>f1.datafact</a:t>
            </a:r>
            <a:r>
              <a:rPr lang="en-US" sz="2800" dirty="0"/>
              <a:t>=</a:t>
            </a:r>
            <a:r>
              <a:rPr lang="en-US" sz="2800" dirty="0" err="1"/>
              <a:t>f2.datafact</a:t>
            </a:r>
            <a:r>
              <a:rPr lang="ro-RO" sz="2800" dirty="0"/>
              <a:t> </a:t>
            </a:r>
            <a:br>
              <a:rPr lang="en-US" sz="2800" dirty="0"/>
            </a:br>
            <a:r>
              <a:rPr lang="en-US" sz="2800" dirty="0"/>
              <a:t>	 	AND </a:t>
            </a:r>
            <a:r>
              <a:rPr lang="en-US" sz="2800" dirty="0" err="1"/>
              <a:t>f1.NrFact</a:t>
            </a:r>
            <a:r>
              <a:rPr lang="en-US" sz="2800" dirty="0"/>
              <a:t>=1120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928A2-C285-3644-A0B8-6AF0A436B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95480"/>
            <a:ext cx="9144000" cy="164568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36512" y="0"/>
            <a:ext cx="9144000" cy="1628800"/>
          </a:xfrm>
        </p:spPr>
        <p:txBody>
          <a:bodyPr anchor="ctr">
            <a:noAutofit/>
          </a:bodyPr>
          <a:lstStyle/>
          <a:p>
            <a:pPr algn="ctr"/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dirty="0" err="1"/>
              <a:t>ce</a:t>
            </a:r>
            <a:r>
              <a:rPr lang="en-US" sz="2800" dirty="0"/>
              <a:t> </a:t>
            </a:r>
            <a:r>
              <a:rPr lang="en-US" sz="2800" dirty="0" err="1"/>
              <a:t>zile</a:t>
            </a:r>
            <a:r>
              <a:rPr lang="en-US" sz="2800" dirty="0"/>
              <a:t> s-au </a:t>
            </a:r>
            <a:r>
              <a:rPr lang="en-US" sz="2800" dirty="0" err="1"/>
              <a:t>vândut</a:t>
            </a:r>
            <a:r>
              <a:rPr lang="en-US" sz="2800" dirty="0"/>
              <a:t> </a:t>
            </a:r>
            <a:r>
              <a:rPr lang="en-US" sz="2800" dirty="0" err="1"/>
              <a:t>şi</a:t>
            </a:r>
            <a:r>
              <a:rPr lang="en-US" sz="2800" dirty="0"/>
              <a:t> “</a:t>
            </a:r>
            <a:r>
              <a:rPr lang="en-US" sz="2800" dirty="0" err="1"/>
              <a:t>Produs</a:t>
            </a:r>
            <a:r>
              <a:rPr lang="en-US" sz="2800" dirty="0"/>
              <a:t> 1” </a:t>
            </a:r>
            <a:r>
              <a:rPr lang="en-US" sz="2800" dirty="0" err="1"/>
              <a:t>şi</a:t>
            </a:r>
            <a:r>
              <a:rPr lang="en-US" sz="2800" dirty="0"/>
              <a:t> “</a:t>
            </a:r>
            <a:r>
              <a:rPr lang="en-US" sz="2800" dirty="0" err="1"/>
              <a:t>Produs</a:t>
            </a:r>
            <a:r>
              <a:rPr lang="en-US" sz="2800" dirty="0"/>
              <a:t> 2” ? </a:t>
            </a:r>
            <a:br>
              <a:rPr lang="en-US" sz="2800" dirty="0"/>
            </a:br>
            <a:r>
              <a:rPr lang="ro-RO" sz="2800" dirty="0"/>
              <a:t>SQL – </a:t>
            </a:r>
            <a:r>
              <a:rPr lang="en-US" sz="2800" dirty="0"/>
              <a:t>Auto</a:t>
            </a:r>
            <a:r>
              <a:rPr lang="ro-RO" sz="2800" dirty="0"/>
              <a:t>joncţiune</a:t>
            </a:r>
            <a:r>
              <a:rPr lang="en-US" sz="2800" dirty="0"/>
              <a:t> (</a:t>
            </a:r>
            <a:r>
              <a:rPr lang="ro-RO" sz="2800" dirty="0"/>
              <a:t>intersecţi</a:t>
            </a:r>
            <a:r>
              <a:rPr lang="en-US" sz="2800" dirty="0"/>
              <a:t>e</a:t>
            </a:r>
            <a:r>
              <a:rPr lang="ro-RO" sz="2800" dirty="0"/>
              <a:t> prin joncţiune</a:t>
            </a:r>
            <a:r>
              <a:rPr lang="en-US" sz="2800" dirty="0"/>
              <a:t>a a </a:t>
            </a:r>
            <a:r>
              <a:rPr lang="en-US" sz="2800" dirty="0" err="1"/>
              <a:t>dou</a:t>
            </a:r>
            <a:r>
              <a:rPr lang="ro-RO" sz="2800" dirty="0"/>
              <a:t>ă cópii ale tabelelor</a:t>
            </a:r>
            <a:r>
              <a:rPr lang="en-US" sz="2800" dirty="0"/>
              <a:t>)</a:t>
            </a:r>
            <a:r>
              <a:rPr lang="ro-RO" sz="2800" dirty="0"/>
              <a:t> </a:t>
            </a:r>
            <a:endParaRPr lang="en-US" sz="2800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1700808"/>
            <a:ext cx="8244408" cy="496855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200" dirty="0">
                <a:latin typeface="Consolas"/>
                <a:cs typeface="Consolas"/>
              </a:rPr>
              <a:t>SELECT DISTINCT </a:t>
            </a:r>
            <a:r>
              <a:rPr lang="en-US" sz="2200" dirty="0" err="1">
                <a:latin typeface="Consolas"/>
                <a:cs typeface="Consolas"/>
              </a:rPr>
              <a:t>f1.DataFact</a:t>
            </a:r>
            <a:endParaRPr lang="en-US" sz="2200" dirty="0">
              <a:latin typeface="Consolas"/>
              <a:cs typeface="Consolas"/>
            </a:endParaRPr>
          </a:p>
          <a:p>
            <a:pPr>
              <a:lnSpc>
                <a:spcPct val="90000"/>
              </a:lnSpc>
              <a:buNone/>
            </a:pPr>
            <a:r>
              <a:rPr lang="en-US" sz="2200" dirty="0">
                <a:latin typeface="Consolas"/>
                <a:cs typeface="Consolas"/>
              </a:rPr>
              <a:t>FROM </a:t>
            </a:r>
            <a:r>
              <a:rPr lang="en-US" sz="2200" dirty="0" err="1">
                <a:latin typeface="Consolas"/>
                <a:cs typeface="Consolas"/>
              </a:rPr>
              <a:t>produse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err="1">
                <a:latin typeface="Consolas"/>
                <a:cs typeface="Consolas"/>
              </a:rPr>
              <a:t>p1</a:t>
            </a:r>
            <a:endParaRPr lang="en-US" sz="2200" dirty="0">
              <a:latin typeface="Consolas"/>
              <a:cs typeface="Consolas"/>
            </a:endParaRPr>
          </a:p>
          <a:p>
            <a:pPr>
              <a:lnSpc>
                <a:spcPct val="90000"/>
              </a:lnSpc>
              <a:buNone/>
            </a:pPr>
            <a:r>
              <a:rPr lang="en-US" sz="2200" dirty="0">
                <a:latin typeface="Consolas"/>
                <a:cs typeface="Consolas"/>
              </a:rPr>
              <a:t>	INNER JOIN </a:t>
            </a:r>
            <a:r>
              <a:rPr lang="en-US" sz="2200" dirty="0" err="1">
                <a:latin typeface="Consolas"/>
                <a:cs typeface="Consolas"/>
              </a:rPr>
              <a:t>liniifact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err="1">
                <a:latin typeface="Consolas"/>
                <a:cs typeface="Consolas"/>
              </a:rPr>
              <a:t>lf1</a:t>
            </a:r>
            <a:r>
              <a:rPr lang="en-US" sz="2200" dirty="0">
                <a:latin typeface="Consolas"/>
                <a:cs typeface="Consolas"/>
              </a:rPr>
              <a:t> ON </a:t>
            </a:r>
            <a:r>
              <a:rPr lang="en-US" sz="2200" dirty="0" err="1">
                <a:latin typeface="Consolas"/>
                <a:cs typeface="Consolas"/>
              </a:rPr>
              <a:t>p1.CodPr</a:t>
            </a:r>
            <a:r>
              <a:rPr lang="en-US" sz="2200" dirty="0">
                <a:latin typeface="Consolas"/>
                <a:cs typeface="Consolas"/>
              </a:rPr>
              <a:t> = </a:t>
            </a:r>
            <a:r>
              <a:rPr lang="en-US" sz="2200" dirty="0" err="1">
                <a:latin typeface="Consolas"/>
                <a:cs typeface="Consolas"/>
              </a:rPr>
              <a:t>lf1.CodPr</a:t>
            </a:r>
            <a:r>
              <a:rPr lang="en-US" sz="2200" dirty="0">
                <a:latin typeface="Consolas"/>
                <a:cs typeface="Consolas"/>
              </a:rPr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en-US" sz="2200" dirty="0">
                <a:latin typeface="Consolas"/>
                <a:cs typeface="Consolas"/>
              </a:rPr>
              <a:t>		AND </a:t>
            </a:r>
            <a:r>
              <a:rPr lang="en-US" sz="2200" dirty="0" err="1">
                <a:latin typeface="Consolas"/>
                <a:cs typeface="Consolas"/>
              </a:rPr>
              <a:t>p1.DenPr</a:t>
            </a:r>
            <a:r>
              <a:rPr lang="en-US" sz="2200" dirty="0">
                <a:latin typeface="Consolas"/>
                <a:cs typeface="Consolas"/>
              </a:rPr>
              <a:t> = '</a:t>
            </a:r>
            <a:r>
              <a:rPr lang="en-US" sz="2200" dirty="0" err="1">
                <a:latin typeface="Consolas"/>
                <a:cs typeface="Consolas"/>
              </a:rPr>
              <a:t>Produs</a:t>
            </a:r>
            <a:r>
              <a:rPr lang="en-US" sz="2200" dirty="0">
                <a:latin typeface="Consolas"/>
                <a:cs typeface="Consolas"/>
              </a:rPr>
              <a:t> 1' </a:t>
            </a:r>
          </a:p>
          <a:p>
            <a:pPr>
              <a:lnSpc>
                <a:spcPct val="90000"/>
              </a:lnSpc>
              <a:buNone/>
            </a:pPr>
            <a:r>
              <a:rPr lang="en-US" sz="2200" dirty="0">
                <a:latin typeface="Consolas"/>
                <a:cs typeface="Consolas"/>
              </a:rPr>
              <a:t>	INNER JOIN </a:t>
            </a:r>
            <a:r>
              <a:rPr lang="en-US" sz="2200" dirty="0" err="1">
                <a:latin typeface="Consolas"/>
                <a:cs typeface="Consolas"/>
              </a:rPr>
              <a:t>facturi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err="1">
                <a:latin typeface="Consolas"/>
                <a:cs typeface="Consolas"/>
              </a:rPr>
              <a:t>f1</a:t>
            </a:r>
            <a:r>
              <a:rPr lang="en-US" sz="2200" dirty="0">
                <a:latin typeface="Consolas"/>
                <a:cs typeface="Consolas"/>
              </a:rPr>
              <a:t> ON </a:t>
            </a:r>
            <a:r>
              <a:rPr lang="en-US" sz="2200" dirty="0" err="1">
                <a:latin typeface="Consolas"/>
                <a:cs typeface="Consolas"/>
              </a:rPr>
              <a:t>lf1.NrFact</a:t>
            </a:r>
            <a:r>
              <a:rPr lang="en-US" sz="2200" dirty="0">
                <a:latin typeface="Consolas"/>
                <a:cs typeface="Consolas"/>
              </a:rPr>
              <a:t> = </a:t>
            </a:r>
            <a:r>
              <a:rPr lang="en-US" sz="2200" dirty="0" err="1">
                <a:latin typeface="Consolas"/>
                <a:cs typeface="Consolas"/>
              </a:rPr>
              <a:t>f1.NrFact</a:t>
            </a:r>
            <a:endParaRPr lang="en-US" sz="2200" dirty="0">
              <a:latin typeface="Consolas"/>
              <a:cs typeface="Consolas"/>
            </a:endParaRPr>
          </a:p>
          <a:p>
            <a:pPr>
              <a:lnSpc>
                <a:spcPct val="90000"/>
              </a:lnSpc>
              <a:buNone/>
            </a:pPr>
            <a:r>
              <a:rPr lang="en-US" sz="2200" dirty="0">
                <a:latin typeface="Consolas"/>
                <a:cs typeface="Consolas"/>
              </a:rPr>
              <a:t>	</a:t>
            </a:r>
            <a:r>
              <a:rPr lang="en-US" sz="2200" i="1" dirty="0">
                <a:latin typeface="Consolas"/>
                <a:cs typeface="Consolas"/>
              </a:rPr>
              <a:t>INNER JOIN </a:t>
            </a:r>
            <a:r>
              <a:rPr lang="en-US" sz="2200" i="1" dirty="0" err="1">
                <a:latin typeface="Consolas"/>
                <a:cs typeface="Consolas"/>
              </a:rPr>
              <a:t>facturi</a:t>
            </a:r>
            <a:r>
              <a:rPr lang="en-US" sz="2200" i="1" dirty="0">
                <a:latin typeface="Consolas"/>
                <a:cs typeface="Consolas"/>
              </a:rPr>
              <a:t> </a:t>
            </a:r>
            <a:r>
              <a:rPr lang="en-US" sz="2200" i="1" dirty="0" err="1">
                <a:latin typeface="Consolas"/>
                <a:cs typeface="Consolas"/>
              </a:rPr>
              <a:t>f2</a:t>
            </a:r>
            <a:r>
              <a:rPr lang="en-US" sz="2200" i="1" dirty="0">
                <a:latin typeface="Consolas"/>
                <a:cs typeface="Consolas"/>
              </a:rPr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en-US" sz="2200" i="1" dirty="0">
                <a:latin typeface="Consolas"/>
                <a:cs typeface="Consolas"/>
              </a:rPr>
              <a:t>		ON </a:t>
            </a:r>
            <a:r>
              <a:rPr lang="en-US" sz="2200" i="1" dirty="0" err="1">
                <a:latin typeface="Consolas"/>
                <a:cs typeface="Consolas"/>
              </a:rPr>
              <a:t>f1.DataFact</a:t>
            </a:r>
            <a:r>
              <a:rPr lang="en-US" sz="2200" i="1" dirty="0">
                <a:latin typeface="Consolas"/>
                <a:cs typeface="Consolas"/>
              </a:rPr>
              <a:t> = </a:t>
            </a:r>
            <a:r>
              <a:rPr lang="en-US" sz="2200" i="1" dirty="0" err="1">
                <a:latin typeface="Consolas"/>
                <a:cs typeface="Consolas"/>
              </a:rPr>
              <a:t>f2.DataFact</a:t>
            </a:r>
            <a:endParaRPr lang="en-US" sz="2200" i="1" dirty="0">
              <a:latin typeface="Consolas"/>
              <a:cs typeface="Consolas"/>
            </a:endParaRPr>
          </a:p>
          <a:p>
            <a:pPr>
              <a:lnSpc>
                <a:spcPct val="90000"/>
              </a:lnSpc>
              <a:buNone/>
            </a:pPr>
            <a:r>
              <a:rPr lang="en-US" sz="2200" dirty="0">
                <a:latin typeface="Consolas"/>
                <a:cs typeface="Consolas"/>
              </a:rPr>
              <a:t>	INNER JOIN </a:t>
            </a:r>
            <a:r>
              <a:rPr lang="en-US" sz="2200" dirty="0" err="1">
                <a:latin typeface="Consolas"/>
                <a:cs typeface="Consolas"/>
              </a:rPr>
              <a:t>liniifact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err="1">
                <a:latin typeface="Consolas"/>
                <a:cs typeface="Consolas"/>
              </a:rPr>
              <a:t>lf2</a:t>
            </a:r>
            <a:r>
              <a:rPr lang="en-US" sz="2200" dirty="0">
                <a:latin typeface="Consolas"/>
                <a:cs typeface="Consolas"/>
              </a:rPr>
              <a:t> ON </a:t>
            </a:r>
            <a:r>
              <a:rPr lang="en-US" sz="2200" dirty="0" err="1">
                <a:latin typeface="Consolas"/>
                <a:cs typeface="Consolas"/>
              </a:rPr>
              <a:t>f2.NrFact</a:t>
            </a:r>
            <a:r>
              <a:rPr lang="en-US" sz="2200" dirty="0">
                <a:latin typeface="Consolas"/>
                <a:cs typeface="Consolas"/>
              </a:rPr>
              <a:t> = </a:t>
            </a:r>
            <a:r>
              <a:rPr lang="en-US" sz="2200" dirty="0" err="1">
                <a:latin typeface="Consolas"/>
                <a:cs typeface="Consolas"/>
              </a:rPr>
              <a:t>lf2.NrFact</a:t>
            </a:r>
            <a:endParaRPr lang="en-US" sz="2200" dirty="0">
              <a:latin typeface="Consolas"/>
              <a:cs typeface="Consolas"/>
            </a:endParaRPr>
          </a:p>
          <a:p>
            <a:pPr>
              <a:lnSpc>
                <a:spcPct val="90000"/>
              </a:lnSpc>
              <a:buNone/>
            </a:pPr>
            <a:r>
              <a:rPr lang="en-US" sz="2200" dirty="0">
                <a:latin typeface="Consolas"/>
                <a:cs typeface="Consolas"/>
              </a:rPr>
              <a:t>	INNER JOIN </a:t>
            </a:r>
            <a:r>
              <a:rPr lang="en-US" sz="2200" dirty="0" err="1">
                <a:latin typeface="Consolas"/>
                <a:cs typeface="Consolas"/>
              </a:rPr>
              <a:t>produse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err="1">
                <a:latin typeface="Consolas"/>
                <a:cs typeface="Consolas"/>
              </a:rPr>
              <a:t>p2</a:t>
            </a:r>
            <a:r>
              <a:rPr lang="en-US" sz="2200" dirty="0">
                <a:latin typeface="Consolas"/>
                <a:cs typeface="Consolas"/>
              </a:rPr>
              <a:t> ON </a:t>
            </a:r>
            <a:r>
              <a:rPr lang="en-US" sz="2200" dirty="0" err="1">
                <a:latin typeface="Consolas"/>
                <a:cs typeface="Consolas"/>
              </a:rPr>
              <a:t>lf2.CodPr</a:t>
            </a:r>
            <a:r>
              <a:rPr lang="en-US" sz="2200" dirty="0">
                <a:latin typeface="Consolas"/>
                <a:cs typeface="Consolas"/>
              </a:rPr>
              <a:t> = </a:t>
            </a:r>
            <a:r>
              <a:rPr lang="en-US" sz="2200" dirty="0" err="1">
                <a:latin typeface="Consolas"/>
                <a:cs typeface="Consolas"/>
              </a:rPr>
              <a:t>p2.CodPr</a:t>
            </a:r>
            <a:r>
              <a:rPr lang="en-US" sz="2200" dirty="0">
                <a:latin typeface="Consolas"/>
                <a:cs typeface="Consolas"/>
              </a:rPr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en-US" sz="2200" dirty="0">
                <a:latin typeface="Consolas"/>
                <a:cs typeface="Consolas"/>
              </a:rPr>
              <a:t>		AND </a:t>
            </a:r>
            <a:r>
              <a:rPr lang="en-US" sz="2200" dirty="0" err="1">
                <a:latin typeface="Consolas"/>
                <a:cs typeface="Consolas"/>
              </a:rPr>
              <a:t>p2.DenPr</a:t>
            </a:r>
            <a:r>
              <a:rPr lang="en-US" sz="2200" dirty="0">
                <a:latin typeface="Consolas"/>
                <a:cs typeface="Consolas"/>
              </a:rPr>
              <a:t> = '</a:t>
            </a:r>
            <a:r>
              <a:rPr lang="en-US" sz="2200" dirty="0" err="1">
                <a:latin typeface="Consolas"/>
                <a:cs typeface="Consolas"/>
              </a:rPr>
              <a:t>Produs</a:t>
            </a:r>
            <a:r>
              <a:rPr lang="en-US" sz="2200" dirty="0">
                <a:latin typeface="Consolas"/>
                <a:cs typeface="Consolas"/>
              </a:rPr>
              <a:t> 2' </a:t>
            </a:r>
          </a:p>
          <a:p>
            <a:pPr>
              <a:lnSpc>
                <a:spcPct val="90000"/>
              </a:lnSpc>
              <a:buNone/>
            </a:pPr>
            <a:r>
              <a:rPr lang="en-US" sz="2200" dirty="0">
                <a:latin typeface="Consolas"/>
                <a:cs typeface="Consolas"/>
              </a:rPr>
              <a:t>ORDER BY 1</a:t>
            </a:r>
          </a:p>
        </p:txBody>
      </p:sp>
    </p:spTree>
  </p:cSld>
  <p:clrMapOvr>
    <a:masterClrMapping/>
  </p:clrMapOvr>
  <p:transition>
    <p:rand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dirty="0" err="1"/>
              <a:t>Jonc</a:t>
            </a:r>
            <a:r>
              <a:rPr lang="ro-RO" dirty="0"/>
              <a:t>ţiune externă </a:t>
            </a:r>
            <a:r>
              <a:rPr lang="en-US" dirty="0"/>
              <a:t>&amp; </a:t>
            </a:r>
            <a:r>
              <a:rPr lang="en-US" dirty="0" err="1"/>
              <a:t>diviziune</a:t>
            </a:r>
            <a:endParaRPr lang="en-US" dirty="0"/>
          </a:p>
        </p:txBody>
      </p:sp>
      <p:sp>
        <p:nvSpPr>
          <p:cNvPr id="30723" name="Rectangle 6"/>
          <p:cNvSpPr>
            <a:spLocks noChangeArrowheads="1"/>
          </p:cNvSpPr>
          <p:nvPr/>
        </p:nvSpPr>
        <p:spPr bwMode="auto">
          <a:xfrm>
            <a:off x="1828800" y="2414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idx="1"/>
          </p:nvPr>
        </p:nvSpPr>
        <p:spPr>
          <a:xfrm>
            <a:off x="1043608" y="1752600"/>
            <a:ext cx="7467600" cy="1143000"/>
          </a:xfrm>
        </p:spPr>
        <p:txBody>
          <a:bodyPr>
            <a:normAutofit/>
          </a:bodyPr>
          <a:lstStyle/>
          <a:p>
            <a:pPr algn="just" eaLnBrk="1" hangingPunct="1">
              <a:buFontTx/>
              <a:buNone/>
            </a:pPr>
            <a:r>
              <a:rPr lang="en-US" i="1" dirty="0">
                <a:cs typeface="Times New Roman" pitchFamily="18" charset="0"/>
              </a:rPr>
              <a:t>… </a:t>
            </a:r>
            <a:r>
              <a:rPr lang="en-US" i="1" dirty="0" err="1">
                <a:cs typeface="Times New Roman" pitchFamily="18" charset="0"/>
              </a:rPr>
              <a:t>va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urma</a:t>
            </a:r>
            <a:r>
              <a:rPr lang="en-US" i="1">
                <a:cs typeface="Times New Roman" pitchFamily="18" charset="0"/>
              </a:rPr>
              <a:t>… 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82168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/>
              <a:t>Detalii</a:t>
            </a:r>
            <a:r>
              <a:rPr lang="en-US" dirty="0"/>
              <a:t>/</a:t>
            </a:r>
            <a:r>
              <a:rPr lang="en-US" dirty="0" err="1"/>
              <a:t>exerci</a:t>
            </a:r>
            <a:r>
              <a:rPr lang="ro-RO" dirty="0"/>
              <a:t>ții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AR &amp; SQL</a:t>
            </a:r>
          </a:p>
        </p:txBody>
      </p:sp>
      <p:pic>
        <p:nvPicPr>
          <p:cNvPr id="4" name="Picture 8" descr="http://www.magazinultau.ro/images/produse/carti/SQL-Dialecte-DB2-Oracle-PostgreSQL-si-SQL-Server-785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484784"/>
            <a:ext cx="3888606" cy="50583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329108" y="5661248"/>
            <a:ext cx="497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4000" b="1" dirty="0"/>
              <a:t>P</a:t>
            </a:r>
            <a:endParaRPr lang="en-US" sz="4000" b="1" dirty="0"/>
          </a:p>
        </p:txBody>
      </p:sp>
      <p:sp>
        <p:nvSpPr>
          <p:cNvPr id="6" name="Oval 5"/>
          <p:cNvSpPr/>
          <p:nvPr/>
        </p:nvSpPr>
        <p:spPr>
          <a:xfrm>
            <a:off x="1187624" y="5661248"/>
            <a:ext cx="792088" cy="648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853657" y="5805264"/>
            <a:ext cx="822799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3600" b="1" dirty="0">
                <a:solidFill>
                  <a:srgbClr val="FF0000"/>
                </a:solidFill>
              </a:rPr>
              <a:t>AP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812360" y="5805264"/>
            <a:ext cx="864096" cy="6480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78900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Deviaţi</a:t>
            </a:r>
            <a:r>
              <a:rPr lang="en-US" dirty="0"/>
              <a:t>a SQL</a:t>
            </a:r>
            <a:r>
              <a:rPr lang="ro-RO" dirty="0"/>
              <a:t> de la </a:t>
            </a:r>
            <a:r>
              <a:rPr lang="en-US" dirty="0"/>
              <a:t>“</a:t>
            </a:r>
            <a:r>
              <a:rPr lang="en-US" dirty="0" err="1"/>
              <a:t>spiritul</a:t>
            </a:r>
            <a:r>
              <a:rPr lang="en-US" dirty="0"/>
              <a:t>” </a:t>
            </a:r>
            <a:r>
              <a:rPr lang="en-US" dirty="0" err="1"/>
              <a:t>rela</a:t>
            </a:r>
            <a:r>
              <a:rPr lang="ro-RO" dirty="0"/>
              <a:t>ţ</a:t>
            </a:r>
            <a:r>
              <a:rPr lang="en-US" dirty="0" err="1"/>
              <a:t>ional</a:t>
            </a:r>
            <a:endParaRPr 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611560" y="1600200"/>
            <a:ext cx="8075240" cy="5257800"/>
          </a:xfrm>
        </p:spPr>
        <p:txBody>
          <a:bodyPr/>
          <a:lstStyle/>
          <a:p>
            <a:pPr eaLnBrk="1" hangingPunct="1"/>
            <a:r>
              <a:rPr lang="ro-RO"/>
              <a:t>Rezultatul unei interogări SQL are formă tabelară (tabelă anonimă)</a:t>
            </a:r>
          </a:p>
          <a:p>
            <a:pPr eaLnBrk="1" hangingPunct="1"/>
            <a:r>
              <a:rPr lang="ro-RO"/>
              <a:t>Rezultatul nu este o relaţie, întrucât nu se respectă </a:t>
            </a:r>
            <a:r>
              <a:rPr lang="en-US"/>
              <a:t>“porunca” unicit</a:t>
            </a:r>
            <a:r>
              <a:rPr lang="ro-RO"/>
              <a:t>ăţii fiecărei linii</a:t>
            </a:r>
            <a:r>
              <a:rPr lang="en-US"/>
              <a:t>/tuplu</a:t>
            </a:r>
          </a:p>
          <a:p>
            <a:pPr eaLnBrk="1" hangingPunct="1"/>
            <a:r>
              <a:rPr lang="en-US"/>
              <a:t>Critici virulente din partea “puri</a:t>
            </a:r>
            <a:r>
              <a:rPr lang="ro-RO"/>
              <a:t>ştilor</a:t>
            </a:r>
            <a:r>
              <a:rPr lang="en-US"/>
              <a:t>”: Codd, Date, Darwen, Pascal</a:t>
            </a:r>
          </a:p>
          <a:p>
            <a:pPr eaLnBrk="1" hangingPunct="1"/>
            <a:r>
              <a:rPr lang="en-US"/>
              <a:t>Poate fi rezolvat</a:t>
            </a:r>
            <a:r>
              <a:rPr lang="ro-RO"/>
              <a:t>ă prin folosirea clauzei DISTINCT</a:t>
            </a:r>
            <a:endParaRPr lang="en-US"/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188640"/>
            <a:ext cx="7920880" cy="122899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Operator</a:t>
            </a:r>
            <a:r>
              <a:rPr lang="ro-RO" dirty="0"/>
              <a:t>i</a:t>
            </a:r>
            <a:r>
              <a:rPr lang="en-US" dirty="0" err="1"/>
              <a:t>i</a:t>
            </a:r>
            <a:r>
              <a:rPr lang="ro-RO" dirty="0"/>
              <a:t> principali ai AR</a:t>
            </a:r>
            <a:endParaRPr lang="en-US" dirty="0"/>
          </a:p>
        </p:txBody>
      </p:sp>
      <p:sp>
        <p:nvSpPr>
          <p:cNvPr id="24579" name="Rectangle 9"/>
          <p:cNvSpPr>
            <a:spLocks noGrp="1" noChangeArrowheads="1"/>
          </p:cNvSpPr>
          <p:nvPr>
            <p:ph idx="1"/>
          </p:nvPr>
        </p:nvSpPr>
        <p:spPr>
          <a:xfrm>
            <a:off x="2843808" y="1484784"/>
            <a:ext cx="5544616" cy="5373216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b="1"/>
              <a:t>Ansambli</a:t>
            </a:r>
            <a:r>
              <a:rPr lang="ro-RO" b="1"/>
              <a:t>şti</a:t>
            </a:r>
          </a:p>
          <a:p>
            <a:pPr lvl="1" eaLnBrk="1" hangingPunct="1">
              <a:lnSpc>
                <a:spcPct val="110000"/>
              </a:lnSpc>
            </a:pPr>
            <a:r>
              <a:rPr lang="ro-RO" sz="2600"/>
              <a:t>Reuniune</a:t>
            </a:r>
          </a:p>
          <a:p>
            <a:pPr lvl="1" eaLnBrk="1" hangingPunct="1">
              <a:lnSpc>
                <a:spcPct val="110000"/>
              </a:lnSpc>
            </a:pPr>
            <a:r>
              <a:rPr lang="ro-RO" sz="2600"/>
              <a:t>Intersecţie</a:t>
            </a:r>
          </a:p>
          <a:p>
            <a:pPr lvl="1" eaLnBrk="1" hangingPunct="1">
              <a:lnSpc>
                <a:spcPct val="110000"/>
              </a:lnSpc>
            </a:pPr>
            <a:r>
              <a:rPr lang="ro-RO" sz="2600"/>
              <a:t>Diferenţă</a:t>
            </a:r>
            <a:endParaRPr lang="en-US" sz="2600"/>
          </a:p>
          <a:p>
            <a:pPr lvl="1" eaLnBrk="1" hangingPunct="1">
              <a:lnSpc>
                <a:spcPct val="110000"/>
              </a:lnSpc>
            </a:pPr>
            <a:r>
              <a:rPr lang="en-US" sz="2600"/>
              <a:t>Produs cartezian</a:t>
            </a:r>
          </a:p>
          <a:p>
            <a:pPr lvl="1" eaLnBrk="1" hangingPunct="1">
              <a:lnSpc>
                <a:spcPct val="110000"/>
              </a:lnSpc>
              <a:buNone/>
            </a:pPr>
            <a:endParaRPr lang="ro-RO" sz="3200"/>
          </a:p>
          <a:p>
            <a:pPr eaLnBrk="1" hangingPunct="1">
              <a:lnSpc>
                <a:spcPct val="110000"/>
              </a:lnSpc>
            </a:pPr>
            <a:r>
              <a:rPr lang="ro-RO" b="1"/>
              <a:t>Relaţionali</a:t>
            </a:r>
          </a:p>
          <a:p>
            <a:pPr lvl="1">
              <a:lnSpc>
                <a:spcPct val="110000"/>
              </a:lnSpc>
            </a:pPr>
            <a:r>
              <a:rPr lang="ro-RO" sz="2600"/>
              <a:t>Selecţie</a:t>
            </a:r>
          </a:p>
          <a:p>
            <a:pPr lvl="1">
              <a:lnSpc>
                <a:spcPct val="110000"/>
              </a:lnSpc>
            </a:pPr>
            <a:r>
              <a:rPr lang="ro-RO" sz="2600"/>
              <a:t>Proiecţie</a:t>
            </a:r>
          </a:p>
          <a:p>
            <a:pPr lvl="1">
              <a:lnSpc>
                <a:spcPct val="110000"/>
              </a:lnSpc>
            </a:pPr>
            <a:r>
              <a:rPr lang="ro-RO" sz="2600"/>
              <a:t>Joncţiune</a:t>
            </a:r>
          </a:p>
          <a:p>
            <a:pPr lvl="1">
              <a:lnSpc>
                <a:spcPct val="110000"/>
              </a:lnSpc>
            </a:pPr>
            <a:r>
              <a:rPr lang="ro-RO" sz="2600"/>
              <a:t>Diviziune</a:t>
            </a:r>
          </a:p>
          <a:p>
            <a:pPr eaLnBrk="1" hangingPunct="1">
              <a:lnSpc>
                <a:spcPct val="110000"/>
              </a:lnSpc>
            </a:pPr>
            <a:endParaRPr lang="en-US"/>
          </a:p>
        </p:txBody>
      </p:sp>
      <p:sp>
        <p:nvSpPr>
          <p:cNvPr id="24580" name="Rectangle 6"/>
          <p:cNvSpPr>
            <a:spLocks noChangeArrowheads="1"/>
          </p:cNvSpPr>
          <p:nvPr/>
        </p:nvSpPr>
        <p:spPr bwMode="auto">
          <a:xfrm>
            <a:off x="2476500" y="18526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81" name="Rectangle 8"/>
          <p:cNvSpPr>
            <a:spLocks noChangeArrowheads="1"/>
          </p:cNvSpPr>
          <p:nvPr/>
        </p:nvSpPr>
        <p:spPr bwMode="auto">
          <a:xfrm>
            <a:off x="2728913" y="2281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125760"/>
            <a:ext cx="7920880" cy="85496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Tabelele</a:t>
            </a:r>
            <a:r>
              <a:rPr lang="en-US" dirty="0"/>
              <a:t> </a:t>
            </a:r>
            <a:r>
              <a:rPr lang="en-US" dirty="0" err="1"/>
              <a:t>cobai</a:t>
            </a:r>
            <a:r>
              <a:rPr lang="en-US" dirty="0"/>
              <a:t> (</a:t>
            </a:r>
            <a:r>
              <a:rPr lang="en-US" dirty="0" err="1"/>
              <a:t>R1</a:t>
            </a:r>
            <a:r>
              <a:rPr lang="en-US" dirty="0"/>
              <a:t> </a:t>
            </a:r>
            <a:r>
              <a:rPr lang="ro-RO" dirty="0"/>
              <a:t>şi R2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592288"/>
            <a:ext cx="8244408" cy="3933056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ro-RO" sz="9600" dirty="0"/>
              <a:t>În SQL</a:t>
            </a:r>
            <a:r>
              <a:rPr lang="en-US" sz="9600" dirty="0"/>
              <a:t>:</a:t>
            </a:r>
          </a:p>
          <a:p>
            <a:pPr>
              <a:lnSpc>
                <a:spcPct val="120000"/>
              </a:lnSpc>
              <a:buNone/>
            </a:pPr>
            <a:r>
              <a:rPr lang="en-US" sz="7200" dirty="0">
                <a:latin typeface="Consolas"/>
                <a:cs typeface="Consolas"/>
              </a:rPr>
              <a:t>DROP TABLE IF EXISTS  </a:t>
            </a:r>
            <a:r>
              <a:rPr lang="en-US" sz="7200" dirty="0" err="1">
                <a:latin typeface="Consolas"/>
                <a:cs typeface="Consolas"/>
              </a:rPr>
              <a:t>r1</a:t>
            </a:r>
            <a:r>
              <a:rPr lang="en-US" sz="7200" dirty="0">
                <a:latin typeface="Consolas"/>
                <a:cs typeface="Consolas"/>
              </a:rPr>
              <a:t>; 	DROP TABLE IF EXISTS  </a:t>
            </a:r>
            <a:r>
              <a:rPr lang="en-US" sz="7200" dirty="0" err="1">
                <a:latin typeface="Consolas"/>
                <a:cs typeface="Consolas"/>
              </a:rPr>
              <a:t>r2</a:t>
            </a:r>
            <a:r>
              <a:rPr lang="en-US" sz="7200" dirty="0">
                <a:latin typeface="Consolas"/>
                <a:cs typeface="Consolas"/>
              </a:rPr>
              <a:t>;      </a:t>
            </a:r>
          </a:p>
          <a:p>
            <a:pPr>
              <a:lnSpc>
                <a:spcPct val="120000"/>
              </a:lnSpc>
              <a:buNone/>
            </a:pPr>
            <a:r>
              <a:rPr lang="en-US" sz="7200" dirty="0">
                <a:latin typeface="Consolas"/>
                <a:cs typeface="Consolas"/>
              </a:rPr>
              <a:t>CREATE TABLE  </a:t>
            </a:r>
            <a:r>
              <a:rPr lang="en-US" sz="7200" dirty="0" err="1">
                <a:latin typeface="Consolas"/>
                <a:cs typeface="Consolas"/>
              </a:rPr>
              <a:t>r1</a:t>
            </a:r>
            <a:r>
              <a:rPr lang="en-US" sz="7200" dirty="0">
                <a:latin typeface="Consolas"/>
                <a:cs typeface="Consolas"/>
              </a:rPr>
              <a:t>  ( A NUMERIC(4),   B </a:t>
            </a:r>
            <a:r>
              <a:rPr lang="en-US" sz="7200" dirty="0" err="1">
                <a:latin typeface="Consolas"/>
                <a:cs typeface="Consolas"/>
              </a:rPr>
              <a:t>VARCHAR</a:t>
            </a:r>
            <a:r>
              <a:rPr lang="en-US" sz="7200" dirty="0">
                <a:latin typeface="Consolas"/>
                <a:cs typeface="Consolas"/>
              </a:rPr>
              <a:t>(6),  </a:t>
            </a:r>
          </a:p>
          <a:p>
            <a:pPr>
              <a:lnSpc>
                <a:spcPct val="120000"/>
              </a:lnSpc>
              <a:buNone/>
            </a:pPr>
            <a:r>
              <a:rPr lang="en-US" sz="7200" dirty="0">
                <a:latin typeface="Consolas"/>
                <a:cs typeface="Consolas"/>
              </a:rPr>
              <a:t>	C NUMERIC(4)  ) ;</a:t>
            </a:r>
          </a:p>
          <a:p>
            <a:pPr>
              <a:lnSpc>
                <a:spcPct val="120000"/>
              </a:lnSpc>
              <a:buNone/>
            </a:pPr>
            <a:r>
              <a:rPr lang="en-US" sz="7200" dirty="0">
                <a:latin typeface="Consolas"/>
                <a:cs typeface="Consolas"/>
              </a:rPr>
              <a:t>CREATE TABLE </a:t>
            </a:r>
            <a:r>
              <a:rPr lang="en-US" sz="7200" dirty="0" err="1">
                <a:latin typeface="Consolas"/>
                <a:cs typeface="Consolas"/>
              </a:rPr>
              <a:t>r2</a:t>
            </a:r>
            <a:r>
              <a:rPr lang="en-US" sz="7200" dirty="0">
                <a:latin typeface="Consolas"/>
                <a:cs typeface="Consolas"/>
              </a:rPr>
              <a:t>   (  C NUMERIC(4),  D </a:t>
            </a:r>
            <a:r>
              <a:rPr lang="en-US" sz="7200" dirty="0" err="1">
                <a:latin typeface="Consolas"/>
                <a:cs typeface="Consolas"/>
              </a:rPr>
              <a:t>VARCHAR</a:t>
            </a:r>
            <a:r>
              <a:rPr lang="en-US" sz="7200" dirty="0">
                <a:latin typeface="Consolas"/>
                <a:cs typeface="Consolas"/>
              </a:rPr>
              <a:t>(6), </a:t>
            </a:r>
          </a:p>
          <a:p>
            <a:pPr>
              <a:lnSpc>
                <a:spcPct val="120000"/>
              </a:lnSpc>
              <a:buNone/>
            </a:pPr>
            <a:r>
              <a:rPr lang="en-US" sz="7200" dirty="0">
                <a:latin typeface="Consolas"/>
                <a:cs typeface="Consolas"/>
              </a:rPr>
              <a:t>	E NUMERIC(4)  ) ; </a:t>
            </a:r>
          </a:p>
          <a:p>
            <a:pPr>
              <a:lnSpc>
                <a:spcPct val="120000"/>
              </a:lnSpc>
              <a:buNone/>
            </a:pPr>
            <a:r>
              <a:rPr lang="en-US" sz="7200" dirty="0">
                <a:latin typeface="Consolas"/>
                <a:cs typeface="Consolas"/>
              </a:rPr>
              <a:t>INSERT   INTO   </a:t>
            </a:r>
            <a:r>
              <a:rPr lang="en-US" sz="7200" dirty="0" err="1">
                <a:latin typeface="Consolas"/>
                <a:cs typeface="Consolas"/>
              </a:rPr>
              <a:t>r1</a:t>
            </a:r>
            <a:r>
              <a:rPr lang="en-US" sz="7200" dirty="0">
                <a:latin typeface="Consolas"/>
                <a:cs typeface="Consolas"/>
              </a:rPr>
              <a:t>   VALUES (20, 'XYZ', 30) ;</a:t>
            </a:r>
          </a:p>
          <a:p>
            <a:pPr>
              <a:lnSpc>
                <a:spcPct val="120000"/>
              </a:lnSpc>
              <a:buNone/>
            </a:pPr>
            <a:r>
              <a:rPr lang="en-US" sz="7200" dirty="0">
                <a:latin typeface="Consolas"/>
                <a:cs typeface="Consolas"/>
              </a:rPr>
              <a:t>INSERT   INTO   </a:t>
            </a:r>
            <a:r>
              <a:rPr lang="en-US" sz="7200" dirty="0" err="1">
                <a:latin typeface="Consolas"/>
                <a:cs typeface="Consolas"/>
              </a:rPr>
              <a:t>r1</a:t>
            </a:r>
            <a:r>
              <a:rPr lang="en-US" sz="7200" dirty="0">
                <a:latin typeface="Consolas"/>
                <a:cs typeface="Consolas"/>
              </a:rPr>
              <a:t>   VALUES (30, '</a:t>
            </a:r>
            <a:r>
              <a:rPr lang="en-US" sz="7200" dirty="0" err="1">
                <a:latin typeface="Consolas"/>
                <a:cs typeface="Consolas"/>
              </a:rPr>
              <a:t>XXZ</a:t>
            </a:r>
            <a:r>
              <a:rPr lang="en-US" sz="7200" dirty="0">
                <a:latin typeface="Consolas"/>
                <a:cs typeface="Consolas"/>
              </a:rPr>
              <a:t>', 20) ;</a:t>
            </a:r>
          </a:p>
          <a:p>
            <a:pPr>
              <a:lnSpc>
                <a:spcPct val="120000"/>
              </a:lnSpc>
              <a:buNone/>
            </a:pPr>
            <a:r>
              <a:rPr lang="en-US" sz="7200" dirty="0">
                <a:latin typeface="Consolas"/>
                <a:cs typeface="Consolas"/>
              </a:rPr>
              <a:t>INSERT   INTO   </a:t>
            </a:r>
            <a:r>
              <a:rPr lang="en-US" sz="7200" dirty="0" err="1">
                <a:latin typeface="Consolas"/>
                <a:cs typeface="Consolas"/>
              </a:rPr>
              <a:t>r1</a:t>
            </a:r>
            <a:r>
              <a:rPr lang="en-US" sz="7200" dirty="0">
                <a:latin typeface="Consolas"/>
                <a:cs typeface="Consolas"/>
              </a:rPr>
              <a:t>   VALUES (40, '</a:t>
            </a:r>
            <a:r>
              <a:rPr lang="en-US" sz="7200" dirty="0" err="1">
                <a:latin typeface="Consolas"/>
                <a:cs typeface="Consolas"/>
              </a:rPr>
              <a:t>YYX</a:t>
            </a:r>
            <a:r>
              <a:rPr lang="en-US" sz="7200" dirty="0">
                <a:latin typeface="Consolas"/>
                <a:cs typeface="Consolas"/>
              </a:rPr>
              <a:t>', 25) ;</a:t>
            </a:r>
          </a:p>
          <a:p>
            <a:pPr>
              <a:lnSpc>
                <a:spcPct val="120000"/>
              </a:lnSpc>
              <a:buNone/>
            </a:pPr>
            <a:r>
              <a:rPr lang="en-US" sz="7200" dirty="0">
                <a:latin typeface="Consolas"/>
                <a:cs typeface="Consolas"/>
              </a:rPr>
              <a:t>INSERT   INTO   </a:t>
            </a:r>
            <a:r>
              <a:rPr lang="en-US" sz="7200" dirty="0" err="1">
                <a:latin typeface="Consolas"/>
                <a:cs typeface="Consolas"/>
              </a:rPr>
              <a:t>r2</a:t>
            </a:r>
            <a:r>
              <a:rPr lang="en-US" sz="7200" dirty="0">
                <a:latin typeface="Consolas"/>
                <a:cs typeface="Consolas"/>
              </a:rPr>
              <a:t>   VALUES (25, 'XYZ', 30) ;</a:t>
            </a:r>
          </a:p>
          <a:p>
            <a:pPr>
              <a:lnSpc>
                <a:spcPct val="120000"/>
              </a:lnSpc>
              <a:buNone/>
            </a:pPr>
            <a:r>
              <a:rPr lang="en-US" sz="7200" dirty="0">
                <a:latin typeface="Consolas"/>
                <a:cs typeface="Consolas"/>
              </a:rPr>
              <a:t>INSERT   INTO   </a:t>
            </a:r>
            <a:r>
              <a:rPr lang="en-US" sz="7200" dirty="0" err="1">
                <a:latin typeface="Consolas"/>
                <a:cs typeface="Consolas"/>
              </a:rPr>
              <a:t>r2</a:t>
            </a:r>
            <a:r>
              <a:rPr lang="en-US" sz="7200" dirty="0">
                <a:latin typeface="Consolas"/>
                <a:cs typeface="Consolas"/>
              </a:rPr>
              <a:t>   VALUES (40, '</a:t>
            </a:r>
            <a:r>
              <a:rPr lang="en-US" sz="7200" dirty="0" err="1">
                <a:latin typeface="Consolas"/>
                <a:cs typeface="Consolas"/>
              </a:rPr>
              <a:t>YYX</a:t>
            </a:r>
            <a:r>
              <a:rPr lang="en-US" sz="7200" dirty="0">
                <a:latin typeface="Consolas"/>
                <a:cs typeface="Consolas"/>
              </a:rPr>
              <a:t>', 25) ;</a:t>
            </a:r>
          </a:p>
          <a:p>
            <a:pPr>
              <a:lnSpc>
                <a:spcPct val="120000"/>
              </a:lnSpc>
              <a:buNone/>
            </a:pPr>
            <a:r>
              <a:rPr lang="en-US" sz="7200" dirty="0">
                <a:latin typeface="Consolas"/>
                <a:cs typeface="Consolas"/>
              </a:rPr>
              <a:t>INSERT   INTO   </a:t>
            </a:r>
            <a:r>
              <a:rPr lang="en-US" sz="7200" dirty="0" err="1">
                <a:latin typeface="Consolas"/>
                <a:cs typeface="Consolas"/>
              </a:rPr>
              <a:t>r2</a:t>
            </a:r>
            <a:r>
              <a:rPr lang="en-US" sz="7200" dirty="0">
                <a:latin typeface="Consolas"/>
                <a:cs typeface="Consolas"/>
              </a:rPr>
              <a:t>   VALUES (30, '</a:t>
            </a:r>
            <a:r>
              <a:rPr lang="en-US" sz="7200" dirty="0" err="1">
                <a:latin typeface="Consolas"/>
                <a:cs typeface="Consolas"/>
              </a:rPr>
              <a:t>XXZ</a:t>
            </a:r>
            <a:r>
              <a:rPr lang="en-US" sz="7200" dirty="0">
                <a:latin typeface="Consolas"/>
                <a:cs typeface="Consolas"/>
              </a:rPr>
              <a:t>', 40) ;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052736"/>
            <a:ext cx="7177087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2579</TotalTime>
  <Words>2141</Words>
  <Application>Microsoft Macintosh PowerPoint</Application>
  <PresentationFormat>On-screen Show (4:3)</PresentationFormat>
  <Paragraphs>384</Paragraphs>
  <Slides>69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86" baseType="lpstr">
      <vt:lpstr>Arial Unicode MS</vt:lpstr>
      <vt:lpstr>American Typewriter</vt:lpstr>
      <vt:lpstr>Arial</vt:lpstr>
      <vt:lpstr>Avenir Light</vt:lpstr>
      <vt:lpstr>Avenir Medium</vt:lpstr>
      <vt:lpstr>Book Antiqua</vt:lpstr>
      <vt:lpstr>Calibri</vt:lpstr>
      <vt:lpstr>Consolas</vt:lpstr>
      <vt:lpstr>Gabriola</vt:lpstr>
      <vt:lpstr>Gill Sans MT</vt:lpstr>
      <vt:lpstr>Segoe Print</vt:lpstr>
      <vt:lpstr>Times New Roman</vt:lpstr>
      <vt:lpstr>Verdana</vt:lpstr>
      <vt:lpstr>Wingdings</vt:lpstr>
      <vt:lpstr>Wingdings 2</vt:lpstr>
      <vt:lpstr>Solstice</vt:lpstr>
      <vt:lpstr>Photo Editor Photo</vt:lpstr>
      <vt:lpstr>Introducere în analiza datelor de mari dimensiuni</vt:lpstr>
      <vt:lpstr>Tutoriale video</vt:lpstr>
      <vt:lpstr>Limbaje de interogare</vt:lpstr>
      <vt:lpstr>Algebra relaţională</vt:lpstr>
      <vt:lpstr>Analogie cu aritmetica (1)</vt:lpstr>
      <vt:lpstr>SQL: Sintaxa de bază a frazei SELECT</vt:lpstr>
      <vt:lpstr>Deviaţia SQL de la “spiritul” relaţional</vt:lpstr>
      <vt:lpstr>Operatorii principali ai AR</vt:lpstr>
      <vt:lpstr>Tabelele cobai (R1 şi R2)</vt:lpstr>
      <vt:lpstr>R1 şi R2 sunt unicompatibile</vt:lpstr>
      <vt:lpstr>Reuniune - AR</vt:lpstr>
      <vt:lpstr>Reuniune - SQL</vt:lpstr>
      <vt:lpstr>Reuniune - PostgreSQL</vt:lpstr>
      <vt:lpstr>Intersecţie - AR</vt:lpstr>
      <vt:lpstr>Intersecţie - SQL</vt:lpstr>
      <vt:lpstr>Intersecţie - PostgreSQL</vt:lpstr>
      <vt:lpstr>Diferenţă - AR</vt:lpstr>
      <vt:lpstr>Diferenţă - SQL</vt:lpstr>
      <vt:lpstr>Diferenţă - PostgreSQL</vt:lpstr>
      <vt:lpstr>Produs cartezian - AR</vt:lpstr>
      <vt:lpstr>Produs cartezian - SQL</vt:lpstr>
      <vt:lpstr>Produs cartezian - PostgreSQL</vt:lpstr>
      <vt:lpstr>Selecţie – AR (1)</vt:lpstr>
      <vt:lpstr>Selecţie – SQL (1)</vt:lpstr>
      <vt:lpstr>Selecţie – AR (2)</vt:lpstr>
      <vt:lpstr>Selecţie – SQL (2)</vt:lpstr>
      <vt:lpstr>Selecţie - PostgreSQL</vt:lpstr>
      <vt:lpstr>Proiecţie - AR</vt:lpstr>
      <vt:lpstr>Proiecţie - SQL</vt:lpstr>
      <vt:lpstr>Proiecţie – PostgreSQL (SELECT, SELECT DISTINCT)</vt:lpstr>
      <vt:lpstr>Combinarea operatorilor – AR (1)</vt:lpstr>
      <vt:lpstr>Combinarea operatorilor – SQL (1)</vt:lpstr>
      <vt:lpstr>Combinarea operatorilor – AR (2)</vt:lpstr>
      <vt:lpstr>Combinarea operatorilor – SQL (2)</vt:lpstr>
      <vt:lpstr>Joncţiune</vt:lpstr>
      <vt:lpstr>Joncţiune</vt:lpstr>
      <vt:lpstr>Theta-joncţiune - AR</vt:lpstr>
      <vt:lpstr>Theta-joncţiune – SQL-89</vt:lpstr>
      <vt:lpstr>Theta-joncţiune – SQL-92</vt:lpstr>
      <vt:lpstr>Ex. de theta-joncţiune – TRIAJ - AR</vt:lpstr>
      <vt:lpstr>Tabelele T1 şi T2</vt:lpstr>
      <vt:lpstr>Ex. de theta-joncţiune – TRIAJ - SQL</vt:lpstr>
      <vt:lpstr>Echi-joncţiune - AR</vt:lpstr>
      <vt:lpstr>Echi-joncţiune - SQL</vt:lpstr>
      <vt:lpstr>Echi-joncţiune în PostgreSQL</vt:lpstr>
      <vt:lpstr>Joncţiune naturală - AR</vt:lpstr>
      <vt:lpstr>Joncţiune naturală - SQL</vt:lpstr>
      <vt:lpstr>Joncţiune naturală în PostgreSQL</vt:lpstr>
      <vt:lpstr>În ce zile s-a vândut produsul cu denumirea “Produs 1” ?</vt:lpstr>
      <vt:lpstr>În ce zile s-a vândut produsul cu denumirea “Produs 1” ? - AR</vt:lpstr>
      <vt:lpstr>În ce zile s-a vândut produsul cu denumirea “Produs 1” ? – SQL-89</vt:lpstr>
      <vt:lpstr>În ce zile s-a vândut produsul cu denumirea “Produs 1” ? – SQL-92</vt:lpstr>
      <vt:lpstr>În ce zile s-a vândut produsul cu denumirea “Produs 1” ? – SQL-92 (NATURAL JOIN)</vt:lpstr>
      <vt:lpstr>În ce zile s-au vândut şi produsul cu denumirea “Produs 1” şi cel cu denumirea “Produs 2” ?</vt:lpstr>
      <vt:lpstr>În ce zile s-au vândut şi produsul cu denumirea “Produs 1” şi cel cu denumirea “Produs 2” ? – AR(1)</vt:lpstr>
      <vt:lpstr>În ce zile s-au vândut şi “Produs 1” şi “Produs 2” ? – INNER JOIN</vt:lpstr>
      <vt:lpstr>În ce zile s-au vândut şi “Produs 1” şi “Produs 2” ? – NATURAL JOIN</vt:lpstr>
      <vt:lpstr>Auto-Joncţiunea</vt:lpstr>
      <vt:lpstr>Un truc: Intersecţia prin joncţiune</vt:lpstr>
      <vt:lpstr>Intersecţia prin joncţiune – SQL (numai prin INNER JOIN)</vt:lpstr>
      <vt:lpstr>Intersecţia prin NATURAL JOIN nu funcţionează!</vt:lpstr>
      <vt:lpstr>În ce zile s-au vândut şi produsul cu denumirea “Produs 1” şi cel cu denumirea “Produs 2” ?  AR(2)</vt:lpstr>
      <vt:lpstr>Auto-Joncţiune: Ce facturi au fost emise în aceeaşi zi cu factura 1120 ? - AR</vt:lpstr>
      <vt:lpstr>Auto-Joncţiune: Ce facturi au fost emise în aceeaşi zi cu factura 1120 ? – SQL</vt:lpstr>
      <vt:lpstr>SELECT * FROM facturi f1 INNER JOIN facturi f2  ON f1.datafact=f2.datafact (fragment)</vt:lpstr>
      <vt:lpstr>SELECT *  FROM facturi f1 INNER JOIN facturi f2   ON f1.datafact=f2.datafact     AND f1.NrFact=1120</vt:lpstr>
      <vt:lpstr>În ce zile s-au vândut şi “Produs 1” şi “Produs 2” ?  SQL – Autojoncţiune (intersecţie prin joncţiunea a două cópii ale tabelelor) </vt:lpstr>
      <vt:lpstr>Joncţiune externă &amp; diviziune</vt:lpstr>
      <vt:lpstr>Detalii/exerciții despre AR &amp; SQL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321</cp:revision>
  <dcterms:created xsi:type="dcterms:W3CDTF">2002-10-11T06:23:42Z</dcterms:created>
  <dcterms:modified xsi:type="dcterms:W3CDTF">2023-05-20T05:06:15Z</dcterms:modified>
</cp:coreProperties>
</file>