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445" r:id="rId4"/>
    <p:sldId id="332" r:id="rId5"/>
    <p:sldId id="476" r:id="rId6"/>
    <p:sldId id="475" r:id="rId7"/>
    <p:sldId id="474" r:id="rId8"/>
    <p:sldId id="477" r:id="rId9"/>
    <p:sldId id="473" r:id="rId10"/>
    <p:sldId id="397" r:id="rId11"/>
    <p:sldId id="472" r:id="rId12"/>
    <p:sldId id="382" r:id="rId13"/>
    <p:sldId id="453" r:id="rId14"/>
    <p:sldId id="449" r:id="rId15"/>
    <p:sldId id="454" r:id="rId16"/>
    <p:sldId id="458" r:id="rId17"/>
    <p:sldId id="460" r:id="rId18"/>
    <p:sldId id="461" r:id="rId19"/>
    <p:sldId id="462" r:id="rId20"/>
    <p:sldId id="464" r:id="rId21"/>
    <p:sldId id="468" r:id="rId22"/>
    <p:sldId id="456" r:id="rId23"/>
    <p:sldId id="467" r:id="rId24"/>
    <p:sldId id="469" r:id="rId25"/>
    <p:sldId id="479" r:id="rId26"/>
    <p:sldId id="478" r:id="rId27"/>
    <p:sldId id="466" r:id="rId28"/>
    <p:sldId id="480" r:id="rId29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3" autoAdjust="0"/>
    <p:restoredTop sz="96208" autoAdjust="0"/>
  </p:normalViewPr>
  <p:slideViewPr>
    <p:cSldViewPr>
      <p:cViewPr varScale="1">
        <p:scale>
          <a:sx n="119" d="100"/>
          <a:sy n="119" d="100"/>
        </p:scale>
        <p:origin x="18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B41FE962-87F4-EF4F-9DC9-4EE50DB45CD9}"/>
    <pc:docChg chg="modSld">
      <pc:chgData name="Marin Fotache" userId="9233cd031198ef03" providerId="LiveId" clId="{B41FE962-87F4-EF4F-9DC9-4EE50DB45CD9}" dt="2022-02-21T14:05:17.032" v="0" actId="20577"/>
      <pc:docMkLst>
        <pc:docMk/>
      </pc:docMkLst>
      <pc:sldChg chg="modSp mod">
        <pc:chgData name="Marin Fotache" userId="9233cd031198ef03" providerId="LiveId" clId="{B41FE962-87F4-EF4F-9DC9-4EE50DB45CD9}" dt="2022-02-21T14:05:17.032" v="0" actId="20577"/>
        <pc:sldMkLst>
          <pc:docMk/>
          <pc:sldMk cId="736283726" sldId="480"/>
        </pc:sldMkLst>
        <pc:spChg chg="mod">
          <ac:chgData name="Marin Fotache" userId="9233cd031198ef03" providerId="LiveId" clId="{B41FE962-87F4-EF4F-9DC9-4EE50DB45CD9}" dt="2022-02-21T14:05:17.032" v="0" actId="20577"/>
          <ac:spMkLst>
            <pc:docMk/>
            <pc:sldMk cId="736283726" sldId="480"/>
            <ac:spMk id="2" creationId="{00000000-0000-0000-0000-000000000000}"/>
          </ac:spMkLst>
        </pc:spChg>
      </pc:sldChg>
    </pc:docChg>
  </pc:docChgLst>
  <pc:docChgLst>
    <pc:chgData name="Marin Fotache" userId="9233cd031198ef03" providerId="LiveId" clId="{F2C02DFF-31BE-F847-8C2C-8D86534B4E96}"/>
    <pc:docChg chg="custSel addSld delSld modSld">
      <pc:chgData name="Marin Fotache" userId="9233cd031198ef03" providerId="LiveId" clId="{F2C02DFF-31BE-F847-8C2C-8D86534B4E96}" dt="2021-03-09T15:03:42.488" v="317" actId="20577"/>
      <pc:docMkLst>
        <pc:docMk/>
      </pc:docMkLst>
      <pc:sldChg chg="modSp mod">
        <pc:chgData name="Marin Fotache" userId="9233cd031198ef03" providerId="LiveId" clId="{F2C02DFF-31BE-F847-8C2C-8D86534B4E96}" dt="2021-02-15T14:24:07.088" v="315" actId="20577"/>
        <pc:sldMkLst>
          <pc:docMk/>
          <pc:sldMk cId="4161183439" sldId="332"/>
        </pc:sldMkLst>
        <pc:spChg chg="mod">
          <ac:chgData name="Marin Fotache" userId="9233cd031198ef03" providerId="LiveId" clId="{F2C02DFF-31BE-F847-8C2C-8D86534B4E96}" dt="2021-02-14T16:25:44.881" v="122" actId="20577"/>
          <ac:spMkLst>
            <pc:docMk/>
            <pc:sldMk cId="4161183439" sldId="332"/>
            <ac:spMk id="2" creationId="{00000000-0000-0000-0000-000000000000}"/>
          </ac:spMkLst>
        </pc:spChg>
        <pc:spChg chg="mod">
          <ac:chgData name="Marin Fotache" userId="9233cd031198ef03" providerId="LiveId" clId="{F2C02DFF-31BE-F847-8C2C-8D86534B4E96}" dt="2021-02-15T14:24:07.088" v="315" actId="20577"/>
          <ac:spMkLst>
            <pc:docMk/>
            <pc:sldMk cId="4161183439" sldId="332"/>
            <ac:spMk id="7" creationId="{00000000-0000-0000-0000-000000000000}"/>
          </ac:spMkLst>
        </pc:spChg>
      </pc:sldChg>
      <pc:sldChg chg="del">
        <pc:chgData name="Marin Fotache" userId="9233cd031198ef03" providerId="LiveId" clId="{F2C02DFF-31BE-F847-8C2C-8D86534B4E96}" dt="2021-02-14T18:07:06.882" v="186" actId="2696"/>
        <pc:sldMkLst>
          <pc:docMk/>
          <pc:sldMk cId="364058019" sldId="463"/>
        </pc:sldMkLst>
      </pc:sldChg>
      <pc:sldChg chg="modSp mod">
        <pc:chgData name="Marin Fotache" userId="9233cd031198ef03" providerId="LiveId" clId="{F2C02DFF-31BE-F847-8C2C-8D86534B4E96}" dt="2021-03-09T15:03:42.488" v="317" actId="20577"/>
        <pc:sldMkLst>
          <pc:docMk/>
          <pc:sldMk cId="1601491668" sldId="464"/>
        </pc:sldMkLst>
        <pc:spChg chg="mod">
          <ac:chgData name="Marin Fotache" userId="9233cd031198ef03" providerId="LiveId" clId="{F2C02DFF-31BE-F847-8C2C-8D86534B4E96}" dt="2021-03-09T15:03:42.488" v="317" actId="20577"/>
          <ac:spMkLst>
            <pc:docMk/>
            <pc:sldMk cId="1601491668" sldId="464"/>
            <ac:spMk id="7" creationId="{00000000-0000-0000-0000-000000000000}"/>
          </ac:spMkLst>
        </pc:spChg>
      </pc:sldChg>
      <pc:sldChg chg="modSp mod">
        <pc:chgData name="Marin Fotache" userId="9233cd031198ef03" providerId="LiveId" clId="{F2C02DFF-31BE-F847-8C2C-8D86534B4E96}" dt="2021-02-14T18:07:12.261" v="188" actId="20577"/>
        <pc:sldMkLst>
          <pc:docMk/>
          <pc:sldMk cId="1007104489" sldId="466"/>
        </pc:sldMkLst>
        <pc:spChg chg="mod">
          <ac:chgData name="Marin Fotache" userId="9233cd031198ef03" providerId="LiveId" clId="{F2C02DFF-31BE-F847-8C2C-8D86534B4E96}" dt="2021-02-14T18:07:12.261" v="188" actId="20577"/>
          <ac:spMkLst>
            <pc:docMk/>
            <pc:sldMk cId="1007104489" sldId="466"/>
            <ac:spMk id="4" creationId="{00000000-0000-0000-0000-000000000000}"/>
          </ac:spMkLst>
        </pc:spChg>
      </pc:sldChg>
      <pc:sldChg chg="modSp mod">
        <pc:chgData name="Marin Fotache" userId="9233cd031198ef03" providerId="LiveId" clId="{F2C02DFF-31BE-F847-8C2C-8D86534B4E96}" dt="2021-02-14T19:35:53.165" v="272" actId="255"/>
        <pc:sldMkLst>
          <pc:docMk/>
          <pc:sldMk cId="1799856366" sldId="469"/>
        </pc:sldMkLst>
        <pc:spChg chg="mod">
          <ac:chgData name="Marin Fotache" userId="9233cd031198ef03" providerId="LiveId" clId="{F2C02DFF-31BE-F847-8C2C-8D86534B4E96}" dt="2021-02-14T19:35:53.165" v="272" actId="255"/>
          <ac:spMkLst>
            <pc:docMk/>
            <pc:sldMk cId="1799856366" sldId="469"/>
            <ac:spMk id="7" creationId="{00000000-0000-0000-0000-000000000000}"/>
          </ac:spMkLst>
        </pc:spChg>
      </pc:sldChg>
      <pc:sldChg chg="modSp add mod">
        <pc:chgData name="Marin Fotache" userId="9233cd031198ef03" providerId="LiveId" clId="{F2C02DFF-31BE-F847-8C2C-8D86534B4E96}" dt="2021-02-14T19:54:16.293" v="311" actId="27636"/>
        <pc:sldMkLst>
          <pc:docMk/>
          <pc:sldMk cId="3954639034" sldId="478"/>
        </pc:sldMkLst>
        <pc:spChg chg="mod">
          <ac:chgData name="Marin Fotache" userId="9233cd031198ef03" providerId="LiveId" clId="{F2C02DFF-31BE-F847-8C2C-8D86534B4E96}" dt="2021-02-14T19:34:21.295" v="260" actId="20577"/>
          <ac:spMkLst>
            <pc:docMk/>
            <pc:sldMk cId="3954639034" sldId="478"/>
            <ac:spMk id="2" creationId="{00000000-0000-0000-0000-000000000000}"/>
          </ac:spMkLst>
        </pc:spChg>
        <pc:spChg chg="mod">
          <ac:chgData name="Marin Fotache" userId="9233cd031198ef03" providerId="LiveId" clId="{F2C02DFF-31BE-F847-8C2C-8D86534B4E96}" dt="2021-02-14T19:54:16.293" v="311" actId="27636"/>
          <ac:spMkLst>
            <pc:docMk/>
            <pc:sldMk cId="3954639034" sldId="478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download" TargetMode="External"/><Relationship Id="rId2" Type="http://schemas.openxmlformats.org/officeDocument/2006/relationships/hyperlink" Target="http://docs.mongodb.org/manual/reference/mongo-shel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mongodb.com/products/compas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reference/sql-aggregation-comparison/" TargetMode="External"/><Relationship Id="rId2" Type="http://schemas.openxmlformats.org/officeDocument/2006/relationships/hyperlink" Target="https://docs.mongodb.com/manual/aggregation/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com/presentations/aggregation-framework-0" TargetMode="External"/><Relationship Id="rId2" Type="http://schemas.openxmlformats.org/officeDocument/2006/relationships/hyperlink" Target="https://www.youtube.com/watch?v=A3jvoE0jGdE&amp;list=PLWkguCWKqN9OwcbdYm4nUIXnA2IoXX0LI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mongodb.com/presentations/aggregation-framework-1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sql-comparison/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u_DvuIDDUU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GHZd0zv170" TargetMode="External"/><Relationship Id="rId2" Type="http://schemas.openxmlformats.org/officeDocument/2006/relationships/hyperlink" Target="https://www.youtube.com/watch?v=leNCfU5SYR8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8CZs-0it9r4" TargetMode="External"/><Relationship Id="rId4" Type="http://schemas.openxmlformats.org/officeDocument/2006/relationships/hyperlink" Target="https://www.youtube.com/watch?v=bxw1AkH2aM4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AN76_47WtA" TargetMode="External"/><Relationship Id="rId2" Type="http://schemas.openxmlformats.org/officeDocument/2006/relationships/hyperlink" Target="https://www.youtube.com/watch?v=mHeP5IbozDU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ongodb.com/presentations/best-practices-for-migrating-from-rdbms-to-mongodb" TargetMode="External"/><Relationship Id="rId4" Type="http://schemas.openxmlformats.org/officeDocument/2006/relationships/hyperlink" Target="https://www.mongodb.com/presentations/back-to-basics-schema-design-basic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.mongodb.com/courses/catalog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gZrTK595kM" TargetMode="External"/><Relationship Id="rId2" Type="http://schemas.openxmlformats.org/officeDocument/2006/relationships/hyperlink" Target="https://www.youtube.com/watch?v=UJQiGBDKXY0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wl7ccAXwnqg" TargetMode="External"/><Relationship Id="rId5" Type="http://schemas.openxmlformats.org/officeDocument/2006/relationships/hyperlink" Target="https://docs.mongodb.com/manual/installation/" TargetMode="External"/><Relationship Id="rId4" Type="http://schemas.openxmlformats.org/officeDocument/2006/relationships/hyperlink" Target="https://medium.com/@fabianbosler/install-mongodb-d5cc6f6191a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ongodb/index.htm" TargetMode="External"/><Relationship Id="rId2" Type="http://schemas.openxmlformats.org/officeDocument/2006/relationships/hyperlink" Target="https://www.youtube.com/playlist?list=PLWkguCWKqN9OumKjTAzbpsFFBBeem23xQ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qhmit.com/mongodb/tutorial/" TargetMode="External"/><Relationship Id="rId4" Type="http://schemas.openxmlformats.org/officeDocument/2006/relationships/hyperlink" Target="https://studio3t.com/knowledge-base/articles/mongodb-getting-starte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presentations/scalability-through-replication-and-sharding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>
                <a:latin typeface="Calisto MT" pitchFamily="18" charset="0"/>
                <a:ea typeface="Batang" pitchFamily="18" charset="-127"/>
              </a:rPr>
              <a:t>Polyglot Persistence and Big Data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1"/>
            <a:ext cx="7899187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Document Databases. MongoDB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0480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Entries on a Social News Site - relational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57025"/>
            <a:ext cx="6536903" cy="5668592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6488222" y="1066800"/>
            <a:ext cx="2503378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Banker, 2015</a:t>
            </a:r>
          </a:p>
        </p:txBody>
      </p:sp>
    </p:spTree>
    <p:extLst>
      <p:ext uri="{BB962C8B-B14F-4D97-AF65-F5344CB8AC3E}">
        <p14:creationId xmlns:p14="http://schemas.microsoft.com/office/powerpoint/2010/main" val="3996878092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Document Associated to an Entry on a Social News Site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239000" y="1066800"/>
            <a:ext cx="17526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Banker,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88" y="1219200"/>
            <a:ext cx="559991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20286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Working with MongoDB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143000"/>
            <a:ext cx="83058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client for MongoDB: MongoShell (Java Script)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en-US" b="1" dirty="0">
                <a:latin typeface="Avenir Medium"/>
                <a:cs typeface="Avenir Medium"/>
                <a:hlinkClick r:id="rId2"/>
              </a:rPr>
              <a:t>http://docs.mongodb.org/manual/reference/mongo-shell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The best free MongoDB client we have found (so far) is </a:t>
            </a:r>
            <a:r>
              <a:rPr lang="en-US" dirty="0" err="1">
                <a:latin typeface="Avenir Medium"/>
                <a:cs typeface="Avenir Medium"/>
              </a:rPr>
              <a:t>Robomongo</a:t>
            </a:r>
            <a:r>
              <a:rPr lang="en-US" dirty="0">
                <a:latin typeface="Avenir Medium"/>
                <a:cs typeface="Avenir Medium"/>
              </a:rPr>
              <a:t>/Robo 3T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https://robomongo.org/download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GUI Client provided by MongoDB: Compass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https://www.mongodb.com/products/compass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We will use Robo3T (except for the scripts, since Robo3T cannot execute multiple commands at once)</a:t>
            </a:r>
          </a:p>
        </p:txBody>
      </p:sp>
    </p:spTree>
    <p:extLst>
      <p:ext uri="{BB962C8B-B14F-4D97-AF65-F5344CB8AC3E}">
        <p14:creationId xmlns:p14="http://schemas.microsoft.com/office/powerpoint/2010/main" val="257455534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Working with MongoDB (cont)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Topics covered in script </a:t>
            </a:r>
            <a:r>
              <a:rPr lang="en-US" b="1" dirty="0">
                <a:latin typeface="Avenir Medium"/>
                <a:cs typeface="Avenir Medium"/>
              </a:rPr>
              <a:t>01-01_MongoDB – Introduction.js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Connect to MongoDB database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Some basic operations: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Getting help: </a:t>
            </a:r>
            <a:r>
              <a:rPr lang="en-US" dirty="0">
                <a:latin typeface="Consolas"/>
                <a:cs typeface="Consolas"/>
              </a:rPr>
              <a:t>db.help()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List databases: </a:t>
            </a:r>
            <a:r>
              <a:rPr lang="en-US" dirty="0">
                <a:latin typeface="Consolas"/>
                <a:cs typeface="Consolas"/>
              </a:rPr>
              <a:t>show dbs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>
                <a:latin typeface="Consolas"/>
                <a:cs typeface="Consolas"/>
              </a:rPr>
              <a:t>show databases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Show current database: </a:t>
            </a:r>
            <a:r>
              <a:rPr lang="en-US" dirty="0">
                <a:latin typeface="Consolas"/>
                <a:cs typeface="Consolas"/>
              </a:rPr>
              <a:t>db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Display information/stistics about current database: </a:t>
            </a:r>
            <a:r>
              <a:rPr lang="en-US" dirty="0">
                <a:latin typeface="Consolas"/>
                <a:cs typeface="Consolas"/>
              </a:rPr>
              <a:t>db.stats()</a:t>
            </a:r>
            <a:r>
              <a:rPr lang="en-US" dirty="0">
                <a:latin typeface="Avenir Medium"/>
                <a:cs typeface="Avenir Medium"/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Set the current DB: </a:t>
            </a:r>
            <a:r>
              <a:rPr lang="en-US" dirty="0">
                <a:latin typeface="Consolas"/>
                <a:cs typeface="Consolas"/>
              </a:rPr>
              <a:t>use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Display collections in current database: </a:t>
            </a:r>
            <a:r>
              <a:rPr lang="en-US" dirty="0">
                <a:latin typeface="Consolas"/>
                <a:cs typeface="Consolas"/>
              </a:rPr>
              <a:t>show collections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Display available commands: </a:t>
            </a:r>
            <a:r>
              <a:rPr lang="en-US" dirty="0">
                <a:latin typeface="Consolas"/>
                <a:cs typeface="Consolas"/>
              </a:rPr>
              <a:t>help()</a:t>
            </a:r>
          </a:p>
        </p:txBody>
      </p:sp>
    </p:spTree>
    <p:extLst>
      <p:ext uri="{BB962C8B-B14F-4D97-AF65-F5344CB8AC3E}">
        <p14:creationId xmlns:p14="http://schemas.microsoft.com/office/powerpoint/2010/main" val="55465120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Working with MongoDB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58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Topics covered in script </a:t>
            </a:r>
            <a:r>
              <a:rPr lang="en-US" b="1" dirty="0">
                <a:latin typeface="Avenir Medium"/>
                <a:cs typeface="Avenir Medium"/>
              </a:rPr>
              <a:t>01-01_MongoDB – Introduction.js</a:t>
            </a:r>
            <a:r>
              <a:rPr lang="en-US" dirty="0">
                <a:latin typeface="Avenir Medium"/>
                <a:cs typeface="Avenir Medium"/>
              </a:rPr>
              <a:t> (cont.)</a:t>
            </a:r>
          </a:p>
          <a:p>
            <a:pPr marL="612648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Medium"/>
                <a:cs typeface="Avenir Medium"/>
              </a:rPr>
              <a:t>Remove collections: </a:t>
            </a:r>
            <a:r>
              <a:rPr lang="en-US" dirty="0">
                <a:latin typeface="Consolas"/>
                <a:cs typeface="Consolas"/>
              </a:rPr>
              <a:t>drop(</a:t>
            </a:r>
            <a:r>
              <a:rPr lang="en-US" dirty="0">
                <a:latin typeface="Avenir Medium"/>
                <a:cs typeface="Avenir Medium"/>
              </a:rPr>
              <a:t>)</a:t>
            </a:r>
          </a:p>
          <a:p>
            <a:pPr marL="612648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Medium"/>
                <a:cs typeface="Avenir Medium"/>
              </a:rPr>
              <a:t>Create collection: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Consolas"/>
                <a:cs typeface="Consolas"/>
              </a:rPr>
              <a:t>createCollection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insert(), </a:t>
            </a:r>
            <a:r>
              <a:rPr lang="en-US" dirty="0" err="1">
                <a:latin typeface="Consolas"/>
                <a:cs typeface="Consolas"/>
              </a:rPr>
              <a:t>insertOne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dirty="0" err="1">
                <a:latin typeface="Consolas"/>
                <a:cs typeface="Consolas"/>
              </a:rPr>
              <a:t>insertMany</a:t>
            </a:r>
            <a:r>
              <a:rPr lang="en-US" dirty="0">
                <a:latin typeface="Consolas"/>
                <a:cs typeface="Consolas"/>
              </a:rPr>
              <a:t>()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save()</a:t>
            </a:r>
          </a:p>
          <a:p>
            <a:pPr marL="612648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Medium"/>
                <a:cs typeface="Avenir Medium"/>
              </a:rPr>
              <a:t>Display document(s) in collection: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findOne()</a:t>
            </a:r>
            <a:r>
              <a:rPr lang="en-US" dirty="0">
                <a:latin typeface="Avenir Medium"/>
                <a:cs typeface="Avenir Medium"/>
              </a:rPr>
              <a:t>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find()</a:t>
            </a:r>
          </a:p>
          <a:p>
            <a:pPr lvl="2">
              <a:lnSpc>
                <a:spcPct val="120000"/>
              </a:lnSpc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676219473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collections in MongoDB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01-02_MongoDB - Managing collections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371600"/>
            <a:ext cx="85344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Basics of </a:t>
            </a:r>
            <a:r>
              <a:rPr lang="en-US" dirty="0">
                <a:latin typeface="Consolas"/>
                <a:cs typeface="Consolas"/>
              </a:rPr>
              <a:t>update(), save()</a:t>
            </a:r>
            <a:r>
              <a:rPr lang="en-US" dirty="0">
                <a:latin typeface="Avenir Medium"/>
                <a:cs typeface="Avenir Medium"/>
              </a:rPr>
              <a:t> and </a:t>
            </a:r>
            <a:r>
              <a:rPr lang="en-US" dirty="0">
                <a:latin typeface="Consolas"/>
                <a:cs typeface="Consolas"/>
              </a:rPr>
              <a:t>findAndModify()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Operators </a:t>
            </a:r>
            <a:r>
              <a:rPr lang="en-US" dirty="0">
                <a:latin typeface="Consolas"/>
                <a:cs typeface="Consolas"/>
              </a:rPr>
              <a:t>$set </a:t>
            </a:r>
            <a:r>
              <a:rPr lang="en-US" dirty="0">
                <a:latin typeface="Avenir Medium"/>
                <a:cs typeface="Avenir Medium"/>
              </a:rPr>
              <a:t>and </a:t>
            </a:r>
            <a:r>
              <a:rPr lang="en-US" dirty="0">
                <a:latin typeface="Consolas"/>
                <a:cs typeface="Consolas"/>
              </a:rPr>
              <a:t>$unset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Variables, functions and loops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</a:t>
            </a:r>
            <a:r>
              <a:rPr lang="en-US" dirty="0">
                <a:latin typeface="Consolas"/>
                <a:cs typeface="Consolas"/>
              </a:rPr>
              <a:t>$inc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Managing arrays: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Operators $push and $each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$addToSet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38334760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collections in MongoDB (cont.)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01-02_MongoDB - Managing collections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6002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Managing arrays: (cont.)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</a:t>
            </a:r>
            <a:r>
              <a:rPr lang="en-US" dirty="0">
                <a:latin typeface="Consolas"/>
                <a:cs typeface="Consolas"/>
              </a:rPr>
              <a:t>$pull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</a:t>
            </a:r>
            <a:r>
              <a:rPr lang="en-US" i="1" dirty="0">
                <a:latin typeface="Avenir Medium"/>
                <a:cs typeface="Avenir Medium"/>
              </a:rPr>
              <a:t>arrayAttribute.index.property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 Operator </a:t>
            </a:r>
            <a:r>
              <a:rPr lang="en-US" i="1" dirty="0">
                <a:latin typeface="Avenir Medium"/>
                <a:cs typeface="Avenir Medium"/>
              </a:rPr>
              <a:t>arrayAttribute.$.property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Updating sets of documents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"Upserts"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87929889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queries in MongoDB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01-03_MongoDB - Queries (1), cursors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95400"/>
            <a:ext cx="8534400" cy="5562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Details about </a:t>
            </a:r>
            <a:r>
              <a:rPr lang="en-US" dirty="0">
                <a:latin typeface="Consolas"/>
                <a:cs typeface="Consolas"/>
              </a:rPr>
              <a:t>find() </a:t>
            </a:r>
            <a:r>
              <a:rPr lang="en-US" dirty="0">
                <a:latin typeface="Avenir Medium"/>
                <a:cs typeface="Avenir Medium"/>
              </a:rPr>
              <a:t>and </a:t>
            </a:r>
            <a:r>
              <a:rPr lang="en-US" dirty="0">
                <a:latin typeface="Consolas"/>
                <a:cs typeface="Consolas"/>
              </a:rPr>
              <a:t>findOne():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Selection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Projection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Limit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Skip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operators for selection: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$ne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>
                <a:latin typeface="Consolas"/>
                <a:cs typeface="Consolas"/>
              </a:rPr>
              <a:t>$not, $nin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$in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$or, $and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$gte, $gt, $lte, $le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$exists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null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$all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16090561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queries in MongoDB (cont)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01-03_MongoDB - Queries (1), cursors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371600"/>
            <a:ext cx="8534400" cy="5486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Sorting results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Access/select array elements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dirty="0">
                <a:latin typeface="Consolas"/>
                <a:cs typeface="Consolas"/>
              </a:rPr>
              <a:t>$size</a:t>
            </a:r>
            <a:endParaRPr lang="en-US" b="1" dirty="0">
              <a:latin typeface="Consolas"/>
              <a:cs typeface="Consolas"/>
            </a:endParaRPr>
          </a:p>
          <a:p>
            <a:pPr lvl="1">
              <a:lnSpc>
                <a:spcPct val="120000"/>
              </a:lnSpc>
              <a:buSzPct val="80000"/>
            </a:pPr>
            <a:r>
              <a:rPr lang="en-US" dirty="0">
                <a:latin typeface="Consolas"/>
                <a:cs typeface="Consolas"/>
              </a:rPr>
              <a:t>$slice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dirty="0">
                <a:latin typeface="Consolas"/>
                <a:cs typeface="Consolas"/>
              </a:rPr>
              <a:t>$elemMatch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Creating indexes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Declaring uniqueness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Indexes for speeding retrieval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Other commands useful in some basic queries: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count()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distinct()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group()</a:t>
            </a: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892421604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Cursors in MongoDB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01-02_MongoDB - Queries (1), cursors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371600"/>
            <a:ext cx="85344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information about cursors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Reading documents pointed by the cursor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hasNext()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forEach()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cursor.</a:t>
            </a:r>
            <a:r>
              <a:rPr lang="en-US" sz="2600" dirty="0">
                <a:latin typeface="Consolas"/>
                <a:cs typeface="Consolas"/>
              </a:rPr>
              <a:t>toArray()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Working with two or more (logically related) collections: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Without cursors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Using cursor</a:t>
            </a:r>
          </a:p>
          <a:p>
            <a:pPr marL="82296" indent="0">
              <a:lnSpc>
                <a:spcPct val="130000"/>
              </a:lnSpc>
              <a:buNone/>
            </a:pP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19720280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Introduction to MongoDB</a:t>
            </a:r>
          </a:p>
          <a:p>
            <a:r>
              <a:rPr lang="en-US" sz="3000" dirty="0"/>
              <a:t>Basics of Document Database Model: JSON</a:t>
            </a:r>
            <a:endParaRPr lang="en-US" sz="2600" dirty="0"/>
          </a:p>
          <a:p>
            <a:r>
              <a:rPr lang="en-US" sz="3000" dirty="0"/>
              <a:t>Getting Started with MongoDB</a:t>
            </a:r>
          </a:p>
          <a:p>
            <a:pPr lvl="1"/>
            <a:r>
              <a:rPr lang="en-US" sz="2600" dirty="0"/>
              <a:t>Install and launch MongoDB</a:t>
            </a:r>
          </a:p>
          <a:p>
            <a:pPr lvl="1"/>
            <a:r>
              <a:rPr lang="en-US" sz="2600" dirty="0"/>
              <a:t>MongoDB clients</a:t>
            </a:r>
          </a:p>
          <a:p>
            <a:pPr lvl="1"/>
            <a:r>
              <a:rPr lang="en-US" sz="2600" dirty="0"/>
              <a:t>Basic operations</a:t>
            </a:r>
          </a:p>
          <a:p>
            <a:r>
              <a:rPr lang="en-US" sz="3000" dirty="0"/>
              <a:t>Creating and updating collections</a:t>
            </a:r>
            <a:endParaRPr lang="en-US" sz="2600" dirty="0"/>
          </a:p>
          <a:p>
            <a:pPr lvl="1"/>
            <a:r>
              <a:rPr lang="en-US" sz="2600" dirty="0"/>
              <a:t>Insert documents: insert(), save()</a:t>
            </a:r>
          </a:p>
          <a:p>
            <a:pPr lvl="1"/>
            <a:r>
              <a:rPr lang="en-US" sz="2600" dirty="0"/>
              <a:t>Update documents: save(), update()</a:t>
            </a:r>
            <a:endParaRPr lang="en-US" dirty="0"/>
          </a:p>
          <a:p>
            <a:pPr lvl="2"/>
            <a:r>
              <a:rPr lang="en-US" dirty="0"/>
              <a:t>Updating scalar attributes</a:t>
            </a:r>
          </a:p>
          <a:p>
            <a:pPr lvl="2"/>
            <a:r>
              <a:rPr lang="en-US" dirty="0"/>
              <a:t>Updating arrays</a:t>
            </a:r>
          </a:p>
          <a:p>
            <a:pPr lvl="2"/>
            <a:r>
              <a:rPr lang="en-US" dirty="0"/>
              <a:t>Updating sub-documents</a:t>
            </a:r>
          </a:p>
        </p:txBody>
      </p:sp>
    </p:spTree>
    <p:extLst>
      <p:ext uri="{BB962C8B-B14F-4D97-AF65-F5344CB8AC3E}">
        <p14:creationId xmlns:p14="http://schemas.microsoft.com/office/powerpoint/2010/main" val="2742322570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Aggregation Framework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19200"/>
            <a:ext cx="8534400" cy="5638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The most important query tool in MongoDB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Introduced in version 2.2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Processes streams of documents through series of operators (pipeline)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documentation: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https://docs.mongodb.com/manual/aggregation/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Can be easily learned by comparing with SQL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http://docs.mongodb.org/manual/reference/sql-aggregation-comparison/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3100" dirty="0">
                <a:latin typeface="Avenir Medium"/>
                <a:cs typeface="Avenir Medium"/>
              </a:rPr>
              <a:t>See script: </a:t>
            </a:r>
            <a:r>
              <a:rPr lang="en-US" sz="3200" dirty="0">
                <a:latin typeface="Avenir Medium"/>
                <a:cs typeface="Avenir Medium"/>
              </a:rPr>
              <a:t>script </a:t>
            </a:r>
            <a:r>
              <a:rPr lang="en-US" sz="3200" b="1" i="1" dirty="0">
                <a:latin typeface="Avenir Medium"/>
                <a:cs typeface="Avenir Medium"/>
              </a:rPr>
              <a:t>01-04_MongoDB - Queries (2) - Aggregation Framework</a:t>
            </a:r>
            <a:endParaRPr lang="en-US" sz="2300" b="1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01491668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Presentations/Tutorials on Aggregation Framework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66800" y="1752600"/>
            <a:ext cx="7772400" cy="4876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en" dirty="0">
                <a:latin typeface="Avenir Medium"/>
                <a:cs typeface="Avenir Medium"/>
              </a:rPr>
              <a:t>Very good series of video-tutorials on MongoDB Aggregation Framework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r>
              <a:rPr lang="en-US" sz="2300" dirty="0">
                <a:latin typeface="Avenir Medium"/>
                <a:cs typeface="Avenir Medium"/>
                <a:hlinkClick r:id="rId2"/>
              </a:rPr>
              <a:t>https://www.youtube.com/watch?v=A3jvoE0jGdE&amp;list=PLWkguCWKqN9OwcbdYm4nUIXnA2IoXX0LI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Avenir Medium"/>
                <a:cs typeface="Avenir Medium"/>
              </a:rPr>
              <a:t>The Aggregation Framework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300" dirty="0">
                <a:latin typeface="Avenir Medium"/>
                <a:cs typeface="Avenir Medium"/>
                <a:hlinkClick r:id="rId3"/>
              </a:rPr>
              <a:t>http://www.mongodb.com/presentations/aggregation-framework-0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Avenir Medium"/>
                <a:cs typeface="Avenir Medium"/>
              </a:rPr>
              <a:t>Aggregation Framework 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300" dirty="0">
                <a:latin typeface="Avenir Medium"/>
                <a:cs typeface="Avenir Medium"/>
                <a:hlinkClick r:id="rId4"/>
              </a:rPr>
              <a:t>http://www.mongodb.com/presentations/aggregation-framework-1</a:t>
            </a:r>
            <a:endParaRPr lang="en-US" sz="2300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>
              <a:lnSpc>
                <a:spcPct val="13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36336807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schema of Aggregation Framework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778" y="1066800"/>
            <a:ext cx="9184778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5912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067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to Aggregation Mapping Chart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8B4DC-B5FA-724E-9D90-937F982FBD60}"/>
              </a:ext>
            </a:extLst>
          </p:cNvPr>
          <p:cNvSpPr/>
          <p:nvPr/>
        </p:nvSpPr>
        <p:spPr>
          <a:xfrm>
            <a:off x="533400" y="2843551"/>
            <a:ext cx="8458200" cy="745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RO" sz="2100" dirty="0">
                <a:latin typeface="Avenir Book" panose="02000503020000020003" pitchFamily="2" charset="0"/>
                <a:hlinkClick r:id="rId2"/>
              </a:rPr>
              <a:t>https://docs.mongodb.com/manual/reference/sql-comparison/</a:t>
            </a:r>
            <a:endParaRPr lang="en-RO" sz="2100" dirty="0">
              <a:latin typeface="Avenir Book" panose="02000503020000020003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RO" sz="21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72559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More advanced stuff on 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Aggregation Framework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4478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MongoDB Query Language: What's New (2020-06-10)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2"/>
              </a:rPr>
              <a:t>https://www.youtube.com/watch?v=iu_DvuIDDUU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3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99856366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 Modeling in MongoDB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219200"/>
            <a:ext cx="8229600" cy="5638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MongoDB Schema Design Best Practices (2020-04)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2"/>
              </a:rPr>
              <a:t>https://www.youtube.com/watch?v=leNCfU5SYR8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3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Data Modeling with MongoDB (2020-10)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900" dirty="0">
                <a:latin typeface="Avenir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https://www.youtube.com/watch?v=3GHZd0zv170</a:t>
            </a:r>
            <a:endParaRPr lang="en-US" sz="19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3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A Complete Methodology of Data Modeling for MongoDB (2020-06)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</a:rPr>
              <a:t>https://</a:t>
            </a:r>
            <a:r>
              <a:rPr lang="en-US" sz="1600" dirty="0" err="1">
                <a:latin typeface="Avenir Medium"/>
                <a:cs typeface="Avenir Medium"/>
              </a:rPr>
              <a:t>www.youtube.com</a:t>
            </a:r>
            <a:r>
              <a:rPr lang="en-US" sz="1600" dirty="0">
                <a:latin typeface="Avenir Medium"/>
                <a:cs typeface="Avenir Medium"/>
              </a:rPr>
              <a:t>/</a:t>
            </a:r>
            <a:r>
              <a:rPr lang="en-US" sz="1600" dirty="0" err="1">
                <a:latin typeface="Avenir Medium"/>
                <a:cs typeface="Avenir Medium"/>
              </a:rPr>
              <a:t>watch?v</a:t>
            </a:r>
            <a:r>
              <a:rPr lang="en-US" sz="1600" dirty="0">
                <a:latin typeface="Avenir Medium"/>
                <a:cs typeface="Avenir Medium"/>
              </a:rPr>
              <a:t>=</a:t>
            </a:r>
            <a:r>
              <a:rPr lang="en-US" sz="1600" dirty="0" err="1">
                <a:latin typeface="Avenir Medium"/>
                <a:cs typeface="Avenir Medium"/>
              </a:rPr>
              <a:t>DUCvYbcgGsQ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Advanced Schema Design Patterns (2020-06)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4"/>
              </a:rPr>
              <a:t>https://www.youtube.com/watch?v=bxw1AkH2aM4</a:t>
            </a:r>
            <a:endParaRPr lang="en-US" sz="16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GB" sz="2400" dirty="0">
                <a:latin typeface="Avenir Medium"/>
                <a:cs typeface="Avenir Medium"/>
              </a:rPr>
              <a:t>Schema Design Anti-Patterns - Part 1</a:t>
            </a:r>
            <a:endParaRPr lang="en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5"/>
              </a:rPr>
              <a:t>https://www.youtube.com/watch?v=8CZs-0it9r4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6136909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 Modeling in MongoDB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219200"/>
            <a:ext cx="8229600" cy="5638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Schema Design Anti-Patterns - Part 2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100" dirty="0">
                <a:latin typeface="Avenir Medium"/>
                <a:cs typeface="Avenir Medium"/>
                <a:hlinkClick r:id="rId2"/>
              </a:rPr>
              <a:t>https://www.youtube.com/watch?v=mHeP5IbozDU</a:t>
            </a:r>
            <a:endParaRPr lang="en-US" sz="19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Schema Design Anti-Patterns - Part 3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900" dirty="0">
                <a:latin typeface="Avenir Medium"/>
                <a:cs typeface="Avenir Medium"/>
                <a:hlinkClick r:id="rId3"/>
              </a:rPr>
              <a:t>https://www.youtube.com/watch?v=dAN76_47WtA</a:t>
            </a:r>
            <a:endParaRPr lang="en-US" sz="1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400" dirty="0">
                <a:latin typeface="Avenir Medium"/>
                <a:cs typeface="Avenir Medium"/>
              </a:rPr>
              <a:t>Older: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Back to Basics: Schema Design Basics (2019)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4"/>
              </a:rPr>
              <a:t>https://www.mongodb.com/presentations/back-to-basics-schema-design-basics</a:t>
            </a: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GB" sz="2400" dirty="0">
                <a:latin typeface="Avenir Medium"/>
                <a:cs typeface="Avenir Medium"/>
              </a:rPr>
              <a:t>Best Practices for Migrating from RDBMS to MongoDB (2019)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GB" sz="2000" dirty="0">
                <a:latin typeface="Avenir Medium"/>
                <a:cs typeface="Avenir Medium"/>
                <a:hlinkClick r:id="rId5"/>
              </a:rPr>
              <a:t>https://www.mongodb.com/presentations/best-practices-for-migrating-from-rdbms-to-mongodb</a:t>
            </a:r>
            <a:endParaRPr lang="en-GB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54639034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 study: Sales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58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1219200"/>
            <a:ext cx="8458200" cy="579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3100" dirty="0">
                <a:latin typeface="Avenir Medium"/>
                <a:cs typeface="Avenir Medium"/>
              </a:rPr>
              <a:t>Database schema in MongoDB</a:t>
            </a:r>
          </a:p>
          <a:p>
            <a:pPr lvl="1">
              <a:lnSpc>
                <a:spcPct val="110000"/>
              </a:lnSpc>
            </a:pPr>
            <a:r>
              <a:rPr lang="en-US" sz="2700" dirty="0">
                <a:latin typeface="Avenir Medium"/>
                <a:cs typeface="Avenir Medium"/>
              </a:rPr>
              <a:t>One-collection version</a:t>
            </a:r>
          </a:p>
          <a:p>
            <a:pPr lvl="1">
              <a:lnSpc>
                <a:spcPct val="110000"/>
              </a:lnSpc>
            </a:pPr>
            <a:r>
              <a:rPr lang="en-US" sz="2700" dirty="0">
                <a:latin typeface="Avenir Medium"/>
                <a:cs typeface="Avenir Medium"/>
              </a:rPr>
              <a:t>Super-normalized (relational-like) version</a:t>
            </a:r>
          </a:p>
          <a:p>
            <a:pPr lvl="1">
              <a:lnSpc>
                <a:spcPct val="110000"/>
              </a:lnSpc>
            </a:pPr>
            <a:r>
              <a:rPr lang="en-US" sz="2700" dirty="0">
                <a:latin typeface="Avenir Medium"/>
                <a:cs typeface="Avenir Medium"/>
              </a:rPr>
              <a:t>Our solution:</a:t>
            </a:r>
          </a:p>
          <a:p>
            <a:pPr lvl="2">
              <a:lnSpc>
                <a:spcPct val="110000"/>
              </a:lnSpc>
            </a:pPr>
            <a:r>
              <a:rPr lang="en-US" sz="2500" dirty="0">
                <a:latin typeface="Avenir Medium"/>
                <a:cs typeface="Avenir Medium"/>
              </a:rPr>
              <a:t>Strengths</a:t>
            </a:r>
          </a:p>
          <a:p>
            <a:pPr lvl="2">
              <a:lnSpc>
                <a:spcPct val="110000"/>
              </a:lnSpc>
            </a:pPr>
            <a:r>
              <a:rPr lang="en-US" sz="2500" dirty="0">
                <a:latin typeface="Avenir Medium"/>
                <a:cs typeface="Avenir Medium"/>
              </a:rPr>
              <a:t>Weaknesses</a:t>
            </a:r>
          </a:p>
          <a:p>
            <a:pPr>
              <a:lnSpc>
                <a:spcPct val="110000"/>
              </a:lnSpc>
            </a:pPr>
            <a:r>
              <a:rPr lang="en-US" sz="3100" dirty="0">
                <a:latin typeface="Avenir Medium"/>
                <a:cs typeface="Avenir Medium"/>
              </a:rPr>
              <a:t>The most important SQL queries "converted"into MongoDB Aggregation Framework queries</a:t>
            </a:r>
          </a:p>
          <a:p>
            <a:pPr>
              <a:lnSpc>
                <a:spcPct val="110000"/>
              </a:lnSpc>
            </a:pPr>
            <a:r>
              <a:rPr lang="en-US" sz="3100" dirty="0">
                <a:latin typeface="Avenir Medium"/>
                <a:cs typeface="Avenir Medium"/>
              </a:rPr>
              <a:t>See script: </a:t>
            </a:r>
            <a:r>
              <a:rPr lang="en-US" sz="3100" b="1" i="1" dirty="0">
                <a:latin typeface="Avenir Medium"/>
                <a:cs typeface="Avenir Medium"/>
              </a:rPr>
              <a:t>01-05_MongoDB - Case study – Sales.js</a:t>
            </a: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7104489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Free Courses on </a:t>
            </a:r>
            <a:r>
              <a:rPr 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MongoDB University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4478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GB" sz="2400" dirty="0">
                <a:latin typeface="Avenir Medium"/>
                <a:cs typeface="Avenir Medium"/>
                <a:hlinkClick r:id="rId2"/>
              </a:rPr>
              <a:t>https://university.mongodb.com/courses/catalog</a:t>
            </a:r>
            <a:endParaRPr lang="en-GB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MongoDB Basics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MongoDB for SQL Pros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The MongoDB Aggregation Framework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Basic Cluster Administration </a:t>
            </a:r>
          </a:p>
          <a:p>
            <a:pPr marL="82296" indent="0">
              <a:lnSpc>
                <a:spcPct val="110000"/>
              </a:lnSpc>
              <a:buNone/>
            </a:pPr>
            <a:endParaRPr lang="en-US" sz="28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GB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736283726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Basic queries in MongoDB</a:t>
            </a:r>
          </a:p>
          <a:p>
            <a:pPr lvl="1"/>
            <a:r>
              <a:rPr lang="en-US" sz="2600" dirty="0"/>
              <a:t>find() and findOne(), selection operators</a:t>
            </a:r>
          </a:p>
          <a:p>
            <a:pPr lvl="1"/>
            <a:r>
              <a:rPr lang="en-US" sz="2600" dirty="0"/>
              <a:t>Sorting, limiting and slicing results</a:t>
            </a:r>
          </a:p>
          <a:p>
            <a:pPr lvl="1"/>
            <a:r>
              <a:rPr lang="en-US" sz="2600" dirty="0"/>
              <a:t>Accesing arrays elements</a:t>
            </a:r>
          </a:p>
          <a:p>
            <a:pPr lvl="1"/>
            <a:r>
              <a:rPr lang="en-US" sz="2600" dirty="0"/>
              <a:t>Indexes</a:t>
            </a:r>
          </a:p>
          <a:p>
            <a:r>
              <a:rPr lang="en-US" sz="3000" dirty="0"/>
              <a:t>Cursors</a:t>
            </a:r>
          </a:p>
          <a:p>
            <a:r>
              <a:rPr lang="en-US" sz="3000" dirty="0"/>
              <a:t>Dealing with related collections</a:t>
            </a:r>
            <a:endParaRPr lang="en-US" sz="2600" dirty="0"/>
          </a:p>
          <a:p>
            <a:r>
              <a:rPr lang="en-US" sz="3000" dirty="0"/>
              <a:t>Aggregation Framework</a:t>
            </a:r>
            <a:endParaRPr lang="en-US" dirty="0"/>
          </a:p>
          <a:p>
            <a:r>
              <a:rPr lang="en-US" sz="3000" dirty="0"/>
              <a:t>Database modeling in MongoDB</a:t>
            </a:r>
            <a:endParaRPr lang="en-US" sz="2600" dirty="0"/>
          </a:p>
          <a:p>
            <a:r>
              <a:rPr lang="en-US" sz="3000" dirty="0"/>
              <a:t>Importing relational data in Mongo through R (changing the data structure)</a:t>
            </a:r>
          </a:p>
          <a:p>
            <a:r>
              <a:rPr lang="en-US" sz="3000" dirty="0"/>
              <a:t>Case study: sales</a:t>
            </a:r>
          </a:p>
          <a:p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239970805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Install MongoDB (server) and Robo3T (client)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0006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000" dirty="0">
                <a:latin typeface="Avenir Medium"/>
              </a:rPr>
              <a:t>How to install MongoDB 4.4.1 on Windows 10 (2020)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hlinkClick r:id="rId2"/>
              </a:rPr>
              <a:t>https://www.youtube.com/watch?v=UJQiGBDKXY0</a:t>
            </a:r>
            <a:endParaRPr lang="en-US" sz="1600" dirty="0">
              <a:latin typeface="Avenir Medium"/>
            </a:endParaRPr>
          </a:p>
          <a:p>
            <a:endParaRPr lang="en-US" sz="800" dirty="0">
              <a:latin typeface="Avenir Medium"/>
            </a:endParaRPr>
          </a:p>
          <a:p>
            <a:r>
              <a:rPr lang="en-US" sz="2000" dirty="0">
                <a:latin typeface="Avenir Medium"/>
              </a:rPr>
              <a:t>How to Install MongoDB on Windows 7/8/10 | How to Install Mongo Compass as separate installer (2020)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https://www.youtube.com/watch?v=MgZrTK595kM</a:t>
            </a:r>
            <a:endParaRPr lang="en-US" sz="1600" dirty="0">
              <a:latin typeface="Avenir Medium"/>
            </a:endParaRPr>
          </a:p>
          <a:p>
            <a:endParaRPr lang="en-US" sz="800" dirty="0">
              <a:latin typeface="Avenir Medium"/>
            </a:endParaRPr>
          </a:p>
          <a:p>
            <a:r>
              <a:rPr lang="en-US" sz="2000" dirty="0">
                <a:latin typeface="Avenir Medium"/>
              </a:rPr>
              <a:t>Learn how to set up a MongoDB (2020)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https://medium.com/@fabianbosler/install-mongodb-d5cc6f6191a4</a:t>
            </a:r>
            <a:endParaRPr lang="en-US" sz="1600" dirty="0">
              <a:latin typeface="Avenir Medium"/>
            </a:endParaRPr>
          </a:p>
          <a:p>
            <a:endParaRPr lang="en-US" sz="800" dirty="0">
              <a:latin typeface="Avenir Medium"/>
            </a:endParaRPr>
          </a:p>
          <a:p>
            <a:r>
              <a:rPr lang="en-US" sz="2300" dirty="0">
                <a:latin typeface="Avenir Medium"/>
              </a:rPr>
              <a:t>Install MongoDB (Community Edition)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1600" dirty="0">
                <a:latin typeface="Avenir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https://docs.mongodb.com/manual/installation/</a:t>
            </a:r>
            <a:endParaRPr lang="en-US" sz="16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r>
              <a:rPr lang="en-US" sz="2300" dirty="0">
                <a:latin typeface="Avenir Medium"/>
                <a:cs typeface="Avenir Medium"/>
              </a:rPr>
              <a:t>Install Robo 3T to Windows 10 (2020)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1600" dirty="0">
                <a:latin typeface="Avenir Medium"/>
                <a:hlinkClick r:id="rId6"/>
              </a:rPr>
              <a:t>https://www.youtube.com/watch?v=wl7ccAXwnqg</a:t>
            </a:r>
            <a:endParaRPr lang="en-US" sz="1600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6118343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Free tutorials on MongoDB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6394" y="1143000"/>
            <a:ext cx="8147606" cy="5486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</a:rPr>
              <a:t>MongoDB Tutorial for Beginners (Bogdan </a:t>
            </a:r>
            <a:r>
              <a:rPr lang="en-US" sz="2400" dirty="0" err="1">
                <a:latin typeface="Avenir Medium"/>
              </a:rPr>
              <a:t>Stashchuk</a:t>
            </a:r>
            <a:r>
              <a:rPr lang="en-US" sz="2400" dirty="0">
                <a:latin typeface="Avenir Medium"/>
              </a:rPr>
              <a:t>) - playlist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https://www.youtube.com/playlist?list=PLWkguCWKqN9OumKjTAzbpsFFBBeem23xQ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800" dirty="0">
              <a:latin typeface="Avenir Medium"/>
            </a:endParaRPr>
          </a:p>
          <a:p>
            <a:r>
              <a:rPr lang="en-US" sz="2400" dirty="0">
                <a:latin typeface="Avenir Medium"/>
              </a:rPr>
              <a:t>MongoDB Tutorial (</a:t>
            </a:r>
            <a:r>
              <a:rPr lang="en-US" sz="2400" dirty="0" err="1">
                <a:latin typeface="Avenir Medium"/>
              </a:rPr>
              <a:t>TutorialsPoint</a:t>
            </a:r>
            <a:r>
              <a:rPr lang="en-US" sz="2400" dirty="0">
                <a:latin typeface="Avenir Medium"/>
              </a:rPr>
              <a:t>)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3"/>
              </a:rPr>
              <a:t>https://www.tutorialspoint.com/mongodb/index.htm</a:t>
            </a: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" sz="2000" dirty="0">
              <a:latin typeface="Avenir Medium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2400" dirty="0">
                <a:latin typeface="Avenir Medium"/>
              </a:rPr>
              <a:t>Getting Started with MongoDB – An Introduction</a:t>
            </a:r>
          </a:p>
          <a:p>
            <a:pPr marL="402336" lvl="1" indent="0">
              <a:buNone/>
            </a:pPr>
            <a:r>
              <a:rPr lang="en-GB" sz="2000" dirty="0">
                <a:latin typeface="Avenir Medium"/>
                <a:hlinkClick r:id="rId4"/>
              </a:rPr>
              <a:t>https://studio3t.com/knowledge-base/articles/mongodb-getting-started/</a:t>
            </a:r>
            <a:endParaRPr lang="en-GB" sz="2000" dirty="0">
              <a:latin typeface="Avenir Medium"/>
            </a:endParaRPr>
          </a:p>
          <a:p>
            <a:pPr marL="402336" lvl="1" indent="0">
              <a:buNone/>
            </a:pPr>
            <a:endParaRPr lang="en-GB" sz="2000" dirty="0">
              <a:latin typeface="Avenir Medium"/>
            </a:endParaRPr>
          </a:p>
          <a:p>
            <a:r>
              <a:rPr lang="en-GB" sz="2400" dirty="0">
                <a:latin typeface="Avenir Medium"/>
              </a:rPr>
              <a:t>MongoDB Tutorial</a:t>
            </a:r>
          </a:p>
          <a:p>
            <a:pPr marL="402336" lvl="1" indent="0">
              <a:buNone/>
            </a:pPr>
            <a:r>
              <a:rPr lang="en-GB" sz="2000" dirty="0">
                <a:latin typeface="Avenir Medium"/>
                <a:hlinkClick r:id="rId5"/>
              </a:rPr>
              <a:t>https://www.qhmit.com/mongodb/tutorial/</a:t>
            </a:r>
            <a:endParaRPr lang="en-GB" sz="2000" dirty="0">
              <a:latin typeface="Avenir Medium"/>
            </a:endParaRPr>
          </a:p>
          <a:p>
            <a:pPr marL="402336" lvl="1" indent="0">
              <a:buNone/>
            </a:pPr>
            <a:endParaRPr lang="en-GB" sz="2000" dirty="0">
              <a:latin typeface="Avenir Medium"/>
            </a:endParaRPr>
          </a:p>
          <a:p>
            <a:pPr marL="402336" lvl="1" indent="0">
              <a:buNone/>
            </a:pPr>
            <a:endParaRPr lang="en" sz="20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3191561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 Topology of MongoDB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66800"/>
            <a:ext cx="3413955" cy="5710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59" y="4024618"/>
            <a:ext cx="3356941" cy="2833382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6172200" y="1295400"/>
            <a:ext cx="2503378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Banker, 2015</a:t>
            </a:r>
          </a:p>
        </p:txBody>
      </p:sp>
    </p:spTree>
    <p:extLst>
      <p:ext uri="{BB962C8B-B14F-4D97-AF65-F5344CB8AC3E}">
        <p14:creationId xmlns:p14="http://schemas.microsoft.com/office/powerpoint/2010/main" val="749335514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Vertical (left) vs. Horizontal Scaling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172200" y="1066800"/>
            <a:ext cx="2503378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Banker, 2015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07463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More on MongoDB architecture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6394" y="1371600"/>
            <a:ext cx="8147606" cy="5486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</a:rPr>
              <a:t>Scalability through Replication and </a:t>
            </a:r>
            <a:r>
              <a:rPr lang="en-US" sz="2400" dirty="0" err="1">
                <a:latin typeface="Avenir Medium"/>
              </a:rPr>
              <a:t>Sharding</a:t>
            </a:r>
            <a:r>
              <a:rPr lang="en-US" sz="2400" dirty="0">
                <a:latin typeface="Avenir Medium"/>
              </a:rPr>
              <a:t> (2019)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https://www.mongodb.com/presentations/scalability-through-replication-and-sharding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16286910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Basics of Document Database Model: JSON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447800"/>
            <a:ext cx="8534400" cy="5105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</a:rPr>
              <a:t>Basics of Document Database Model: JSON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/>
              <a:t>Documents</a:t>
            </a:r>
          </a:p>
          <a:p>
            <a:pPr lvl="1"/>
            <a:r>
              <a:rPr lang="en-US" dirty="0"/>
              <a:t>Attributes/Fields:</a:t>
            </a:r>
          </a:p>
          <a:p>
            <a:pPr lvl="2"/>
            <a:r>
              <a:rPr lang="en-US" dirty="0"/>
              <a:t>Key-value pairs</a:t>
            </a:r>
          </a:p>
          <a:p>
            <a:pPr lvl="2"/>
            <a:r>
              <a:rPr lang="en-US" dirty="0"/>
              <a:t>ObjectId</a:t>
            </a:r>
          </a:p>
          <a:p>
            <a:pPr lvl="2"/>
            <a:r>
              <a:rPr lang="en-US" dirty="0"/>
              <a:t>Scalars</a:t>
            </a:r>
          </a:p>
          <a:p>
            <a:pPr lvl="2"/>
            <a:r>
              <a:rPr lang="en-US" dirty="0"/>
              <a:t>Arrays</a:t>
            </a:r>
          </a:p>
          <a:p>
            <a:pPr lvl="2"/>
            <a:r>
              <a:rPr lang="en-US" dirty="0"/>
              <a:t>Sub-documents</a:t>
            </a: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4293080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13228</TotalTime>
  <Words>1395</Words>
  <Application>Microsoft Macintosh PowerPoint</Application>
  <PresentationFormat>On-screen Show (4:3)</PresentationFormat>
  <Paragraphs>259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 Unicode MS</vt:lpstr>
      <vt:lpstr>Arial</vt:lpstr>
      <vt:lpstr>Avenir Book</vt:lpstr>
      <vt:lpstr>Avenir Medium</vt:lpstr>
      <vt:lpstr>Book Antiqua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Polyglot Persistence and Big Data</vt:lpstr>
      <vt:lpstr>Agenda</vt:lpstr>
      <vt:lpstr>Agenda (cont.)</vt:lpstr>
      <vt:lpstr>Install MongoDB (server) and Robo3T (client)</vt:lpstr>
      <vt:lpstr>Free tutorials on MongoDB</vt:lpstr>
      <vt:lpstr>Simple Topology of MongoDB</vt:lpstr>
      <vt:lpstr>Vertical (left) vs. Horizontal Scaling</vt:lpstr>
      <vt:lpstr>More on MongoDB architecture</vt:lpstr>
      <vt:lpstr>Basics of Document Database Model: JSON</vt:lpstr>
      <vt:lpstr>Entries on a Social News Site - relational</vt:lpstr>
      <vt:lpstr>A Document Associated to an Entry on a Social News Site</vt:lpstr>
      <vt:lpstr>Working with MongoDB</vt:lpstr>
      <vt:lpstr>Working with MongoDB (cont)</vt:lpstr>
      <vt:lpstr>Working with MongoDB (cont.)</vt:lpstr>
      <vt:lpstr>Managing collections in MongoDB (Topics covered in script 01-02_MongoDB - Managing collections)</vt:lpstr>
      <vt:lpstr>Managing collections in MongoDB (cont.) (Topics covered in script 01-02_MongoDB - Managing collections)</vt:lpstr>
      <vt:lpstr>Basic queries in MongoDB (Topics covered in script 01-03_MongoDB - Queries (1), cursors)</vt:lpstr>
      <vt:lpstr>Basic queries in MongoDB (cont) (Topics covered in script 01-03_MongoDB - Queries (1), cursors)</vt:lpstr>
      <vt:lpstr>Cursors in MongoDB (Topics covered in script 01-02_MongoDB - Queries (1), cursors)</vt:lpstr>
      <vt:lpstr>Aggregation Framework </vt:lpstr>
      <vt:lpstr>Presentations/Tutorials on Aggregation Framework </vt:lpstr>
      <vt:lpstr>Basic schema of Aggregation Framework </vt:lpstr>
      <vt:lpstr>SQL to Aggregation Mapping Chart</vt:lpstr>
      <vt:lpstr>More advanced stuff on  Aggregation Framework</vt:lpstr>
      <vt:lpstr>Database Modeling in MongoDB</vt:lpstr>
      <vt:lpstr>Database Modeling in MongoDB (cont.)</vt:lpstr>
      <vt:lpstr>Case study: Sales</vt:lpstr>
      <vt:lpstr>Free Courses on MongoDB University 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557</cp:revision>
  <dcterms:created xsi:type="dcterms:W3CDTF">2002-10-11T06:23:42Z</dcterms:created>
  <dcterms:modified xsi:type="dcterms:W3CDTF">2022-02-21T14:05:18Z</dcterms:modified>
</cp:coreProperties>
</file>