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379" r:id="rId3"/>
    <p:sldId id="445" r:id="rId4"/>
    <p:sldId id="332" r:id="rId5"/>
    <p:sldId id="476" r:id="rId6"/>
    <p:sldId id="475" r:id="rId7"/>
    <p:sldId id="474" r:id="rId8"/>
    <p:sldId id="477" r:id="rId9"/>
    <p:sldId id="473" r:id="rId10"/>
    <p:sldId id="397" r:id="rId11"/>
    <p:sldId id="472" r:id="rId12"/>
    <p:sldId id="382" r:id="rId13"/>
    <p:sldId id="453" r:id="rId14"/>
    <p:sldId id="449" r:id="rId15"/>
    <p:sldId id="454" r:id="rId16"/>
    <p:sldId id="458" r:id="rId17"/>
    <p:sldId id="460" r:id="rId18"/>
    <p:sldId id="461" r:id="rId19"/>
    <p:sldId id="462" r:id="rId20"/>
    <p:sldId id="464" r:id="rId21"/>
    <p:sldId id="468" r:id="rId22"/>
    <p:sldId id="456" r:id="rId23"/>
    <p:sldId id="467" r:id="rId24"/>
    <p:sldId id="469" r:id="rId25"/>
    <p:sldId id="479" r:id="rId26"/>
    <p:sldId id="478" r:id="rId27"/>
    <p:sldId id="466" r:id="rId28"/>
    <p:sldId id="480" r:id="rId29"/>
  </p:sldIdLst>
  <p:sldSz cx="9144000" cy="6858000" type="screen4x3"/>
  <p:notesSz cx="6858000" cy="9144000"/>
  <p:defaultTextStyle>
    <a:defPPr>
      <a:defRPr lang="en-US"/>
    </a:defPPr>
    <a:lvl1pPr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fontAlgn="base">
      <a:lnSpc>
        <a:spcPct val="90000"/>
      </a:lnSpc>
      <a:spcBef>
        <a:spcPct val="20000"/>
      </a:spcBef>
      <a:spcAft>
        <a:spcPct val="0"/>
      </a:spcAft>
      <a:buFont typeface="Wingdings" pitchFamily="2" charset="2"/>
      <a:buChar char="§"/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3" autoAdjust="0"/>
    <p:restoredTop sz="96197" autoAdjust="0"/>
  </p:normalViewPr>
  <p:slideViewPr>
    <p:cSldViewPr>
      <p:cViewPr varScale="1">
        <p:scale>
          <a:sx n="119" d="100"/>
          <a:sy n="119" d="100"/>
        </p:scale>
        <p:origin x="1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n Fotache" userId="9233cd031198ef03" providerId="LiveId" clId="{B41FE962-87F4-EF4F-9DC9-4EE50DB45CD9}"/>
    <pc:docChg chg="modSld">
      <pc:chgData name="Marin Fotache" userId="9233cd031198ef03" providerId="LiveId" clId="{B41FE962-87F4-EF4F-9DC9-4EE50DB45CD9}" dt="2022-02-21T14:05:17.032" v="0" actId="20577"/>
      <pc:docMkLst>
        <pc:docMk/>
      </pc:docMkLst>
      <pc:sldChg chg="modSp mod">
        <pc:chgData name="Marin Fotache" userId="9233cd031198ef03" providerId="LiveId" clId="{B41FE962-87F4-EF4F-9DC9-4EE50DB45CD9}" dt="2022-02-21T14:05:17.032" v="0" actId="20577"/>
        <pc:sldMkLst>
          <pc:docMk/>
          <pc:sldMk cId="736283726" sldId="480"/>
        </pc:sldMkLst>
        <pc:spChg chg="mod">
          <ac:chgData name="Marin Fotache" userId="9233cd031198ef03" providerId="LiveId" clId="{B41FE962-87F4-EF4F-9DC9-4EE50DB45CD9}" dt="2022-02-21T14:05:17.032" v="0" actId="20577"/>
          <ac:spMkLst>
            <pc:docMk/>
            <pc:sldMk cId="736283726" sldId="480"/>
            <ac:spMk id="2" creationId="{00000000-0000-0000-0000-000000000000}"/>
          </ac:spMkLst>
        </pc:spChg>
      </pc:sldChg>
    </pc:docChg>
  </pc:docChgLst>
  <pc:docChgLst>
    <pc:chgData name="Marin Fotache" userId="9233cd031198ef03" providerId="LiveId" clId="{F2C02DFF-31BE-F847-8C2C-8D86534B4E96}"/>
    <pc:docChg chg="custSel addSld delSld modSld">
      <pc:chgData name="Marin Fotache" userId="9233cd031198ef03" providerId="LiveId" clId="{F2C02DFF-31BE-F847-8C2C-8D86534B4E96}" dt="2021-03-09T15:03:42.488" v="317" actId="20577"/>
      <pc:docMkLst>
        <pc:docMk/>
      </pc:docMkLst>
      <pc:sldChg chg="modSp mod">
        <pc:chgData name="Marin Fotache" userId="9233cd031198ef03" providerId="LiveId" clId="{F2C02DFF-31BE-F847-8C2C-8D86534B4E96}" dt="2021-02-15T14:24:07.088" v="315" actId="20577"/>
        <pc:sldMkLst>
          <pc:docMk/>
          <pc:sldMk cId="4161183439" sldId="332"/>
        </pc:sldMkLst>
        <pc:spChg chg="mod">
          <ac:chgData name="Marin Fotache" userId="9233cd031198ef03" providerId="LiveId" clId="{F2C02DFF-31BE-F847-8C2C-8D86534B4E96}" dt="2021-02-14T16:25:44.881" v="122" actId="20577"/>
          <ac:spMkLst>
            <pc:docMk/>
            <pc:sldMk cId="4161183439" sldId="332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5T14:24:07.088" v="315" actId="20577"/>
          <ac:spMkLst>
            <pc:docMk/>
            <pc:sldMk cId="4161183439" sldId="332"/>
            <ac:spMk id="7" creationId="{00000000-0000-0000-0000-000000000000}"/>
          </ac:spMkLst>
        </pc:spChg>
      </pc:sldChg>
      <pc:sldChg chg="del">
        <pc:chgData name="Marin Fotache" userId="9233cd031198ef03" providerId="LiveId" clId="{F2C02DFF-31BE-F847-8C2C-8D86534B4E96}" dt="2021-02-14T18:07:06.882" v="186" actId="2696"/>
        <pc:sldMkLst>
          <pc:docMk/>
          <pc:sldMk cId="364058019" sldId="463"/>
        </pc:sldMkLst>
      </pc:sldChg>
      <pc:sldChg chg="modSp mod">
        <pc:chgData name="Marin Fotache" userId="9233cd031198ef03" providerId="LiveId" clId="{F2C02DFF-31BE-F847-8C2C-8D86534B4E96}" dt="2021-03-09T15:03:42.488" v="317" actId="20577"/>
        <pc:sldMkLst>
          <pc:docMk/>
          <pc:sldMk cId="1601491668" sldId="464"/>
        </pc:sldMkLst>
        <pc:spChg chg="mod">
          <ac:chgData name="Marin Fotache" userId="9233cd031198ef03" providerId="LiveId" clId="{F2C02DFF-31BE-F847-8C2C-8D86534B4E96}" dt="2021-03-09T15:03:42.488" v="317" actId="20577"/>
          <ac:spMkLst>
            <pc:docMk/>
            <pc:sldMk cId="1601491668" sldId="464"/>
            <ac:spMk id="7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8:07:12.261" v="188" actId="20577"/>
        <pc:sldMkLst>
          <pc:docMk/>
          <pc:sldMk cId="1007104489" sldId="466"/>
        </pc:sldMkLst>
        <pc:spChg chg="mod">
          <ac:chgData name="Marin Fotache" userId="9233cd031198ef03" providerId="LiveId" clId="{F2C02DFF-31BE-F847-8C2C-8D86534B4E96}" dt="2021-02-14T18:07:12.261" v="188" actId="20577"/>
          <ac:spMkLst>
            <pc:docMk/>
            <pc:sldMk cId="1007104489" sldId="466"/>
            <ac:spMk id="4" creationId="{00000000-0000-0000-0000-000000000000}"/>
          </ac:spMkLst>
        </pc:spChg>
      </pc:sldChg>
      <pc:sldChg chg="modSp mod">
        <pc:chgData name="Marin Fotache" userId="9233cd031198ef03" providerId="LiveId" clId="{F2C02DFF-31BE-F847-8C2C-8D86534B4E96}" dt="2021-02-14T19:35:53.165" v="272" actId="255"/>
        <pc:sldMkLst>
          <pc:docMk/>
          <pc:sldMk cId="1799856366" sldId="469"/>
        </pc:sldMkLst>
        <pc:spChg chg="mod">
          <ac:chgData name="Marin Fotache" userId="9233cd031198ef03" providerId="LiveId" clId="{F2C02DFF-31BE-F847-8C2C-8D86534B4E96}" dt="2021-02-14T19:35:53.165" v="272" actId="255"/>
          <ac:spMkLst>
            <pc:docMk/>
            <pc:sldMk cId="1799856366" sldId="469"/>
            <ac:spMk id="7" creationId="{00000000-0000-0000-0000-000000000000}"/>
          </ac:spMkLst>
        </pc:spChg>
      </pc:sldChg>
      <pc:sldChg chg="modSp add mod">
        <pc:chgData name="Marin Fotache" userId="9233cd031198ef03" providerId="LiveId" clId="{F2C02DFF-31BE-F847-8C2C-8D86534B4E96}" dt="2021-02-14T19:54:16.293" v="311" actId="27636"/>
        <pc:sldMkLst>
          <pc:docMk/>
          <pc:sldMk cId="3954639034" sldId="478"/>
        </pc:sldMkLst>
        <pc:spChg chg="mod">
          <ac:chgData name="Marin Fotache" userId="9233cd031198ef03" providerId="LiveId" clId="{F2C02DFF-31BE-F847-8C2C-8D86534B4E96}" dt="2021-02-14T19:34:21.295" v="260" actId="20577"/>
          <ac:spMkLst>
            <pc:docMk/>
            <pc:sldMk cId="3954639034" sldId="478"/>
            <ac:spMk id="2" creationId="{00000000-0000-0000-0000-000000000000}"/>
          </ac:spMkLst>
        </pc:spChg>
        <pc:spChg chg="mod">
          <ac:chgData name="Marin Fotache" userId="9233cd031198ef03" providerId="LiveId" clId="{F2C02DFF-31BE-F847-8C2C-8D86534B4E96}" dt="2021-02-14T19:54:16.293" v="311" actId="27636"/>
          <ac:spMkLst>
            <pc:docMk/>
            <pc:sldMk cId="3954639034" sldId="4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F0A5E2-7B70-4D7F-92C3-938E981F543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92BBA-E91E-4534-92B0-B2514B525D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6FC29-4971-4032-B354-CAA768C1F5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620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1752600"/>
            <a:ext cx="37338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953000" y="1752600"/>
            <a:ext cx="3733800" cy="4114800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44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52813" y="6107113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81813" y="61071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47E78-66DF-4511-AAB1-D534E23A1E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1B7E54-3F05-440A-8157-79DCC334D5B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861437-5D87-4C75-A818-2E6DC8DD01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3E7F3F-7EF1-4FC5-94CD-DBF53B1EB3C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0E4D85-CFBD-4A61-B1EF-B1CC1B88203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326E4-DBD4-477F-BE56-046141F86F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66C2CE-F81A-4641-A3EC-48C1241CA9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8A830E-468A-4D27-8C22-9F823A5A9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963FFF-4134-4832-B670-FF2B672A4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lvl="0" indent="-283464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</a:pPr>
            <a:r>
              <a:rPr kumimoji="0" lang="en-US"/>
              <a:t>Click to edit Master text styles</a:t>
            </a:r>
          </a:p>
          <a:p>
            <a:pPr marL="639763" lvl="1" indent="-236538" algn="l" rtl="0" eaLnBrk="0" fontAlgn="base" latinLnBrk="0" hangingPunct="0">
              <a:lnSpc>
                <a:spcPct val="100000"/>
              </a:lnSpc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</a:pPr>
            <a:r>
              <a:rPr kumimoji="0" lang="en-US"/>
              <a:t>Second level</a:t>
            </a:r>
          </a:p>
          <a:p>
            <a:pPr marL="885825" lvl="2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</a:pPr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9AFEC012-15DC-4BC4-B389-B831C4944F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</p:sldLayoutIdLst>
  <p:transition>
    <p:random/>
  </p:transition>
  <p:txStyles>
    <p:titleStyle>
      <a:lvl1pPr algn="l" rtl="0" eaLnBrk="1" latinLnBrk="0" hangingPunct="1">
        <a:spcBef>
          <a:spcPct val="0"/>
        </a:spcBef>
        <a:buNone/>
        <a:defRPr kumimoji="0" sz="3600" b="1" i="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Arial Unicode MS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lang="en-US" sz="2800" kern="1200" smtClean="0">
          <a:solidFill>
            <a:schemeClr val="tx1"/>
          </a:solidFill>
          <a:latin typeface="Avenir Medium"/>
          <a:ea typeface="+mn-ea"/>
          <a:cs typeface="+mn-cs"/>
        </a:defRPr>
      </a:lvl1pPr>
      <a:lvl2pPr marL="860425" indent="-45720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lang="en-US" sz="2400" kern="1200" smtClean="0">
          <a:solidFill>
            <a:schemeClr val="tx1"/>
          </a:solidFill>
          <a:latin typeface="Arial"/>
          <a:ea typeface="+mn-ea"/>
          <a:cs typeface="+mn-cs"/>
        </a:defRPr>
      </a:lvl2pPr>
      <a:lvl3pPr marL="1000125" indent="-3429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lang="en-US" sz="2200" kern="1200" smtClean="0">
          <a:solidFill>
            <a:schemeClr val="tx1"/>
          </a:solidFill>
          <a:latin typeface="Book Antiqua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obomongo.org/download" TargetMode="External"/><Relationship Id="rId2" Type="http://schemas.openxmlformats.org/officeDocument/2006/relationships/hyperlink" Target="http://docs.mongodb.org/manual/reference/mongo-shell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mongodb.com/products/compass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mongodb.org/manual/reference/sql-aggregation-comparison/" TargetMode="External"/><Relationship Id="rId2" Type="http://schemas.openxmlformats.org/officeDocument/2006/relationships/hyperlink" Target="https://docs.mongodb.com/manual/aggregation/" TargetMode="Externa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ongodb.com/presentations/aggregation-framework-0" TargetMode="External"/><Relationship Id="rId2" Type="http://schemas.openxmlformats.org/officeDocument/2006/relationships/hyperlink" Target="https://www.youtube.com/watch?v=A3jvoE0jGdE&amp;list=PLWkguCWKqN9OwcbdYm4nUIXnA2IoXX0LI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mongodb.com/presentations/aggregation-framework-1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sql-comparison/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u_DvuIDDUU" TargetMode="Externa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GHZd0zv170" TargetMode="External"/><Relationship Id="rId2" Type="http://schemas.openxmlformats.org/officeDocument/2006/relationships/hyperlink" Target="https://www.youtube.com/watch?v=leNCfU5SYR8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8CZs-0it9r4" TargetMode="External"/><Relationship Id="rId4" Type="http://schemas.openxmlformats.org/officeDocument/2006/relationships/hyperlink" Target="https://www.youtube.com/watch?v=bxw1AkH2aM4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AN76_47WtA" TargetMode="External"/><Relationship Id="rId2" Type="http://schemas.openxmlformats.org/officeDocument/2006/relationships/hyperlink" Target="https://www.youtube.com/watch?v=mHeP5Iboz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mongodb.com/presentations/best-practices-for-migrating-from-rdbms-to-mongodb" TargetMode="External"/><Relationship Id="rId4" Type="http://schemas.openxmlformats.org/officeDocument/2006/relationships/hyperlink" Target="https://www.mongodb.com/presentations/back-to-basics-schema-design-basics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university.mongodb.com/courses/catalog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gZrTK595kM" TargetMode="External"/><Relationship Id="rId2" Type="http://schemas.openxmlformats.org/officeDocument/2006/relationships/hyperlink" Target="https://www.youtube.com/watch?v=Z478ODY4ceQ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wl7ccAXwnqg" TargetMode="External"/><Relationship Id="rId5" Type="http://schemas.openxmlformats.org/officeDocument/2006/relationships/hyperlink" Target="https://docs.mongodb.com/manual/installation/" TargetMode="External"/><Relationship Id="rId4" Type="http://schemas.openxmlformats.org/officeDocument/2006/relationships/hyperlink" Target="https://medium.com/@fabianbosler/install-mongodb-d5cc6f6191a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mongodb/index.htm" TargetMode="External"/><Relationship Id="rId2" Type="http://schemas.openxmlformats.org/officeDocument/2006/relationships/hyperlink" Target="https://www.youtube.com/playlist?list=PLWkguCWKqN9OumKjTAzbpsFFBBeem23xQ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qhmit.com/mongodb/tutorial/" TargetMode="External"/><Relationship Id="rId4" Type="http://schemas.openxmlformats.org/officeDocument/2006/relationships/hyperlink" Target="https://studio3t.com/knowledge-base/articles/mongodb-getting-starte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presentations/scalability-through-replication-and-sharding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62000" y="2057400"/>
            <a:ext cx="8458200" cy="2209800"/>
          </a:xfrm>
        </p:spPr>
        <p:txBody>
          <a:bodyPr anchor="b">
            <a:noAutofit/>
          </a:bodyPr>
          <a:lstStyle/>
          <a:p>
            <a:pPr algn="ctr">
              <a:defRPr/>
            </a:pPr>
            <a:r>
              <a:rPr lang="en-US" sz="5400" b="1" dirty="0">
                <a:latin typeface="Calisto MT" pitchFamily="18" charset="0"/>
                <a:ea typeface="Batang" pitchFamily="18" charset="-127"/>
              </a:rPr>
              <a:t>Polyglot Persistence and Big Data</a:t>
            </a:r>
            <a:endParaRPr sz="5400" b="1" dirty="0">
              <a:latin typeface="Calisto MT" pitchFamily="18" charset="0"/>
              <a:ea typeface="Batang" pitchFamily="18" charset="-127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572001"/>
            <a:ext cx="7899187" cy="1143000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defRPr/>
            </a:pPr>
            <a:r>
              <a:rPr lang="en-US" sz="4400" b="1" dirty="0">
                <a:latin typeface="Gabriola"/>
                <a:cs typeface="Gabriola"/>
              </a:rPr>
              <a:t>Document Databases. MongoDB</a:t>
            </a:r>
          </a:p>
        </p:txBody>
      </p:sp>
      <p:pic>
        <p:nvPicPr>
          <p:cNvPr id="5" name="Picture 2" descr="logouaic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2" y="337112"/>
            <a:ext cx="958644" cy="958644"/>
          </a:xfrm>
          <a:prstGeom prst="rect">
            <a:avLst/>
          </a:prstGeom>
          <a:noFill/>
        </p:spPr>
      </p:pic>
      <p:pic>
        <p:nvPicPr>
          <p:cNvPr id="6" name="Picture 4" descr="http://www.feaa.uaic.ro/assets/img/logo-feaa-top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304800"/>
            <a:ext cx="2362575" cy="752910"/>
          </a:xfrm>
          <a:prstGeom prst="rect">
            <a:avLst/>
          </a:prstGeom>
          <a:noFill/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0" y="5943601"/>
            <a:ext cx="660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latin typeface="Gabriola" pitchFamily="82" charset="0"/>
                <a:cs typeface="Vani" pitchFamily="34" charset="0"/>
              </a:rPr>
              <a:t>By Marin Fotache	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304800"/>
            <a:ext cx="5257800" cy="763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Al.I. Cuza </a:t>
            </a:r>
            <a:r>
              <a:rPr lang="en-US" sz="1400" dirty="0">
                <a:latin typeface="Segoe UI Semibold" pitchFamily="34" charset="0"/>
              </a:rPr>
              <a:t>University of </a:t>
            </a:r>
            <a:r>
              <a:rPr lang="ro-RO" sz="1400" dirty="0">
                <a:latin typeface="Segoe UI Semibold" pitchFamily="34" charset="0"/>
              </a:rPr>
              <a:t>Iași </a:t>
            </a:r>
          </a:p>
          <a:p>
            <a:pPr>
              <a:buNone/>
            </a:pPr>
            <a:r>
              <a:rPr lang="ro-RO" sz="1400" dirty="0">
                <a:latin typeface="Segoe UI Semibold" pitchFamily="34" charset="0"/>
              </a:rPr>
              <a:t>Facult</a:t>
            </a:r>
            <a:r>
              <a:rPr lang="en-US" sz="1400" dirty="0">
                <a:latin typeface="Segoe UI Semibold" pitchFamily="34" charset="0"/>
              </a:rPr>
              <a:t>y of Economics</a:t>
            </a:r>
            <a:r>
              <a:rPr lang="ro-RO" sz="1400" dirty="0">
                <a:latin typeface="Segoe UI Semibold" pitchFamily="34" charset="0"/>
              </a:rPr>
              <a:t> </a:t>
            </a:r>
            <a:r>
              <a:rPr lang="en-US" sz="1400" dirty="0">
                <a:latin typeface="Segoe UI Semibold" pitchFamily="34" charset="0"/>
              </a:rPr>
              <a:t>and Business</a:t>
            </a:r>
            <a:r>
              <a:rPr lang="ro-RO" sz="1400" dirty="0">
                <a:latin typeface="Segoe UI Semibold" pitchFamily="34" charset="0"/>
              </a:rPr>
              <a:t> Administra</a:t>
            </a:r>
            <a:r>
              <a:rPr lang="en-US" sz="1400" dirty="0" err="1">
                <a:latin typeface="Segoe UI Semibold" pitchFamily="34" charset="0"/>
              </a:rPr>
              <a:t>tion</a:t>
            </a:r>
            <a:endParaRPr lang="ro-RO" sz="1400" dirty="0">
              <a:latin typeface="Segoe UI Semibold" pitchFamily="34" charset="0"/>
            </a:endParaRPr>
          </a:p>
          <a:p>
            <a:pPr>
              <a:buNone/>
            </a:pPr>
            <a:r>
              <a:rPr lang="en-US" sz="1400" dirty="0">
                <a:latin typeface="Segoe UI Semibold" pitchFamily="34" charset="0"/>
              </a:rPr>
              <a:t>Department of Accounting, Information Systems and Statistics </a:t>
            </a:r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Entries on a Social News Site - relational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157025"/>
            <a:ext cx="6536903" cy="5668592"/>
          </a:xfrm>
          <a:prstGeom prst="rect">
            <a:avLst/>
          </a:prstGeom>
        </p:spPr>
      </p:pic>
      <p:sp>
        <p:nvSpPr>
          <p:cNvPr id="5" name="Text Placeholder 2"/>
          <p:cNvSpPr txBox="1">
            <a:spLocks/>
          </p:cNvSpPr>
          <p:nvPr/>
        </p:nvSpPr>
        <p:spPr>
          <a:xfrm>
            <a:off x="6488222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3996878092"/>
      </p:ext>
    </p:extLst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 Document Associated to an Entry on a Social News Site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7239000" y="1066800"/>
            <a:ext cx="1752600" cy="990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</a:t>
            </a:r>
          </a:p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Banker, 2015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88" y="1219200"/>
            <a:ext cx="559991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20286"/>
      </p:ext>
    </p:extLst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143000"/>
            <a:ext cx="83058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client for MongoDB: MongoShell (Java Script)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b="1" dirty="0">
                <a:latin typeface="Avenir Medium"/>
                <a:cs typeface="Avenir Medium"/>
                <a:hlinkClick r:id="rId2"/>
              </a:rPr>
              <a:t>http://docs.mongodb.org/manual/reference/mongo-shell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best free MongoDB client we have found (so far) is </a:t>
            </a:r>
            <a:r>
              <a:rPr lang="en-US" dirty="0" err="1">
                <a:latin typeface="Avenir Medium"/>
                <a:cs typeface="Avenir Medium"/>
              </a:rPr>
              <a:t>Robomongo</a:t>
            </a:r>
            <a:r>
              <a:rPr lang="en-US" dirty="0">
                <a:latin typeface="Avenir Medium"/>
                <a:cs typeface="Avenir Medium"/>
              </a:rPr>
              <a:t>/Robo 3T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3"/>
              </a:rPr>
              <a:t>https://robomongo.org/download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GUI Client provided by MongoDB: Compass</a:t>
            </a:r>
          </a:p>
          <a:p>
            <a:pPr marL="402336" lvl="1" indent="0">
              <a:lnSpc>
                <a:spcPct val="120000"/>
              </a:lnSpc>
              <a:buNone/>
            </a:pPr>
            <a:r>
              <a:rPr lang="en-US" dirty="0">
                <a:latin typeface="Avenir Medium"/>
                <a:cs typeface="Avenir Medium"/>
                <a:hlinkClick r:id="rId4"/>
              </a:rPr>
              <a:t>https://www.mongodb.com/products/compass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We will use Robo3T (except for the scripts, since Robo3T cannot execute multiple commands at once)</a:t>
            </a:r>
          </a:p>
        </p:txBody>
      </p:sp>
    </p:spTree>
    <p:extLst>
      <p:ext uri="{BB962C8B-B14F-4D97-AF65-F5344CB8AC3E}">
        <p14:creationId xmlns:p14="http://schemas.microsoft.com/office/powerpoint/2010/main" val="257455534"/>
      </p:ext>
    </p:extLst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143000"/>
            <a:ext cx="8534400" cy="57150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Connect to MongoDB database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Some basic operations: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Getting help: </a:t>
            </a:r>
            <a:r>
              <a:rPr lang="en-US" dirty="0">
                <a:latin typeface="Consolas"/>
                <a:cs typeface="Consolas"/>
              </a:rPr>
              <a:t>db.help()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List databases: </a:t>
            </a:r>
            <a:r>
              <a:rPr lang="en-US" dirty="0">
                <a:latin typeface="Consolas"/>
                <a:cs typeface="Consolas"/>
              </a:rPr>
              <a:t>show dbs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show databases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Show current database: </a:t>
            </a:r>
            <a:r>
              <a:rPr lang="en-US" dirty="0">
                <a:latin typeface="Consolas"/>
                <a:cs typeface="Consolas"/>
              </a:rPr>
              <a:t>db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information/stistics about current database: </a:t>
            </a:r>
            <a:r>
              <a:rPr lang="en-US" dirty="0">
                <a:latin typeface="Consolas"/>
                <a:cs typeface="Consolas"/>
              </a:rPr>
              <a:t>db.stats()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Set the current DB: </a:t>
            </a:r>
            <a:r>
              <a:rPr lang="en-US" dirty="0">
                <a:latin typeface="Consolas"/>
                <a:cs typeface="Consolas"/>
              </a:rPr>
              <a:t>use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collections in current database: </a:t>
            </a:r>
            <a:r>
              <a:rPr lang="en-US" dirty="0">
                <a:latin typeface="Consolas"/>
                <a:cs typeface="Consolas"/>
              </a:rPr>
              <a:t>show collections</a:t>
            </a:r>
          </a:p>
          <a:p>
            <a:pPr lvl="2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Display available commands: </a:t>
            </a:r>
            <a:r>
              <a:rPr lang="en-US" dirty="0">
                <a:latin typeface="Consolas"/>
                <a:cs typeface="Consolas"/>
              </a:rPr>
              <a:t>help()</a:t>
            </a:r>
          </a:p>
        </p:txBody>
      </p:sp>
    </p:spTree>
    <p:extLst>
      <p:ext uri="{BB962C8B-B14F-4D97-AF65-F5344CB8AC3E}">
        <p14:creationId xmlns:p14="http://schemas.microsoft.com/office/powerpoint/2010/main" val="554651201"/>
      </p:ext>
    </p:extLst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Working with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Topics covered in script </a:t>
            </a:r>
            <a:r>
              <a:rPr lang="en-US" b="1" dirty="0">
                <a:latin typeface="Avenir Medium"/>
                <a:cs typeface="Avenir Medium"/>
              </a:rPr>
              <a:t>01-01_MongoDB – Introduction.js</a:t>
            </a:r>
            <a:r>
              <a:rPr lang="en-US" dirty="0">
                <a:latin typeface="Avenir Medium"/>
                <a:cs typeface="Avenir Medium"/>
              </a:rPr>
              <a:t> (cont.)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Remove collections: </a:t>
            </a:r>
            <a:r>
              <a:rPr lang="en-US" dirty="0">
                <a:latin typeface="Consolas"/>
                <a:cs typeface="Consolas"/>
              </a:rPr>
              <a:t>drop(</a:t>
            </a:r>
            <a:r>
              <a:rPr lang="en-US" dirty="0">
                <a:latin typeface="Avenir Medium"/>
                <a:cs typeface="Avenir Medium"/>
              </a:rPr>
              <a:t>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Create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 err="1">
                <a:latin typeface="Consolas"/>
                <a:cs typeface="Consolas"/>
              </a:rPr>
              <a:t>createCollection</a:t>
            </a:r>
            <a:r>
              <a:rPr lang="en-US" dirty="0">
                <a:latin typeface="Consolas"/>
                <a:cs typeface="Consolas"/>
              </a:rPr>
              <a:t>()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insert(), </a:t>
            </a:r>
            <a:r>
              <a:rPr lang="en-US" dirty="0" err="1">
                <a:latin typeface="Consolas"/>
                <a:cs typeface="Consolas"/>
              </a:rPr>
              <a:t>insertOne</a:t>
            </a:r>
            <a:r>
              <a:rPr lang="en-US" dirty="0">
                <a:latin typeface="Consolas"/>
                <a:cs typeface="Consolas"/>
              </a:rPr>
              <a:t>(), </a:t>
            </a:r>
            <a:r>
              <a:rPr lang="en-US" dirty="0" err="1">
                <a:latin typeface="Consolas"/>
                <a:cs typeface="Consolas"/>
              </a:rPr>
              <a:t>insertMany</a:t>
            </a:r>
            <a:r>
              <a:rPr lang="en-US" dirty="0">
                <a:latin typeface="Consolas"/>
                <a:cs typeface="Consolas"/>
              </a:rPr>
              <a:t>()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save()</a:t>
            </a:r>
          </a:p>
          <a:p>
            <a:pPr marL="612648" lvl="2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Avenir Medium"/>
                <a:cs typeface="Avenir Medium"/>
              </a:rPr>
              <a:t>Display document(s) in collection: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findOne()</a:t>
            </a:r>
            <a:r>
              <a:rPr lang="en-US" dirty="0">
                <a:latin typeface="Avenir Medium"/>
                <a:cs typeface="Avenir Medium"/>
              </a:rPr>
              <a:t> </a:t>
            </a:r>
          </a:p>
          <a:p>
            <a:pPr marL="822960" lvl="3" indent="-283464">
              <a:lnSpc>
                <a:spcPct val="120000"/>
              </a:lnSpc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US" dirty="0">
                <a:latin typeface="Consolas"/>
                <a:cs typeface="Consolas"/>
              </a:rPr>
              <a:t>find()</a:t>
            </a:r>
          </a:p>
          <a:p>
            <a:pPr lvl="2">
              <a:lnSpc>
                <a:spcPct val="120000"/>
              </a:lnSpc>
            </a:pPr>
            <a:endParaRPr lang="en-US" dirty="0">
              <a:latin typeface="Consolas"/>
              <a:cs typeface="Consolas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676219473"/>
      </p:ext>
    </p:extLst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Basics of </a:t>
            </a:r>
            <a:r>
              <a:rPr lang="en-US" dirty="0">
                <a:latin typeface="Consolas"/>
                <a:cs typeface="Consolas"/>
              </a:rPr>
              <a:t>update(), save()</a:t>
            </a:r>
            <a:r>
              <a:rPr lang="en-US" dirty="0">
                <a:latin typeface="Avenir Medium"/>
                <a:cs typeface="Avenir Medium"/>
              </a:rPr>
              <a:t> and </a:t>
            </a:r>
            <a:r>
              <a:rPr lang="en-US" dirty="0">
                <a:latin typeface="Consolas"/>
                <a:cs typeface="Consolas"/>
              </a:rPr>
              <a:t>findAndModify()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</a:t>
            </a:r>
            <a:r>
              <a:rPr lang="en-US" dirty="0">
                <a:latin typeface="Consolas"/>
                <a:cs typeface="Consolas"/>
              </a:rPr>
              <a:t>$set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$unset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Variables, functions and loops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$inc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Operators $push and $each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$addToSet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38334760"/>
      </p:ext>
    </p:extLst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2954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Managing collections in MongoDB (cont.)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Managing collections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600200"/>
            <a:ext cx="8534400" cy="5257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Managing arrays: (cont.)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dirty="0">
                <a:latin typeface="Consolas"/>
                <a:cs typeface="Consolas"/>
              </a:rPr>
              <a:t>$pull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Operator </a:t>
            </a:r>
            <a:r>
              <a:rPr lang="en-US" i="1" dirty="0">
                <a:latin typeface="Avenir Medium"/>
                <a:cs typeface="Avenir Medium"/>
              </a:rPr>
              <a:t>arrayAttribute.index.property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 Operator </a:t>
            </a:r>
            <a:r>
              <a:rPr lang="en-US" i="1" dirty="0">
                <a:latin typeface="Avenir Medium"/>
                <a:cs typeface="Avenir Medium"/>
              </a:rPr>
              <a:t>arrayAttribute.$.property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Updating sets of documents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"Upserts"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87929889"/>
      </p:ext>
    </p:extLst>
  </p:cSld>
  <p:clrMapOvr>
    <a:masterClrMapping/>
  </p:clrMapOvr>
  <p:transition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95400"/>
            <a:ext cx="8534400" cy="5562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Details about </a:t>
            </a:r>
            <a:r>
              <a:rPr lang="en-US" dirty="0">
                <a:latin typeface="Consolas"/>
                <a:cs typeface="Consolas"/>
              </a:rPr>
              <a:t>find() </a:t>
            </a:r>
            <a:r>
              <a:rPr lang="en-US" dirty="0">
                <a:latin typeface="Avenir Medium"/>
                <a:cs typeface="Avenir Medium"/>
              </a:rPr>
              <a:t>and </a:t>
            </a:r>
            <a:r>
              <a:rPr lang="en-US" dirty="0">
                <a:latin typeface="Consolas"/>
                <a:cs typeface="Consolas"/>
              </a:rPr>
              <a:t>findOne():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Selection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Projection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Limit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Skip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operators for selection: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$ne</a:t>
            </a:r>
            <a:r>
              <a:rPr lang="en-US" dirty="0">
                <a:latin typeface="Avenir Medium"/>
                <a:cs typeface="Avenir Medium"/>
              </a:rPr>
              <a:t>, </a:t>
            </a:r>
            <a:r>
              <a:rPr lang="en-US" dirty="0">
                <a:latin typeface="Consolas"/>
                <a:cs typeface="Consolas"/>
              </a:rPr>
              <a:t>$not, $nin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$in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$or, $and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$gte, $gt, $lte, $le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$exists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null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$all</a:t>
            </a: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16090561"/>
      </p:ext>
    </p:extLst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queries in MongoDB (cont)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01-03_MongoDB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Sorting results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Access/select array elements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$size</a:t>
            </a:r>
            <a:endParaRPr lang="en-US" b="1" dirty="0">
              <a:latin typeface="Consolas"/>
              <a:cs typeface="Consolas"/>
            </a:endParaRP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$slice</a:t>
            </a:r>
          </a:p>
          <a:p>
            <a:pPr lvl="1">
              <a:lnSpc>
                <a:spcPct val="120000"/>
              </a:lnSpc>
              <a:buSzPct val="80000"/>
            </a:pPr>
            <a:r>
              <a:rPr lang="en-US" dirty="0">
                <a:latin typeface="Consolas"/>
                <a:cs typeface="Consolas"/>
              </a:rPr>
              <a:t>$elemMatch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Creating indexes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Declaring uniqueness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Indexes for speeding retrieval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Other commands useful in some basic queries: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count()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distinct()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group()</a:t>
            </a: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892421604"/>
      </p:ext>
    </p:extLst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Cursors in MongoDB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(</a:t>
            </a:r>
            <a:r>
              <a:rPr lang="en-US" sz="2200" dirty="0">
                <a:latin typeface="Avenir Medium"/>
                <a:cs typeface="Avenir Medium"/>
              </a:rPr>
              <a:t>Topics covered in script </a:t>
            </a:r>
            <a:r>
              <a:rPr lang="en-US" sz="2200" i="1" dirty="0">
                <a:latin typeface="Avenir Medium"/>
                <a:cs typeface="Avenir Medium"/>
              </a:rPr>
              <a:t>01-02_MongoDB - Queries (1), cursors</a:t>
            </a:r>
            <a:r>
              <a:rPr lang="en-US" sz="22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)</a:t>
            </a:r>
            <a:endParaRPr lang="en-US" sz="22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371600"/>
            <a:ext cx="8534400" cy="54864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information about cursors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Reading documents pointed by the cursor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hasNext()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Consolas"/>
                <a:cs typeface="Consolas"/>
              </a:rPr>
              <a:t>forEach()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cursor.</a:t>
            </a:r>
            <a:r>
              <a:rPr lang="en-US" sz="2600" dirty="0">
                <a:latin typeface="Consolas"/>
                <a:cs typeface="Consolas"/>
              </a:rPr>
              <a:t>toArray() 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Working with two or more (logically related) collections: 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Without cursors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Using cursor</a:t>
            </a:r>
          </a:p>
          <a:p>
            <a:pPr marL="82296" indent="0">
              <a:lnSpc>
                <a:spcPct val="130000"/>
              </a:lnSpc>
              <a:buNone/>
            </a:pPr>
            <a:endParaRPr lang="en-US" sz="32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  <a:p>
            <a:pPr lvl="1"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19720280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Introduction to MongoDB</a:t>
            </a:r>
          </a:p>
          <a:p>
            <a:r>
              <a:rPr lang="en-US" sz="3000" dirty="0"/>
              <a:t>Basics of Document Database Model: JSON</a:t>
            </a:r>
            <a:endParaRPr lang="en-US" sz="2600" dirty="0"/>
          </a:p>
          <a:p>
            <a:r>
              <a:rPr lang="en-US" sz="3000" dirty="0"/>
              <a:t>Getting Started with MongoDB</a:t>
            </a:r>
          </a:p>
          <a:p>
            <a:pPr lvl="1"/>
            <a:r>
              <a:rPr lang="en-US" sz="2600" dirty="0"/>
              <a:t>Install and launch MongoDB</a:t>
            </a:r>
          </a:p>
          <a:p>
            <a:pPr lvl="1"/>
            <a:r>
              <a:rPr lang="en-US" sz="2600" dirty="0"/>
              <a:t>MongoDB clients</a:t>
            </a:r>
          </a:p>
          <a:p>
            <a:pPr lvl="1"/>
            <a:r>
              <a:rPr lang="en-US" sz="2600" dirty="0"/>
              <a:t>Basic operations</a:t>
            </a:r>
          </a:p>
          <a:p>
            <a:r>
              <a:rPr lang="en-US" sz="3000" dirty="0"/>
              <a:t>Creating and updating collections</a:t>
            </a:r>
            <a:endParaRPr lang="en-US" sz="2600" dirty="0"/>
          </a:p>
          <a:p>
            <a:pPr lvl="1"/>
            <a:r>
              <a:rPr lang="en-US" sz="2600" dirty="0"/>
              <a:t>Insert documents: insert(), save()</a:t>
            </a:r>
          </a:p>
          <a:p>
            <a:pPr lvl="1"/>
            <a:r>
              <a:rPr lang="en-US" sz="2600" dirty="0"/>
              <a:t>Update documents: save(), update()</a:t>
            </a:r>
            <a:endParaRPr lang="en-US" dirty="0"/>
          </a:p>
          <a:p>
            <a:pPr lvl="2"/>
            <a:r>
              <a:rPr lang="en-US" dirty="0"/>
              <a:t>Updating scalar attributes</a:t>
            </a:r>
          </a:p>
          <a:p>
            <a:pPr lvl="2"/>
            <a:r>
              <a:rPr lang="en-US" dirty="0"/>
              <a:t>Updating arrays</a:t>
            </a:r>
          </a:p>
          <a:p>
            <a:pPr lvl="2"/>
            <a:r>
              <a:rPr lang="en-US" dirty="0"/>
              <a:t>Updating sub-documents</a:t>
            </a:r>
          </a:p>
        </p:txBody>
      </p:sp>
    </p:spTree>
    <p:extLst>
      <p:ext uri="{BB962C8B-B14F-4D97-AF65-F5344CB8AC3E}">
        <p14:creationId xmlns:p14="http://schemas.microsoft.com/office/powerpoint/2010/main" val="2742322570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219200"/>
            <a:ext cx="85344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The most important query tool in MongoDB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Introduced in version 2.2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Processes streams of documents through series of operators (pipeline)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Basic documentation: </a:t>
            </a:r>
            <a:r>
              <a:rPr lang="en-US" dirty="0">
                <a:latin typeface="Avenir Medium"/>
                <a:cs typeface="Avenir Medium"/>
                <a:hlinkClick r:id="rId2"/>
              </a:rPr>
              <a:t>https://docs.mongodb.com/manual/aggregation/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venir Medium"/>
                <a:cs typeface="Avenir Medium"/>
              </a:rPr>
              <a:t>Can be easily learned by comparing with SQL </a:t>
            </a:r>
            <a:r>
              <a:rPr lang="en-US" dirty="0">
                <a:latin typeface="Avenir Medium"/>
                <a:cs typeface="Avenir Medium"/>
                <a:hlinkClick r:id="rId3"/>
              </a:rPr>
              <a:t>http://docs.mongodb.org/manual/reference/sql-aggregation-comparison/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200" dirty="0">
                <a:latin typeface="Avenir Medium"/>
                <a:cs typeface="Avenir Medium"/>
              </a:rPr>
              <a:t>script </a:t>
            </a:r>
            <a:r>
              <a:rPr lang="en-US" sz="3200" b="1" i="1" dirty="0">
                <a:latin typeface="Avenir Medium"/>
                <a:cs typeface="Avenir Medium"/>
              </a:rPr>
              <a:t>01-04_MongoDB - Queries (2) - Aggregation Framework</a:t>
            </a:r>
            <a:endParaRPr lang="en-US" sz="2300" b="1" dirty="0">
              <a:latin typeface="Avenir Medium"/>
              <a:cs typeface="Avenir Medium"/>
            </a:endParaRPr>
          </a:p>
          <a:p>
            <a:pPr marL="82296" indent="0">
              <a:lnSpc>
                <a:spcPct val="12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2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601491668"/>
      </p:ext>
    </p:extLst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Presentations/Tutorials on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1066800" y="1752600"/>
            <a:ext cx="7772400" cy="48768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30000"/>
              </a:lnSpc>
            </a:pPr>
            <a:r>
              <a:rPr lang="en" dirty="0">
                <a:latin typeface="Avenir Medium"/>
                <a:cs typeface="Avenir Medium"/>
              </a:rPr>
              <a:t>Very good series of video-tutorials on MongoDB Aggregation Framework</a:t>
            </a: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2"/>
              </a:rPr>
              <a:t>https://www.youtube.com/watch?v=A3jvoE0jGdE&amp;list=PLWkguCWKqN9OwcbdYm4nUIXnA2IoXX0LI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The Aggregation Framework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3"/>
              </a:rPr>
              <a:t>http://www.mongodb.com/presentations/aggregation-framework-0</a:t>
            </a:r>
            <a:endParaRPr lang="en-US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r>
              <a:rPr lang="en-US" dirty="0">
                <a:latin typeface="Avenir Medium"/>
                <a:cs typeface="Avenir Medium"/>
              </a:rPr>
              <a:t>Aggregation Framework </a:t>
            </a:r>
          </a:p>
          <a:p>
            <a:pPr marL="82296" indent="0">
              <a:lnSpc>
                <a:spcPct val="130000"/>
              </a:lnSpc>
              <a:buNone/>
            </a:pPr>
            <a:r>
              <a:rPr lang="en-US" sz="2300" dirty="0">
                <a:latin typeface="Avenir Medium"/>
                <a:cs typeface="Avenir Medium"/>
                <a:hlinkClick r:id="rId4"/>
              </a:rPr>
              <a:t>http://www.mongodb.com/presentations/aggregation-framework-1</a:t>
            </a: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 marL="82296" indent="0">
              <a:lnSpc>
                <a:spcPct val="130000"/>
              </a:lnSpc>
              <a:buNone/>
            </a:pPr>
            <a:endParaRPr lang="en-US" sz="2300" dirty="0">
              <a:latin typeface="Avenir Medium"/>
              <a:cs typeface="Avenir Medium"/>
            </a:endParaRPr>
          </a:p>
          <a:p>
            <a:pPr>
              <a:lnSpc>
                <a:spcPct val="130000"/>
              </a:lnSpc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2236336807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762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 schema of Aggregation Framework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778" y="1066800"/>
            <a:ext cx="9184778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5912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9067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SQL to Aggregation Mapping Chart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08B4DC-B5FA-724E-9D90-937F982FBD60}"/>
              </a:ext>
            </a:extLst>
          </p:cNvPr>
          <p:cNvSpPr/>
          <p:nvPr/>
        </p:nvSpPr>
        <p:spPr>
          <a:xfrm>
            <a:off x="533400" y="2843551"/>
            <a:ext cx="8458200" cy="745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RO" sz="2100" dirty="0">
                <a:latin typeface="Avenir Book" panose="02000503020000020003" pitchFamily="2" charset="0"/>
                <a:hlinkClick r:id="rId2"/>
              </a:rPr>
              <a:t>https://docs.mongodb.com/manual/reference/sql-comparison/</a:t>
            </a:r>
            <a:endParaRPr lang="en-RO" sz="2100" dirty="0">
              <a:latin typeface="Avenir Book" panose="02000503020000020003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RO" sz="21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672559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advanced stuff on </a:t>
            </a:r>
            <a:b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Aggregation Framework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Query Language: What's New (2020-06-10)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https://www.youtube.com/watch?v=iu_DvuIDDUU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9856366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MongoDB Schema Design Best Practices (2020-04)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2"/>
              </a:rPr>
              <a:t>https://www.youtube.com/watch?v=leNCfU5SYR8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Data Modeling with MongoDB (2020-10)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https://www.youtube.com/watch?v=3GHZd0zv170</a:t>
            </a:r>
            <a:endParaRPr lang="en-US" sz="1900" dirty="0">
              <a:latin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300" dirty="0">
              <a:latin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 Complete Methodology of Data Modeling for MongoDB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</a:rPr>
              <a:t>https://</a:t>
            </a:r>
            <a:r>
              <a:rPr lang="en-US" sz="1600" dirty="0" err="1">
                <a:latin typeface="Avenir Medium"/>
                <a:cs typeface="Avenir Medium"/>
              </a:rPr>
              <a:t>www.youtube.com</a:t>
            </a:r>
            <a:r>
              <a:rPr lang="en-US" sz="1600" dirty="0">
                <a:latin typeface="Avenir Medium"/>
                <a:cs typeface="Avenir Medium"/>
              </a:rPr>
              <a:t>/</a:t>
            </a:r>
            <a:r>
              <a:rPr lang="en-US" sz="1600" dirty="0" err="1">
                <a:latin typeface="Avenir Medium"/>
                <a:cs typeface="Avenir Medium"/>
              </a:rPr>
              <a:t>watch?v</a:t>
            </a:r>
            <a:r>
              <a:rPr lang="en-US" sz="1600" dirty="0">
                <a:latin typeface="Avenir Medium"/>
                <a:cs typeface="Avenir Medium"/>
              </a:rPr>
              <a:t>=</a:t>
            </a:r>
            <a:r>
              <a:rPr lang="en-US" sz="1600" dirty="0" err="1">
                <a:latin typeface="Avenir Medium"/>
                <a:cs typeface="Avenir Medium"/>
              </a:rPr>
              <a:t>DUCvYbcgGsQ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Advanced Schema Design Patterns (2020-06)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4"/>
              </a:rPr>
              <a:t>https://www.youtube.com/watch?v=bxw1AkH2aM4</a:t>
            </a:r>
            <a:endParaRPr lang="en-US" sz="16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Schema Design Anti-Patterns - Part 1</a:t>
            </a: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1600" dirty="0">
                <a:latin typeface="Avenir Medium"/>
                <a:cs typeface="Avenir Medium"/>
                <a:hlinkClick r:id="rId5"/>
              </a:rPr>
              <a:t>https://www.youtube.com/watch?v=8CZs-0it9r4</a:t>
            </a:r>
            <a:endParaRPr lang="en-US" sz="16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86136909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Database Modeling in MongoDB (cont.)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219200"/>
            <a:ext cx="8229600" cy="563880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2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100" dirty="0">
                <a:latin typeface="Avenir Medium"/>
                <a:cs typeface="Avenir Medium"/>
                <a:hlinkClick r:id="rId2"/>
              </a:rPr>
              <a:t>https://www.youtube.com/watch?v=mHeP5IbozDU</a:t>
            </a:r>
            <a:endParaRPr lang="en-US" sz="19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Schema Design Anti-Patterns - Part 3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1900" dirty="0">
                <a:latin typeface="Avenir Medium"/>
                <a:cs typeface="Avenir Medium"/>
                <a:hlinkClick r:id="rId3"/>
              </a:rPr>
              <a:t>https://www.youtube.com/watch?v=dAN76_47WtA</a:t>
            </a:r>
            <a:endParaRPr lang="en-US" sz="19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US" sz="2400" dirty="0">
                <a:latin typeface="Avenir Medium"/>
                <a:cs typeface="Avenir Medium"/>
              </a:rPr>
              <a:t>Older: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latin typeface="Avenir Medium"/>
                <a:cs typeface="Avenir Medium"/>
              </a:rPr>
              <a:t>Back to Basics: Schema Design Basics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US" sz="2000" dirty="0">
                <a:latin typeface="Avenir Medium"/>
                <a:cs typeface="Avenir Medium"/>
                <a:hlinkClick r:id="rId4"/>
              </a:rPr>
              <a:t>https://www.mongodb.com/presentations/back-to-basics-schema-design-basics</a:t>
            </a: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1200" dirty="0">
              <a:latin typeface="Avenir Medium"/>
              <a:cs typeface="Avenir Medium"/>
            </a:endParaRPr>
          </a:p>
          <a:p>
            <a:pPr>
              <a:lnSpc>
                <a:spcPct val="110000"/>
              </a:lnSpc>
            </a:pPr>
            <a:r>
              <a:rPr lang="en-GB" sz="2400" dirty="0">
                <a:latin typeface="Avenir Medium"/>
                <a:cs typeface="Avenir Medium"/>
              </a:rPr>
              <a:t>Best Practices for Migrating from RDBMS to MongoDB (2019)</a:t>
            </a:r>
          </a:p>
          <a:p>
            <a:pPr marL="82296" indent="0">
              <a:lnSpc>
                <a:spcPct val="110000"/>
              </a:lnSpc>
              <a:buNone/>
            </a:pPr>
            <a:r>
              <a:rPr lang="en-GB" sz="2000" dirty="0">
                <a:latin typeface="Avenir Medium"/>
                <a:cs typeface="Avenir Medium"/>
                <a:hlinkClick r:id="rId5"/>
              </a:rPr>
              <a:t>https://www.mongodb.com/presentations/best-practices-for-migrating-from-rdbms-to-mongodb</a:t>
            </a:r>
            <a:endParaRPr lang="en-GB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954639034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Case study: Sales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5800" cy="56388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838200" y="1219200"/>
            <a:ext cx="8458200" cy="579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Database schema in MongoDB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One-collection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Super-normalized (relational-like) version</a:t>
            </a:r>
          </a:p>
          <a:p>
            <a:pPr lvl="1">
              <a:lnSpc>
                <a:spcPct val="110000"/>
              </a:lnSpc>
            </a:pPr>
            <a:r>
              <a:rPr lang="en-US" sz="2700" dirty="0">
                <a:latin typeface="Avenir Medium"/>
                <a:cs typeface="Avenir Medium"/>
              </a:rPr>
              <a:t>Our solution: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Strengths</a:t>
            </a:r>
          </a:p>
          <a:p>
            <a:pPr lvl="2">
              <a:lnSpc>
                <a:spcPct val="110000"/>
              </a:lnSpc>
            </a:pPr>
            <a:r>
              <a:rPr lang="en-US" sz="2500" dirty="0">
                <a:latin typeface="Avenir Medium"/>
                <a:cs typeface="Avenir Medium"/>
              </a:rPr>
              <a:t>Weaknesses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The most important SQL queries "converted"into MongoDB Aggregation Framework queries</a:t>
            </a:r>
          </a:p>
          <a:p>
            <a:pPr>
              <a:lnSpc>
                <a:spcPct val="110000"/>
              </a:lnSpc>
            </a:pPr>
            <a:r>
              <a:rPr lang="en-US" sz="3100" dirty="0">
                <a:latin typeface="Avenir Medium"/>
                <a:cs typeface="Avenir Medium"/>
              </a:rPr>
              <a:t>See script: </a:t>
            </a:r>
            <a:r>
              <a:rPr lang="en-US" sz="3100" b="1" i="1" dirty="0">
                <a:latin typeface="Avenir Medium"/>
                <a:cs typeface="Avenir Medium"/>
              </a:rPr>
              <a:t>01-05_MongoDB - Case study – Sales.js</a:t>
            </a: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7104489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Courses on </a:t>
            </a:r>
            <a:r>
              <a:rPr lang="en-US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MongoDB University </a:t>
            </a:r>
            <a:endParaRPr lang="en-US" sz="3600" b="1" dirty="0"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14400" y="1447800"/>
            <a:ext cx="8229600" cy="54102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10000"/>
              </a:lnSpc>
              <a:buNone/>
            </a:pPr>
            <a:endParaRPr lang="en-US" sz="12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r>
              <a:rPr lang="en-GB" sz="2400" dirty="0">
                <a:latin typeface="Avenir Medium"/>
                <a:cs typeface="Avenir Medium"/>
                <a:hlinkClick r:id="rId2"/>
              </a:rPr>
              <a:t>https://university.mongodb.com/courses/catalog</a:t>
            </a: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400" dirty="0">
              <a:latin typeface="Avenir Medium"/>
              <a:cs typeface="Avenir Medium"/>
            </a:endParaRP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Basics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MongoDB for SQL Pros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The MongoDB Aggregation Framework</a:t>
            </a:r>
          </a:p>
          <a:p>
            <a:pPr lvl="1">
              <a:lnSpc>
                <a:spcPct val="110000"/>
              </a:lnSpc>
            </a:pPr>
            <a:r>
              <a:rPr lang="en-US" sz="2800" dirty="0">
                <a:latin typeface="Avenir Medium"/>
                <a:cs typeface="Avenir Medium"/>
              </a:rPr>
              <a:t>Basic Cluster Administration </a:t>
            </a:r>
          </a:p>
          <a:p>
            <a:pPr marL="82296" indent="0">
              <a:lnSpc>
                <a:spcPct val="110000"/>
              </a:lnSpc>
              <a:buNone/>
            </a:pPr>
            <a:endParaRPr lang="en-US" sz="28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GB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" sz="24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sz="2000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  <a:p>
            <a:pPr marL="82296" indent="0">
              <a:lnSpc>
                <a:spcPct val="110000"/>
              </a:lnSpc>
              <a:buNone/>
            </a:pPr>
            <a:endParaRPr lang="en-US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736283726"/>
      </p:ext>
    </p:extLst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Agenda (cont.)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Basic queries in MongoDB</a:t>
            </a:r>
          </a:p>
          <a:p>
            <a:pPr lvl="1"/>
            <a:r>
              <a:rPr lang="en-US" sz="2600" dirty="0"/>
              <a:t>find() and findOne(), selection operators</a:t>
            </a:r>
          </a:p>
          <a:p>
            <a:pPr lvl="1"/>
            <a:r>
              <a:rPr lang="en-US" sz="2600" dirty="0"/>
              <a:t>Sorting, limiting and slicing results</a:t>
            </a:r>
          </a:p>
          <a:p>
            <a:pPr lvl="1"/>
            <a:r>
              <a:rPr lang="en-US" sz="2600" dirty="0"/>
              <a:t>Accesing arrays elements</a:t>
            </a:r>
          </a:p>
          <a:p>
            <a:pPr lvl="1"/>
            <a:r>
              <a:rPr lang="en-US" sz="2600" dirty="0"/>
              <a:t>Indexes</a:t>
            </a:r>
          </a:p>
          <a:p>
            <a:r>
              <a:rPr lang="en-US" sz="3000" dirty="0"/>
              <a:t>Cursors</a:t>
            </a:r>
          </a:p>
          <a:p>
            <a:r>
              <a:rPr lang="en-US" sz="3000" dirty="0"/>
              <a:t>Dealing with related collections</a:t>
            </a:r>
            <a:endParaRPr lang="en-US" sz="2600" dirty="0"/>
          </a:p>
          <a:p>
            <a:r>
              <a:rPr lang="en-US" sz="3000" dirty="0"/>
              <a:t>Aggregation Framework</a:t>
            </a:r>
            <a:endParaRPr lang="en-US" dirty="0"/>
          </a:p>
          <a:p>
            <a:r>
              <a:rPr lang="en-US" sz="3000" dirty="0"/>
              <a:t>Database modeling in MongoDB</a:t>
            </a:r>
            <a:endParaRPr lang="en-US" sz="2600" dirty="0"/>
          </a:p>
          <a:p>
            <a:r>
              <a:rPr lang="en-US" sz="3000" dirty="0"/>
              <a:t>Importing relational data in Mongo through R (changing the data structure)</a:t>
            </a:r>
          </a:p>
          <a:p>
            <a:r>
              <a:rPr lang="en-US" sz="3000" dirty="0"/>
              <a:t>Case study: sales</a:t>
            </a:r>
          </a:p>
          <a:p>
            <a:endParaRPr lang="ro-RO" sz="3000" dirty="0"/>
          </a:p>
        </p:txBody>
      </p:sp>
    </p:spTree>
    <p:extLst>
      <p:ext uri="{BB962C8B-B14F-4D97-AF65-F5344CB8AC3E}">
        <p14:creationId xmlns:p14="http://schemas.microsoft.com/office/powerpoint/2010/main" val="2399708059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Install MongoDB (server) and Robo3T (client)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838200" y="1219200"/>
            <a:ext cx="8300006" cy="56388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000" dirty="0">
                <a:latin typeface="Avenir Medium"/>
              </a:rPr>
              <a:t>How To Install MongoDB On Windows 10 | MongoDB Installation | MongoDB Tutorial | </a:t>
            </a:r>
            <a:r>
              <a:rPr lang="en-US" sz="2000" dirty="0" err="1">
                <a:latin typeface="Avenir Medium"/>
              </a:rPr>
              <a:t>Simplilearn</a:t>
            </a:r>
            <a:r>
              <a:rPr lang="en-US" sz="2000" dirty="0">
                <a:latin typeface="Avenir Medium"/>
              </a:rPr>
              <a:t> (2021)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2"/>
              </a:rPr>
              <a:t>https://www.youtube.com/watch?v=Z478ODY4ceQ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How to Install MongoDB on Windows 7/8/10 | How to Install Mongo Compass as separate installer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https://www.youtube.com/watch?v=MgZrTK595kM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000" dirty="0">
                <a:latin typeface="Avenir Medium"/>
              </a:rPr>
              <a:t>Learn how to set up a MongoDB (2020)</a:t>
            </a:r>
          </a:p>
          <a:p>
            <a:pPr marL="82296" indent="0">
              <a:buNone/>
            </a:pPr>
            <a:r>
              <a:rPr lang="en-US" sz="1600" dirty="0">
                <a:latin typeface="Avenir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https://medium.com/@fabianbosler/install-mongodb-d5cc6f6191a4</a:t>
            </a:r>
            <a:endParaRPr lang="en-US" sz="1600" dirty="0">
              <a:latin typeface="Avenir Medium"/>
            </a:endParaRPr>
          </a:p>
          <a:p>
            <a:endParaRPr lang="en-US" sz="800" dirty="0">
              <a:latin typeface="Avenir Medium"/>
            </a:endParaRPr>
          </a:p>
          <a:p>
            <a:r>
              <a:rPr lang="en-US" sz="2300" dirty="0">
                <a:latin typeface="Avenir Medium"/>
              </a:rPr>
              <a:t>Install MongoDB (Community Edition)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https://docs.mongodb.com/manual/installation/</a:t>
            </a:r>
            <a:endParaRPr lang="en-US" sz="16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r>
              <a:rPr lang="en-US" sz="2300" dirty="0">
                <a:latin typeface="Avenir Medium"/>
                <a:cs typeface="Avenir Medium"/>
              </a:rPr>
              <a:t>Install Robo 3T to Windows 10 (2020)</a:t>
            </a:r>
          </a:p>
          <a:p>
            <a:pPr marL="82296" lvl="1" indent="0">
              <a:spcBef>
                <a:spcPts val="600"/>
              </a:spcBef>
              <a:buSzPct val="80000"/>
              <a:buNone/>
            </a:pPr>
            <a:r>
              <a:rPr lang="en-US" sz="1600" dirty="0">
                <a:latin typeface="Avenir Medium"/>
                <a:hlinkClick r:id="rId6"/>
              </a:rPr>
              <a:t>https://www.youtube.com/watch?v=wl7ccAXwnqg</a:t>
            </a:r>
            <a:endParaRPr lang="en-US" sz="1600" dirty="0">
              <a:latin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4161183439"/>
      </p:ext>
    </p:extLst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Free tutorials on MongoDB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1430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MongoDB Tutorial for Beginners (Bogdan </a:t>
            </a:r>
            <a:r>
              <a:rPr lang="en-US" sz="2400" dirty="0" err="1">
                <a:latin typeface="Avenir Medium"/>
              </a:rPr>
              <a:t>Stashchuk</a:t>
            </a:r>
            <a:r>
              <a:rPr lang="en-US" sz="2400" dirty="0">
                <a:latin typeface="Avenir Medium"/>
              </a:rPr>
              <a:t>) - playlist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https://www.youtube.com/playlist?list=PLWkguCWKqN9OumKjTAzbpsFFBBeem23xQ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r>
              <a:rPr lang="en-US" sz="2400" dirty="0">
                <a:latin typeface="Avenir Medium"/>
              </a:rPr>
              <a:t>MongoDB Tutorial (</a:t>
            </a:r>
            <a:r>
              <a:rPr lang="en-US" sz="2400" dirty="0" err="1">
                <a:latin typeface="Avenir Medium"/>
              </a:rPr>
              <a:t>TutorialsPoint</a:t>
            </a:r>
            <a:r>
              <a:rPr lang="en-US" sz="2400" dirty="0">
                <a:latin typeface="Avenir Medium"/>
              </a:rPr>
              <a:t>)</a:t>
            </a:r>
          </a:p>
          <a:p>
            <a:pPr marL="402336" lvl="1" indent="0">
              <a:buNone/>
            </a:pPr>
            <a:r>
              <a:rPr lang="en-US" sz="2000" dirty="0">
                <a:latin typeface="Avenir Medium"/>
                <a:hlinkClick r:id="rId3"/>
              </a:rPr>
              <a:t>https://www.tutorialspoint.com/mongodb/index.htm</a:t>
            </a:r>
            <a:endParaRPr lang="en-US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365760" lvl="1" indent="-283464">
              <a:spcBef>
                <a:spcPts val="600"/>
              </a:spcBef>
              <a:buSzPct val="80000"/>
              <a:buFont typeface="Wingdings 2"/>
              <a:buChar char=""/>
            </a:pPr>
            <a:r>
              <a:rPr lang="en-GB" sz="2400" dirty="0">
                <a:latin typeface="Avenir Medium"/>
              </a:rPr>
              <a:t>Getting Started with MongoDB – An Introduction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4"/>
              </a:rPr>
              <a:t>https://studio3t.com/knowledge-base/articles/mongodb-getting-started/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r>
              <a:rPr lang="en-GB" sz="2400" dirty="0">
                <a:latin typeface="Avenir Medium"/>
              </a:rPr>
              <a:t>MongoDB Tutorial</a:t>
            </a:r>
          </a:p>
          <a:p>
            <a:pPr marL="402336" lvl="1" indent="0">
              <a:buNone/>
            </a:pPr>
            <a:r>
              <a:rPr lang="en-GB" sz="2000" dirty="0">
                <a:latin typeface="Avenir Medium"/>
                <a:hlinkClick r:id="rId5"/>
              </a:rPr>
              <a:t>https://www.qhmit.com/mongodb/tutorial/</a:t>
            </a: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-GB" sz="2000" dirty="0">
              <a:latin typeface="Avenir Medium"/>
            </a:endParaRPr>
          </a:p>
          <a:p>
            <a:pPr marL="402336" lvl="1" indent="0">
              <a:buNone/>
            </a:pPr>
            <a:endParaRPr lang="en" sz="20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831915615"/>
      </p:ext>
    </p:extLst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Simple Topology of MongoDB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066800"/>
            <a:ext cx="3413955" cy="5710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859" y="4024618"/>
            <a:ext cx="3356941" cy="2833382"/>
          </a:xfrm>
          <a:prstGeom prst="rect">
            <a:avLst/>
          </a:prstGeom>
        </p:spPr>
      </p:pic>
      <p:sp>
        <p:nvSpPr>
          <p:cNvPr id="6" name="Text Placeholder 2"/>
          <p:cNvSpPr txBox="1">
            <a:spLocks/>
          </p:cNvSpPr>
          <p:nvPr/>
        </p:nvSpPr>
        <p:spPr>
          <a:xfrm>
            <a:off x="6172200" y="12954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</p:spTree>
    <p:extLst>
      <p:ext uri="{BB962C8B-B14F-4D97-AF65-F5344CB8AC3E}">
        <p14:creationId xmlns:p14="http://schemas.microsoft.com/office/powerpoint/2010/main" val="749335514"/>
      </p:ext>
    </p:extLst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Vertical (left) vs. Horizontal Scaling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6172200" y="1066800"/>
            <a:ext cx="2503378" cy="609600"/>
          </a:xfrm>
          <a:prstGeom prst="rect">
            <a:avLst/>
          </a:prstGeom>
        </p:spPr>
        <p:txBody>
          <a:bodyPr>
            <a:norm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pPr marL="82296" indent="0">
              <a:lnSpc>
                <a:spcPct val="120000"/>
              </a:lnSpc>
              <a:buNone/>
            </a:pPr>
            <a:r>
              <a:rPr lang="en-US" sz="1800" dirty="0">
                <a:latin typeface="Avenir Medium"/>
                <a:cs typeface="Avenir Medium"/>
              </a:rPr>
              <a:t>Source: Banker, 2015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8800"/>
            <a:ext cx="9144000" cy="467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07463"/>
      </p:ext>
    </p:extLst>
  </p:cSld>
  <p:clrMapOvr>
    <a:masterClrMapping/>
  </p:clrMapOvr>
  <p:transition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More on MongoDB architecture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996394" y="1371600"/>
            <a:ext cx="8147606" cy="5486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sz="2400" dirty="0">
                <a:latin typeface="Avenir Medium"/>
              </a:rPr>
              <a:t>Scalability through Replication and </a:t>
            </a:r>
            <a:r>
              <a:rPr lang="en-US" sz="2400" dirty="0" err="1">
                <a:latin typeface="Avenir Medium"/>
              </a:rPr>
              <a:t>Sharding</a:t>
            </a:r>
            <a:r>
              <a:rPr lang="en-US" sz="2400" dirty="0">
                <a:latin typeface="Avenir Medium"/>
              </a:rPr>
              <a:t> (2019)</a:t>
            </a:r>
          </a:p>
          <a:p>
            <a:pPr marL="82296" indent="0">
              <a:buNone/>
            </a:pPr>
            <a:r>
              <a:rPr lang="en-US" sz="2000" dirty="0">
                <a:latin typeface="Avenir Medium"/>
                <a:hlinkClick r:id="rId2"/>
              </a:rPr>
              <a:t>https://www.mongodb.com/presentations/scalability-through-replication-and-sharding</a:t>
            </a: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000" dirty="0">
              <a:latin typeface="Avenir Medium"/>
            </a:endParaRPr>
          </a:p>
          <a:p>
            <a:pPr marL="82296" indent="0">
              <a:buNone/>
            </a:pPr>
            <a:endParaRPr lang="en-US" sz="28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pPr marL="402336" lvl="1" indent="0">
              <a:buNone/>
            </a:pPr>
            <a:endParaRPr lang="en-US" sz="1500" dirty="0">
              <a:latin typeface="Avenir Medium"/>
            </a:endParaRP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16286910"/>
      </p:ext>
    </p:extLst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86800" cy="11430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Basics of Document Database Model: JSON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609600" y="1447800"/>
            <a:ext cx="8534400" cy="5105400"/>
          </a:xfrm>
          <a:prstGeom prst="rect">
            <a:avLst/>
          </a:prstGeom>
        </p:spPr>
        <p:txBody>
          <a:bodyPr>
            <a:noAutofit/>
          </a:bodyPr>
          <a:lstStyle>
            <a:lvl1pPr marL="365760" indent="-283464" algn="l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3000">
                <a:latin typeface="+mn-lt"/>
              </a:defRPr>
            </a:lvl1pPr>
            <a:lvl2pPr marL="640080" lvl="1" indent="-237744" algn="l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Char char="◦"/>
              <a:defRPr kumimoji="0" sz="2600">
                <a:latin typeface="+mn-lt"/>
              </a:defRPr>
            </a:lvl2pPr>
            <a:lvl3pPr marL="886968" indent="-228600" algn="l" eaLnBrk="1" latinLnBrk="0" hangingPunct="1">
              <a:lnSpc>
                <a:spcPct val="100000"/>
              </a:lnSpc>
              <a:buClr>
                <a:schemeClr val="accent2"/>
              </a:buClr>
              <a:buFont typeface="Wingdings 2"/>
              <a:buChar char=""/>
              <a:defRPr kumimoji="0" sz="2400">
                <a:latin typeface="+mn-lt"/>
              </a:defRPr>
            </a:lvl3pPr>
            <a:lvl4pPr marL="1097280" indent="-173736" algn="l" eaLnBrk="1" latinLnBrk="0" hangingPunct="1">
              <a:lnSpc>
                <a:spcPct val="100000"/>
              </a:lnSpc>
              <a:buClr>
                <a:schemeClr val="accent3"/>
              </a:buClr>
              <a:buFont typeface="Wingdings 2"/>
              <a:buChar char=""/>
              <a:defRPr kumimoji="0" sz="2000">
                <a:latin typeface="+mn-lt"/>
              </a:defRPr>
            </a:lvl4pPr>
            <a:lvl5pPr marL="1298448" indent="-182880" algn="l" eaLnBrk="1" latinLnBrk="0" hangingPunct="1">
              <a:lnSpc>
                <a:spcPct val="100000"/>
              </a:lnSpc>
              <a:buClr>
                <a:schemeClr val="accent4"/>
              </a:buClr>
              <a:buFont typeface="Wingdings 2"/>
              <a:buChar char=""/>
              <a:defRPr kumimoji="0" sz="2000">
                <a:latin typeface="+mn-lt"/>
              </a:defRPr>
            </a:lvl5pPr>
            <a:lvl6pPr marL="1508760" indent="-182880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Char char=""/>
              <a:defRPr kumimoji="0" sz="2000">
                <a:latin typeface="+mn-lt"/>
              </a:defRPr>
            </a:lvl6pPr>
            <a:lvl7pPr marL="171907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7pPr>
            <a:lvl8pPr marL="1920240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8pPr>
            <a:lvl9pPr marL="2130552" indent="-182880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Char char=""/>
              <a:defRPr kumimoji="0" sz="2000">
                <a:latin typeface="+mn-lt"/>
              </a:defRPr>
            </a:lvl9pPr>
            <a:extLst/>
          </a:lstStyle>
          <a:p>
            <a:r>
              <a:rPr lang="en-US" dirty="0">
                <a:latin typeface="Avenir Medium"/>
              </a:rPr>
              <a:t>Basics of Document Database Model: JSON</a:t>
            </a:r>
          </a:p>
          <a:p>
            <a:pPr lvl="1"/>
            <a:r>
              <a:rPr lang="en-US" dirty="0"/>
              <a:t>Databases</a:t>
            </a:r>
          </a:p>
          <a:p>
            <a:pPr lvl="1"/>
            <a:r>
              <a:rPr lang="en-US" dirty="0"/>
              <a:t>Collections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Attributes/Fields:</a:t>
            </a:r>
          </a:p>
          <a:p>
            <a:pPr lvl="2"/>
            <a:r>
              <a:rPr lang="en-US" dirty="0"/>
              <a:t>Key-value pairs</a:t>
            </a:r>
          </a:p>
          <a:p>
            <a:pPr lvl="2"/>
            <a:r>
              <a:rPr lang="en-US" dirty="0"/>
              <a:t>ObjectId</a:t>
            </a:r>
          </a:p>
          <a:p>
            <a:pPr lvl="2"/>
            <a:r>
              <a:rPr lang="en-US" dirty="0"/>
              <a:t>Scalars</a:t>
            </a:r>
          </a:p>
          <a:p>
            <a:pPr lvl="2"/>
            <a:r>
              <a:rPr lang="en-US" dirty="0"/>
              <a:t>Arrays</a:t>
            </a:r>
          </a:p>
          <a:p>
            <a:pPr lvl="2"/>
            <a:r>
              <a:rPr lang="en-US" dirty="0"/>
              <a:t>Sub-documents</a:t>
            </a:r>
          </a:p>
          <a:p>
            <a:endParaRPr lang="en-US" sz="2300" dirty="0">
              <a:latin typeface="Avenir Medium"/>
              <a:cs typeface="Avenir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4293080"/>
      </p:ext>
    </p:extLst>
  </p:cSld>
  <p:clrMapOvr>
    <a:masterClrMapping/>
  </p:clrMapOvr>
  <p:transition>
    <p:random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13308</TotalTime>
  <Words>1402</Words>
  <Application>Microsoft Macintosh PowerPoint</Application>
  <PresentationFormat>On-screen Show (4:3)</PresentationFormat>
  <Paragraphs>259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 Unicode MS</vt:lpstr>
      <vt:lpstr>Arial</vt:lpstr>
      <vt:lpstr>Avenir Book</vt:lpstr>
      <vt:lpstr>Avenir Medium</vt:lpstr>
      <vt:lpstr>Book Antiqua</vt:lpstr>
      <vt:lpstr>Calisto MT</vt:lpstr>
      <vt:lpstr>Consolas</vt:lpstr>
      <vt:lpstr>Gabriola</vt:lpstr>
      <vt:lpstr>Gill Sans MT</vt:lpstr>
      <vt:lpstr>Segoe UI Semibold</vt:lpstr>
      <vt:lpstr>Times New Roman</vt:lpstr>
      <vt:lpstr>Verdana</vt:lpstr>
      <vt:lpstr>Wingdings</vt:lpstr>
      <vt:lpstr>Wingdings 2</vt:lpstr>
      <vt:lpstr>Solstice</vt:lpstr>
      <vt:lpstr>Polyglot Persistence and Big Data</vt:lpstr>
      <vt:lpstr>Agenda</vt:lpstr>
      <vt:lpstr>Agenda (cont.)</vt:lpstr>
      <vt:lpstr>Install MongoDB (server) and Robo3T (client)</vt:lpstr>
      <vt:lpstr>Free tutorials on MongoDB</vt:lpstr>
      <vt:lpstr>Simple Topology of MongoDB</vt:lpstr>
      <vt:lpstr>Vertical (left) vs. Horizontal Scaling</vt:lpstr>
      <vt:lpstr>More on MongoDB architecture</vt:lpstr>
      <vt:lpstr>Basics of Document Database Model: JSON</vt:lpstr>
      <vt:lpstr>Entries on a Social News Site - relational</vt:lpstr>
      <vt:lpstr>A Document Associated to an Entry on a Social News Site</vt:lpstr>
      <vt:lpstr>Working with MongoDB</vt:lpstr>
      <vt:lpstr>Working with MongoDB (cont)</vt:lpstr>
      <vt:lpstr>Working with MongoDB (cont.)</vt:lpstr>
      <vt:lpstr>Managing collections in MongoDB (Topics covered in script 01-02_MongoDB - Managing collections)</vt:lpstr>
      <vt:lpstr>Managing collections in MongoDB (cont.) (Topics covered in script 01-02_MongoDB - Managing collections)</vt:lpstr>
      <vt:lpstr>Basic queries in MongoDB (Topics covered in script 01-03_MongoDB - Queries (1), cursors)</vt:lpstr>
      <vt:lpstr>Basic queries in MongoDB (cont) (Topics covered in script 01-03_MongoDB - Queries (1), cursors)</vt:lpstr>
      <vt:lpstr>Cursors in MongoDB (Topics covered in script 01-02_MongoDB - Queries (1), cursors)</vt:lpstr>
      <vt:lpstr>Aggregation Framework </vt:lpstr>
      <vt:lpstr>Presentations/Tutorials on Aggregation Framework </vt:lpstr>
      <vt:lpstr>Basic schema of Aggregation Framework </vt:lpstr>
      <vt:lpstr>SQL to Aggregation Mapping Chart</vt:lpstr>
      <vt:lpstr>More advanced stuff on  Aggregation Framework</vt:lpstr>
      <vt:lpstr>Database Modeling in MongoDB</vt:lpstr>
      <vt:lpstr>Database Modeling in MongoDB (cont.)</vt:lpstr>
      <vt:lpstr>Case study: Sales</vt:lpstr>
      <vt:lpstr>Free Courses on MongoDB University </vt:lpstr>
    </vt:vector>
  </TitlesOfParts>
  <Company>FEAA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BAZE DE DATE</dc:title>
  <dc:creator>FotacheM</dc:creator>
  <cp:lastModifiedBy>Marin Fotache</cp:lastModifiedBy>
  <cp:revision>558</cp:revision>
  <dcterms:created xsi:type="dcterms:W3CDTF">2002-10-11T06:23:42Z</dcterms:created>
  <dcterms:modified xsi:type="dcterms:W3CDTF">2022-04-03T09:10:43Z</dcterms:modified>
</cp:coreProperties>
</file>