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24"/>
  </p:notesMasterIdLst>
  <p:sldIdLst>
    <p:sldId id="256" r:id="rId2"/>
    <p:sldId id="291" r:id="rId3"/>
    <p:sldId id="276" r:id="rId4"/>
    <p:sldId id="293" r:id="rId5"/>
    <p:sldId id="290" r:id="rId6"/>
    <p:sldId id="357" r:id="rId7"/>
    <p:sldId id="278" r:id="rId8"/>
    <p:sldId id="294" r:id="rId9"/>
    <p:sldId id="289" r:id="rId10"/>
    <p:sldId id="295" r:id="rId11"/>
    <p:sldId id="296" r:id="rId12"/>
    <p:sldId id="297" r:id="rId13"/>
    <p:sldId id="287" r:id="rId14"/>
    <p:sldId id="358" r:id="rId15"/>
    <p:sldId id="258" r:id="rId16"/>
    <p:sldId id="259" r:id="rId17"/>
    <p:sldId id="260" r:id="rId18"/>
    <p:sldId id="261" r:id="rId19"/>
    <p:sldId id="262" r:id="rId20"/>
    <p:sldId id="288" r:id="rId21"/>
    <p:sldId id="284" r:id="rId22"/>
    <p:sldId id="359"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in Jafri" initials="ZJ" lastIdx="21" clrIdx="0">
    <p:extLst>
      <p:ext uri="{19B8F6BF-5375-455C-9EA6-DF929625EA0E}">
        <p15:presenceInfo xmlns:p15="http://schemas.microsoft.com/office/powerpoint/2012/main" userId="9fa31bb16907f0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17B905-709D-4408-81B9-311D652082D3}" v="143" dt="2019-05-27T22:40:52.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p:cViewPr varScale="1">
        <p:scale>
          <a:sx n="78" d="100"/>
          <a:sy n="78" d="100"/>
        </p:scale>
        <p:origin x="778"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4449AD-944B-0B42-9AE9-614ADC89470A}" type="doc">
      <dgm:prSet loTypeId="urn:microsoft.com/office/officeart/2005/8/layout/equation2" loCatId="" qsTypeId="urn:microsoft.com/office/officeart/2005/8/quickstyle/simple1" qsCatId="simple" csTypeId="urn:microsoft.com/office/officeart/2005/8/colors/accent1_2" csCatId="accent1" phldr="1"/>
      <dgm:spPr/>
      <dgm:t>
        <a:bodyPr/>
        <a:lstStyle/>
        <a:p>
          <a:endParaRPr lang="en-US"/>
        </a:p>
      </dgm:t>
    </dgm:pt>
    <dgm:pt modelId="{FAB3EE10-B295-EC4C-A36A-D89BBECBB9AD}">
      <dgm:prSet phldrT="[Text]"/>
      <dgm:spPr/>
      <dgm:t>
        <a:bodyPr/>
        <a:lstStyle/>
        <a:p>
          <a:r>
            <a:rPr lang="en-US" dirty="0"/>
            <a:t>Hospital Complication Scores</a:t>
          </a:r>
        </a:p>
      </dgm:t>
    </dgm:pt>
    <dgm:pt modelId="{6BDA2979-B177-8B4D-AD9D-42E6B080702A}" type="parTrans" cxnId="{646889AD-FAFB-AF4B-945B-6C3DCE4260A2}">
      <dgm:prSet/>
      <dgm:spPr/>
      <dgm:t>
        <a:bodyPr/>
        <a:lstStyle/>
        <a:p>
          <a:endParaRPr lang="en-US"/>
        </a:p>
      </dgm:t>
    </dgm:pt>
    <dgm:pt modelId="{F45D689A-85D9-C242-A995-BD9817B0AAD7}" type="sibTrans" cxnId="{646889AD-FAFB-AF4B-945B-6C3DCE4260A2}">
      <dgm:prSet/>
      <dgm:spPr/>
      <dgm:t>
        <a:bodyPr/>
        <a:lstStyle/>
        <a:p>
          <a:endParaRPr lang="en-US" dirty="0"/>
        </a:p>
      </dgm:t>
    </dgm:pt>
    <dgm:pt modelId="{25EC4D7C-1217-C14D-82EC-FED2E06A9F0D}">
      <dgm:prSet phldrT="[Text]"/>
      <dgm:spPr/>
      <dgm:t>
        <a:bodyPr/>
        <a:lstStyle/>
        <a:p>
          <a:r>
            <a:rPr lang="en-US" dirty="0"/>
            <a:t>Patient Ratings</a:t>
          </a:r>
        </a:p>
      </dgm:t>
    </dgm:pt>
    <dgm:pt modelId="{C3B922E9-3FA0-6444-A6C6-7D598013836B}" type="parTrans" cxnId="{657C5856-9DD3-6442-8776-07902CB04F45}">
      <dgm:prSet/>
      <dgm:spPr/>
      <dgm:t>
        <a:bodyPr/>
        <a:lstStyle/>
        <a:p>
          <a:endParaRPr lang="en-US"/>
        </a:p>
      </dgm:t>
    </dgm:pt>
    <dgm:pt modelId="{2BDA60F1-9640-6B49-84CE-E330757291A9}" type="sibTrans" cxnId="{657C5856-9DD3-6442-8776-07902CB04F45}">
      <dgm:prSet/>
      <dgm:spPr/>
      <dgm:t>
        <a:bodyPr/>
        <a:lstStyle/>
        <a:p>
          <a:endParaRPr lang="en-US" dirty="0"/>
        </a:p>
      </dgm:t>
    </dgm:pt>
    <dgm:pt modelId="{08BC29BF-9F34-B24E-86E1-E27412C3A20A}">
      <dgm:prSet phldrT="[Text]" custT="1"/>
      <dgm:spPr/>
      <dgm:t>
        <a:bodyPr/>
        <a:lstStyle/>
        <a:p>
          <a:r>
            <a:rPr lang="en-US" sz="1800" dirty="0"/>
            <a:t>Gradient Boosted Classification </a:t>
          </a:r>
        </a:p>
      </dgm:t>
    </dgm:pt>
    <dgm:pt modelId="{CA91D3E5-BB13-5144-B54D-41C39A45E1CE}" type="parTrans" cxnId="{E0001EC6-E7B8-B54D-A62C-6447AEE9A773}">
      <dgm:prSet/>
      <dgm:spPr/>
      <dgm:t>
        <a:bodyPr/>
        <a:lstStyle/>
        <a:p>
          <a:endParaRPr lang="en-US"/>
        </a:p>
      </dgm:t>
    </dgm:pt>
    <dgm:pt modelId="{94AE9376-A112-3C40-9584-6E3021AE26C1}" type="sibTrans" cxnId="{E0001EC6-E7B8-B54D-A62C-6447AEE9A773}">
      <dgm:prSet/>
      <dgm:spPr/>
      <dgm:t>
        <a:bodyPr/>
        <a:lstStyle/>
        <a:p>
          <a:endParaRPr lang="en-US"/>
        </a:p>
      </dgm:t>
    </dgm:pt>
    <dgm:pt modelId="{853FA7DF-47A3-404D-99F0-B5BFD59A6F51}" type="pres">
      <dgm:prSet presAssocID="{584449AD-944B-0B42-9AE9-614ADC89470A}" presName="Name0" presStyleCnt="0">
        <dgm:presLayoutVars>
          <dgm:dir/>
          <dgm:resizeHandles val="exact"/>
        </dgm:presLayoutVars>
      </dgm:prSet>
      <dgm:spPr/>
    </dgm:pt>
    <dgm:pt modelId="{0956F866-4AC0-164D-B5C5-3759B6B6499E}" type="pres">
      <dgm:prSet presAssocID="{584449AD-944B-0B42-9AE9-614ADC89470A}" presName="vNodes" presStyleCnt="0"/>
      <dgm:spPr/>
    </dgm:pt>
    <dgm:pt modelId="{02BBD494-8C8B-784C-AA51-9CCCB664488F}" type="pres">
      <dgm:prSet presAssocID="{FAB3EE10-B295-EC4C-A36A-D89BBECBB9AD}" presName="node" presStyleLbl="node1" presStyleIdx="0" presStyleCnt="3">
        <dgm:presLayoutVars>
          <dgm:bulletEnabled val="1"/>
        </dgm:presLayoutVars>
      </dgm:prSet>
      <dgm:spPr/>
    </dgm:pt>
    <dgm:pt modelId="{6749F7EE-AAA3-6F49-9114-DCFDDA2429EE}" type="pres">
      <dgm:prSet presAssocID="{F45D689A-85D9-C242-A995-BD9817B0AAD7}" presName="spacerT" presStyleCnt="0"/>
      <dgm:spPr/>
    </dgm:pt>
    <dgm:pt modelId="{E04F6DE1-6925-B345-B915-5D015B3AA3A3}" type="pres">
      <dgm:prSet presAssocID="{F45D689A-85D9-C242-A995-BD9817B0AAD7}" presName="sibTrans" presStyleLbl="sibTrans2D1" presStyleIdx="0" presStyleCnt="2"/>
      <dgm:spPr/>
    </dgm:pt>
    <dgm:pt modelId="{2065FF27-DFF5-F64D-AC60-4E86083A90C4}" type="pres">
      <dgm:prSet presAssocID="{F45D689A-85D9-C242-A995-BD9817B0AAD7}" presName="spacerB" presStyleCnt="0"/>
      <dgm:spPr/>
    </dgm:pt>
    <dgm:pt modelId="{A98AE1A8-69B3-0146-B8B0-DFEE7F87F671}" type="pres">
      <dgm:prSet presAssocID="{25EC4D7C-1217-C14D-82EC-FED2E06A9F0D}" presName="node" presStyleLbl="node1" presStyleIdx="1" presStyleCnt="3">
        <dgm:presLayoutVars>
          <dgm:bulletEnabled val="1"/>
        </dgm:presLayoutVars>
      </dgm:prSet>
      <dgm:spPr/>
    </dgm:pt>
    <dgm:pt modelId="{78B3143C-4926-A64D-85EE-57C6ECE8A6D6}" type="pres">
      <dgm:prSet presAssocID="{584449AD-944B-0B42-9AE9-614ADC89470A}" presName="sibTransLast" presStyleLbl="sibTrans2D1" presStyleIdx="1" presStyleCnt="2"/>
      <dgm:spPr/>
    </dgm:pt>
    <dgm:pt modelId="{8EFB80A8-FC8E-F743-B3C1-4F5884A4405A}" type="pres">
      <dgm:prSet presAssocID="{584449AD-944B-0B42-9AE9-614ADC89470A}" presName="connectorText" presStyleLbl="sibTrans2D1" presStyleIdx="1" presStyleCnt="2"/>
      <dgm:spPr/>
    </dgm:pt>
    <dgm:pt modelId="{5F26E2C0-F8CE-2248-A9B0-8C1B68EE5FD6}" type="pres">
      <dgm:prSet presAssocID="{584449AD-944B-0B42-9AE9-614ADC89470A}" presName="lastNode" presStyleLbl="node1" presStyleIdx="2" presStyleCnt="3">
        <dgm:presLayoutVars>
          <dgm:bulletEnabled val="1"/>
        </dgm:presLayoutVars>
      </dgm:prSet>
      <dgm:spPr/>
    </dgm:pt>
  </dgm:ptLst>
  <dgm:cxnLst>
    <dgm:cxn modelId="{41ED485D-9063-584E-B99F-EA54DE0EBBAD}" type="presOf" srcId="{2BDA60F1-9640-6B49-84CE-E330757291A9}" destId="{78B3143C-4926-A64D-85EE-57C6ECE8A6D6}" srcOrd="0" destOrd="0" presId="urn:microsoft.com/office/officeart/2005/8/layout/equation2"/>
    <dgm:cxn modelId="{3708DC43-99AB-FD4E-9050-FFD12C551DE8}" type="presOf" srcId="{F45D689A-85D9-C242-A995-BD9817B0AAD7}" destId="{E04F6DE1-6925-B345-B915-5D015B3AA3A3}" srcOrd="0" destOrd="0" presId="urn:microsoft.com/office/officeart/2005/8/layout/equation2"/>
    <dgm:cxn modelId="{657C5856-9DD3-6442-8776-07902CB04F45}" srcId="{584449AD-944B-0B42-9AE9-614ADC89470A}" destId="{25EC4D7C-1217-C14D-82EC-FED2E06A9F0D}" srcOrd="1" destOrd="0" parTransId="{C3B922E9-3FA0-6444-A6C6-7D598013836B}" sibTransId="{2BDA60F1-9640-6B49-84CE-E330757291A9}"/>
    <dgm:cxn modelId="{C194D9AA-14D6-DF49-96B0-4457A21AC2AA}" type="presOf" srcId="{2BDA60F1-9640-6B49-84CE-E330757291A9}" destId="{8EFB80A8-FC8E-F743-B3C1-4F5884A4405A}" srcOrd="1" destOrd="0" presId="urn:microsoft.com/office/officeart/2005/8/layout/equation2"/>
    <dgm:cxn modelId="{646889AD-FAFB-AF4B-945B-6C3DCE4260A2}" srcId="{584449AD-944B-0B42-9AE9-614ADC89470A}" destId="{FAB3EE10-B295-EC4C-A36A-D89BBECBB9AD}" srcOrd="0" destOrd="0" parTransId="{6BDA2979-B177-8B4D-AD9D-42E6B080702A}" sibTransId="{F45D689A-85D9-C242-A995-BD9817B0AAD7}"/>
    <dgm:cxn modelId="{35C61AB6-5C27-E54D-B9B7-A041FD5080F1}" type="presOf" srcId="{FAB3EE10-B295-EC4C-A36A-D89BBECBB9AD}" destId="{02BBD494-8C8B-784C-AA51-9CCCB664488F}" srcOrd="0" destOrd="0" presId="urn:microsoft.com/office/officeart/2005/8/layout/equation2"/>
    <dgm:cxn modelId="{B136C9BC-04F5-D94F-B535-3FFCE018A3B6}" type="presOf" srcId="{584449AD-944B-0B42-9AE9-614ADC89470A}" destId="{853FA7DF-47A3-404D-99F0-B5BFD59A6F51}" srcOrd="0" destOrd="0" presId="urn:microsoft.com/office/officeart/2005/8/layout/equation2"/>
    <dgm:cxn modelId="{E0001EC6-E7B8-B54D-A62C-6447AEE9A773}" srcId="{584449AD-944B-0B42-9AE9-614ADC89470A}" destId="{08BC29BF-9F34-B24E-86E1-E27412C3A20A}" srcOrd="2" destOrd="0" parTransId="{CA91D3E5-BB13-5144-B54D-41C39A45E1CE}" sibTransId="{94AE9376-A112-3C40-9584-6E3021AE26C1}"/>
    <dgm:cxn modelId="{3A0BD4D5-2CF9-624E-A31D-B969FA924075}" type="presOf" srcId="{25EC4D7C-1217-C14D-82EC-FED2E06A9F0D}" destId="{A98AE1A8-69B3-0146-B8B0-DFEE7F87F671}" srcOrd="0" destOrd="0" presId="urn:microsoft.com/office/officeart/2005/8/layout/equation2"/>
    <dgm:cxn modelId="{D0196DE4-9472-9947-AFE7-EA86FC0CEA64}" type="presOf" srcId="{08BC29BF-9F34-B24E-86E1-E27412C3A20A}" destId="{5F26E2C0-F8CE-2248-A9B0-8C1B68EE5FD6}" srcOrd="0" destOrd="0" presId="urn:microsoft.com/office/officeart/2005/8/layout/equation2"/>
    <dgm:cxn modelId="{BFC4258D-8A6A-994E-B525-548124FBC9CD}" type="presParOf" srcId="{853FA7DF-47A3-404D-99F0-B5BFD59A6F51}" destId="{0956F866-4AC0-164D-B5C5-3759B6B6499E}" srcOrd="0" destOrd="0" presId="urn:microsoft.com/office/officeart/2005/8/layout/equation2"/>
    <dgm:cxn modelId="{99C2BB7D-EEAE-CF47-A51E-BD90A6F15DA7}" type="presParOf" srcId="{0956F866-4AC0-164D-B5C5-3759B6B6499E}" destId="{02BBD494-8C8B-784C-AA51-9CCCB664488F}" srcOrd="0" destOrd="0" presId="urn:microsoft.com/office/officeart/2005/8/layout/equation2"/>
    <dgm:cxn modelId="{0A8877FB-BE64-9141-B150-5BF1534BEC5B}" type="presParOf" srcId="{0956F866-4AC0-164D-B5C5-3759B6B6499E}" destId="{6749F7EE-AAA3-6F49-9114-DCFDDA2429EE}" srcOrd="1" destOrd="0" presId="urn:microsoft.com/office/officeart/2005/8/layout/equation2"/>
    <dgm:cxn modelId="{4852AF13-02DD-BB40-84F2-962E3D651D93}" type="presParOf" srcId="{0956F866-4AC0-164D-B5C5-3759B6B6499E}" destId="{E04F6DE1-6925-B345-B915-5D015B3AA3A3}" srcOrd="2" destOrd="0" presId="urn:microsoft.com/office/officeart/2005/8/layout/equation2"/>
    <dgm:cxn modelId="{E9728AD5-8B97-864C-BFCE-E090985E8C04}" type="presParOf" srcId="{0956F866-4AC0-164D-B5C5-3759B6B6499E}" destId="{2065FF27-DFF5-F64D-AC60-4E86083A90C4}" srcOrd="3" destOrd="0" presId="urn:microsoft.com/office/officeart/2005/8/layout/equation2"/>
    <dgm:cxn modelId="{3E992E0B-75D8-F44C-BD38-32770CBDB9FB}" type="presParOf" srcId="{0956F866-4AC0-164D-B5C5-3759B6B6499E}" destId="{A98AE1A8-69B3-0146-B8B0-DFEE7F87F671}" srcOrd="4" destOrd="0" presId="urn:microsoft.com/office/officeart/2005/8/layout/equation2"/>
    <dgm:cxn modelId="{78804393-ABDE-044E-8105-2007465AAA1D}" type="presParOf" srcId="{853FA7DF-47A3-404D-99F0-B5BFD59A6F51}" destId="{78B3143C-4926-A64D-85EE-57C6ECE8A6D6}" srcOrd="1" destOrd="0" presId="urn:microsoft.com/office/officeart/2005/8/layout/equation2"/>
    <dgm:cxn modelId="{F340C215-541E-6748-8DC0-F31E762644D2}" type="presParOf" srcId="{78B3143C-4926-A64D-85EE-57C6ECE8A6D6}" destId="{8EFB80A8-FC8E-F743-B3C1-4F5884A4405A}" srcOrd="0" destOrd="0" presId="urn:microsoft.com/office/officeart/2005/8/layout/equation2"/>
    <dgm:cxn modelId="{B17EDD20-6030-1347-B109-B0F3A7B1B826}" type="presParOf" srcId="{853FA7DF-47A3-404D-99F0-B5BFD59A6F51}" destId="{5F26E2C0-F8CE-2248-A9B0-8C1B68EE5FD6}"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BD494-8C8B-784C-AA51-9CCCB664488F}">
      <dsp:nvSpPr>
        <dsp:cNvPr id="0" name=""/>
        <dsp:cNvSpPr/>
      </dsp:nvSpPr>
      <dsp:spPr>
        <a:xfrm>
          <a:off x="1662953" y="888"/>
          <a:ext cx="1083001" cy="10830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Hospital Complication Scores</a:t>
          </a:r>
        </a:p>
      </dsp:txBody>
      <dsp:txXfrm>
        <a:off x="1821555" y="159490"/>
        <a:ext cx="765797" cy="765797"/>
      </dsp:txXfrm>
    </dsp:sp>
    <dsp:sp modelId="{E04F6DE1-6925-B345-B915-5D015B3AA3A3}">
      <dsp:nvSpPr>
        <dsp:cNvPr id="0" name=""/>
        <dsp:cNvSpPr/>
      </dsp:nvSpPr>
      <dsp:spPr>
        <a:xfrm>
          <a:off x="1890384" y="1171830"/>
          <a:ext cx="628140" cy="62814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1973644" y="1412031"/>
        <a:ext cx="461620" cy="147738"/>
      </dsp:txXfrm>
    </dsp:sp>
    <dsp:sp modelId="{A98AE1A8-69B3-0146-B8B0-DFEE7F87F671}">
      <dsp:nvSpPr>
        <dsp:cNvPr id="0" name=""/>
        <dsp:cNvSpPr/>
      </dsp:nvSpPr>
      <dsp:spPr>
        <a:xfrm>
          <a:off x="1662953" y="1887910"/>
          <a:ext cx="1083001" cy="10830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Patient Ratings</a:t>
          </a:r>
        </a:p>
      </dsp:txBody>
      <dsp:txXfrm>
        <a:off x="1821555" y="2046512"/>
        <a:ext cx="765797" cy="765797"/>
      </dsp:txXfrm>
    </dsp:sp>
    <dsp:sp modelId="{78B3143C-4926-A64D-85EE-57C6ECE8A6D6}">
      <dsp:nvSpPr>
        <dsp:cNvPr id="0" name=""/>
        <dsp:cNvSpPr/>
      </dsp:nvSpPr>
      <dsp:spPr>
        <a:xfrm>
          <a:off x="2908405" y="1284462"/>
          <a:ext cx="344394" cy="4028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2908405" y="1365037"/>
        <a:ext cx="241076" cy="241726"/>
      </dsp:txXfrm>
    </dsp:sp>
    <dsp:sp modelId="{5F26E2C0-F8CE-2248-A9B0-8C1B68EE5FD6}">
      <dsp:nvSpPr>
        <dsp:cNvPr id="0" name=""/>
        <dsp:cNvSpPr/>
      </dsp:nvSpPr>
      <dsp:spPr>
        <a:xfrm>
          <a:off x="3395756" y="402899"/>
          <a:ext cx="2166002" cy="21660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Gradient Boosted Classification </a:t>
          </a:r>
        </a:p>
      </dsp:txBody>
      <dsp:txXfrm>
        <a:off x="3712960" y="720103"/>
        <a:ext cx="1531594" cy="153159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 name="Google Shape;54;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5" name="Google Shape;55;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dirty="0"/>
              <a:t>3/12/2019</a:t>
            </a:r>
            <a:endParaRPr dirty="0"/>
          </a:p>
        </p:txBody>
      </p:sp>
      <p:sp>
        <p:nvSpPr>
          <p:cNvPr id="56" name="Google Shape;56;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dirty="0"/>
          </a:p>
        </p:txBody>
      </p:sp>
      <p:sp>
        <p:nvSpPr>
          <p:cNvPr id="57" name="Google Shape;5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0</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685800" lvl="1" indent="-228600" algn="l" rtl="0">
              <a:spcBef>
                <a:spcPts val="0"/>
              </a:spcBef>
              <a:spcAft>
                <a:spcPts val="0"/>
              </a:spcAft>
              <a:buAutoNum type="arabicPeriod"/>
            </a:pPr>
            <a:endParaRPr lang="en-US"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6038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685800" lvl="1" indent="-228600" algn="l" rtl="0">
              <a:spcBef>
                <a:spcPts val="0"/>
              </a:spcBef>
              <a:spcAft>
                <a:spcPts val="0"/>
              </a:spcAft>
              <a:buAutoNum type="arabicPeriod"/>
            </a:pPr>
            <a:endParaRPr lang="en-US"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6256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685800" lvl="1" indent="-228600" algn="l" rtl="0">
              <a:spcBef>
                <a:spcPts val="0"/>
              </a:spcBef>
              <a:spcAft>
                <a:spcPts val="0"/>
              </a:spcAft>
              <a:buAutoNum type="arabicPeriod"/>
            </a:pPr>
            <a:endParaRPr lang="en-US"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0430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169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063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0687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5402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2664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04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3" name="Google Shape;6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7487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3944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1214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1891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0741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8548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9277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goes before data exploration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64861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685800" lvl="1" indent="-228600" algn="l" rtl="0">
              <a:spcBef>
                <a:spcPts val="0"/>
              </a:spcBef>
              <a:spcAft>
                <a:spcPts val="0"/>
              </a:spcAft>
              <a:buAutoNum type="arabicPeriod"/>
            </a:pPr>
            <a:endParaRPr lang="en-US"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0577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685800" lvl="1" indent="-228600" algn="l" rtl="0">
              <a:spcBef>
                <a:spcPts val="0"/>
              </a:spcBef>
              <a:spcAft>
                <a:spcPts val="0"/>
              </a:spcAft>
              <a:buAutoNum type="arabicPeriod"/>
            </a:pPr>
            <a:endParaRPr lang="en-US"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6186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685800" lvl="1" indent="-228600" algn="l" rtl="0">
              <a:spcBef>
                <a:spcPts val="0"/>
              </a:spcBef>
              <a:spcAft>
                <a:spcPts val="0"/>
              </a:spcAft>
              <a:buAutoNum type="arabicPeriod"/>
            </a:pPr>
            <a:endParaRPr lang="en-US"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636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White Background" type="obj">
  <p:cSld name="OBJECT">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title"/>
          </p:nvPr>
        </p:nvSpPr>
        <p:spPr>
          <a:xfrm>
            <a:off x="762000" y="363537"/>
            <a:ext cx="106680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3"/>
          <p:cNvSpPr txBox="1">
            <a:spLocks noGrp="1"/>
          </p:cNvSpPr>
          <p:nvPr>
            <p:ph type="body" idx="1"/>
          </p:nvPr>
        </p:nvSpPr>
        <p:spPr>
          <a:xfrm>
            <a:off x="762000" y="1825625"/>
            <a:ext cx="10668000" cy="344562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Google Shape;18;p3"/>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9" name="Google Shape;19;p3"/>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b="0" i="0" u="none" strike="noStrike" cap="none">
                <a:solidFill>
                  <a:srgbClr val="AEABAB"/>
                </a:solidFill>
                <a:latin typeface="Arial"/>
                <a:ea typeface="Arial"/>
                <a:cs typeface="Arial"/>
                <a:sym typeface="Arial"/>
              </a:defRPr>
            </a:lvl1pPr>
            <a:lvl2pPr marL="0" marR="0" lvl="1" indent="0" algn="r" rtl="0">
              <a:spcBef>
                <a:spcPts val="0"/>
              </a:spcBef>
              <a:buNone/>
              <a:defRPr sz="1400" b="0" i="0" u="none" strike="noStrike" cap="none">
                <a:solidFill>
                  <a:srgbClr val="AEABAB"/>
                </a:solidFill>
                <a:latin typeface="Arial"/>
                <a:ea typeface="Arial"/>
                <a:cs typeface="Arial"/>
                <a:sym typeface="Arial"/>
              </a:defRPr>
            </a:lvl2pPr>
            <a:lvl3pPr marL="0" marR="0" lvl="2" indent="0" algn="r" rtl="0">
              <a:spcBef>
                <a:spcPts val="0"/>
              </a:spcBef>
              <a:buNone/>
              <a:defRPr sz="1400" b="0" i="0" u="none" strike="noStrike" cap="none">
                <a:solidFill>
                  <a:srgbClr val="AEABAB"/>
                </a:solidFill>
                <a:latin typeface="Arial"/>
                <a:ea typeface="Arial"/>
                <a:cs typeface="Arial"/>
                <a:sym typeface="Arial"/>
              </a:defRPr>
            </a:lvl3pPr>
            <a:lvl4pPr marL="0" marR="0" lvl="3" indent="0" algn="r" rtl="0">
              <a:spcBef>
                <a:spcPts val="0"/>
              </a:spcBef>
              <a:buNone/>
              <a:defRPr sz="1400" b="0" i="0" u="none" strike="noStrike" cap="none">
                <a:solidFill>
                  <a:srgbClr val="AEABAB"/>
                </a:solidFill>
                <a:latin typeface="Arial"/>
                <a:ea typeface="Arial"/>
                <a:cs typeface="Arial"/>
                <a:sym typeface="Arial"/>
              </a:defRPr>
            </a:lvl4pPr>
            <a:lvl5pPr marL="0" marR="0" lvl="4" indent="0" algn="r" rtl="0">
              <a:spcBef>
                <a:spcPts val="0"/>
              </a:spcBef>
              <a:buNone/>
              <a:defRPr sz="1400" b="0" i="0" u="none" strike="noStrike" cap="none">
                <a:solidFill>
                  <a:srgbClr val="AEABAB"/>
                </a:solidFill>
                <a:latin typeface="Arial"/>
                <a:ea typeface="Arial"/>
                <a:cs typeface="Arial"/>
                <a:sym typeface="Arial"/>
              </a:defRPr>
            </a:lvl5pPr>
            <a:lvl6pPr marL="0" marR="0" lvl="5" indent="0" algn="r" rtl="0">
              <a:spcBef>
                <a:spcPts val="0"/>
              </a:spcBef>
              <a:buNone/>
              <a:defRPr sz="1400" b="0" i="0" u="none" strike="noStrike" cap="none">
                <a:solidFill>
                  <a:srgbClr val="AEABAB"/>
                </a:solidFill>
                <a:latin typeface="Arial"/>
                <a:ea typeface="Arial"/>
                <a:cs typeface="Arial"/>
                <a:sym typeface="Arial"/>
              </a:defRPr>
            </a:lvl6pPr>
            <a:lvl7pPr marL="0" marR="0" lvl="6" indent="0" algn="r" rtl="0">
              <a:spcBef>
                <a:spcPts val="0"/>
              </a:spcBef>
              <a:buNone/>
              <a:defRPr sz="1400" b="0" i="0" u="none" strike="noStrike" cap="none">
                <a:solidFill>
                  <a:srgbClr val="AEABAB"/>
                </a:solidFill>
                <a:latin typeface="Arial"/>
                <a:ea typeface="Arial"/>
                <a:cs typeface="Arial"/>
                <a:sym typeface="Arial"/>
              </a:defRPr>
            </a:lvl7pPr>
            <a:lvl8pPr marL="0" marR="0" lvl="7" indent="0" algn="r" rtl="0">
              <a:spcBef>
                <a:spcPts val="0"/>
              </a:spcBef>
              <a:buNone/>
              <a:defRPr sz="1400" b="0" i="0" u="none" strike="noStrike" cap="none">
                <a:solidFill>
                  <a:srgbClr val="AEABAB"/>
                </a:solidFill>
                <a:latin typeface="Arial"/>
                <a:ea typeface="Arial"/>
                <a:cs typeface="Arial"/>
                <a:sym typeface="Arial"/>
              </a:defRPr>
            </a:lvl8pPr>
            <a:lvl9pPr marL="0" marR="0" lvl="8" indent="0" algn="r" rtl="0">
              <a:spcBef>
                <a:spcPts val="0"/>
              </a:spcBef>
              <a:buNone/>
              <a:defRPr sz="1400" b="0" i="0" u="none" strike="noStrike" cap="none">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20" name="Google Shape;20;p3"/>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extLst>
    <p:ext uri="{DCECCB84-F9BA-43D5-87BE-67443E8EF086}">
      <p15:sldGuideLst xmlns:p15="http://schemas.microsoft.com/office/powerpoint/2012/main">
        <p15:guide id="1" orient="horz" pos="2904">
          <p15:clr>
            <a:srgbClr val="FBAE40"/>
          </p15:clr>
        </p15:guide>
        <p15:guide id="2" pos="70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hoto Sidebar">
  <p:cSld name="Photo Sidebar">
    <p:spTree>
      <p:nvGrpSpPr>
        <p:cNvPr id="1" name="Shape 28"/>
        <p:cNvGrpSpPr/>
        <p:nvPr/>
      </p:nvGrpSpPr>
      <p:grpSpPr>
        <a:xfrm>
          <a:off x="0" y="0"/>
          <a:ext cx="0" cy="0"/>
          <a:chOff x="0" y="0"/>
          <a:chExt cx="0" cy="0"/>
        </a:xfrm>
      </p:grpSpPr>
      <p:sp>
        <p:nvSpPr>
          <p:cNvPr id="29" name="Google Shape;29;p5"/>
          <p:cNvSpPr>
            <a:spLocks noGrp="1"/>
          </p:cNvSpPr>
          <p:nvPr>
            <p:ph type="pic" idx="2"/>
          </p:nvPr>
        </p:nvSpPr>
        <p:spPr>
          <a:xfrm>
            <a:off x="8115300" y="0"/>
            <a:ext cx="4076700"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pic>
        <p:nvPicPr>
          <p:cNvPr id="30" name="Google Shape;30;p5"/>
          <p:cNvPicPr preferRelativeResize="0"/>
          <p:nvPr/>
        </p:nvPicPr>
        <p:blipFill rotWithShape="1">
          <a:blip r:embed="rId2">
            <a:alphaModFix/>
          </a:blip>
          <a:srcRect/>
          <a:stretch/>
        </p:blipFill>
        <p:spPr>
          <a:xfrm>
            <a:off x="761" y="0"/>
            <a:ext cx="12192001" cy="6858001"/>
          </a:xfrm>
          <a:prstGeom prst="rect">
            <a:avLst/>
          </a:prstGeom>
          <a:noFill/>
          <a:ln>
            <a:noFill/>
          </a:ln>
        </p:spPr>
      </p:pic>
      <p:sp>
        <p:nvSpPr>
          <p:cNvPr id="31" name="Google Shape;31;p5"/>
          <p:cNvSpPr txBox="1">
            <a:spLocks noGrp="1"/>
          </p:cNvSpPr>
          <p:nvPr>
            <p:ph type="title"/>
          </p:nvPr>
        </p:nvSpPr>
        <p:spPr>
          <a:xfrm>
            <a:off x="762000" y="363537"/>
            <a:ext cx="66294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lt1"/>
              </a:buClr>
              <a:buSzPts val="4000"/>
              <a:buFont typeface="Arial"/>
              <a:buNone/>
              <a:defRPr sz="40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5"/>
          <p:cNvSpPr txBox="1">
            <a:spLocks noGrp="1"/>
          </p:cNvSpPr>
          <p:nvPr>
            <p:ph type="body" idx="1"/>
          </p:nvPr>
        </p:nvSpPr>
        <p:spPr>
          <a:xfrm>
            <a:off x="762000" y="1825625"/>
            <a:ext cx="6629400" cy="344562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34" name="Google Shape;34;p5"/>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a:solidFill>
                  <a:srgbClr val="AEABAB"/>
                </a:solidFill>
                <a:latin typeface="Arial"/>
                <a:ea typeface="Arial"/>
                <a:cs typeface="Arial"/>
                <a:sym typeface="Arial"/>
              </a:defRPr>
            </a:lvl1pPr>
            <a:lvl2pPr marL="0" marR="0" lvl="1" indent="0" algn="r" rtl="0">
              <a:spcBef>
                <a:spcPts val="0"/>
              </a:spcBef>
              <a:buNone/>
              <a:defRPr sz="1400">
                <a:solidFill>
                  <a:srgbClr val="AEABAB"/>
                </a:solidFill>
                <a:latin typeface="Arial"/>
                <a:ea typeface="Arial"/>
                <a:cs typeface="Arial"/>
                <a:sym typeface="Arial"/>
              </a:defRPr>
            </a:lvl2pPr>
            <a:lvl3pPr marL="0" marR="0" lvl="2" indent="0" algn="r" rtl="0">
              <a:spcBef>
                <a:spcPts val="0"/>
              </a:spcBef>
              <a:buNone/>
              <a:defRPr sz="1400">
                <a:solidFill>
                  <a:srgbClr val="AEABAB"/>
                </a:solidFill>
                <a:latin typeface="Arial"/>
                <a:ea typeface="Arial"/>
                <a:cs typeface="Arial"/>
                <a:sym typeface="Arial"/>
              </a:defRPr>
            </a:lvl3pPr>
            <a:lvl4pPr marL="0" marR="0" lvl="3" indent="0" algn="r" rtl="0">
              <a:spcBef>
                <a:spcPts val="0"/>
              </a:spcBef>
              <a:buNone/>
              <a:defRPr sz="1400">
                <a:solidFill>
                  <a:srgbClr val="AEABAB"/>
                </a:solidFill>
                <a:latin typeface="Arial"/>
                <a:ea typeface="Arial"/>
                <a:cs typeface="Arial"/>
                <a:sym typeface="Arial"/>
              </a:defRPr>
            </a:lvl4pPr>
            <a:lvl5pPr marL="0" marR="0" lvl="4" indent="0" algn="r" rtl="0">
              <a:spcBef>
                <a:spcPts val="0"/>
              </a:spcBef>
              <a:buNone/>
              <a:defRPr sz="1400">
                <a:solidFill>
                  <a:srgbClr val="AEABAB"/>
                </a:solidFill>
                <a:latin typeface="Arial"/>
                <a:ea typeface="Arial"/>
                <a:cs typeface="Arial"/>
                <a:sym typeface="Arial"/>
              </a:defRPr>
            </a:lvl5pPr>
            <a:lvl6pPr marL="0" marR="0" lvl="5" indent="0" algn="r" rtl="0">
              <a:spcBef>
                <a:spcPts val="0"/>
              </a:spcBef>
              <a:buNone/>
              <a:defRPr sz="1400">
                <a:solidFill>
                  <a:srgbClr val="AEABAB"/>
                </a:solidFill>
                <a:latin typeface="Arial"/>
                <a:ea typeface="Arial"/>
                <a:cs typeface="Arial"/>
                <a:sym typeface="Arial"/>
              </a:defRPr>
            </a:lvl6pPr>
            <a:lvl7pPr marL="0" marR="0" lvl="6" indent="0" algn="r" rtl="0">
              <a:spcBef>
                <a:spcPts val="0"/>
              </a:spcBef>
              <a:buNone/>
              <a:defRPr sz="1400">
                <a:solidFill>
                  <a:srgbClr val="AEABAB"/>
                </a:solidFill>
                <a:latin typeface="Arial"/>
                <a:ea typeface="Arial"/>
                <a:cs typeface="Arial"/>
                <a:sym typeface="Arial"/>
              </a:defRPr>
            </a:lvl7pPr>
            <a:lvl8pPr marL="0" marR="0" lvl="7" indent="0" algn="r" rtl="0">
              <a:spcBef>
                <a:spcPts val="0"/>
              </a:spcBef>
              <a:buNone/>
              <a:defRPr sz="1400">
                <a:solidFill>
                  <a:srgbClr val="AEABAB"/>
                </a:solidFill>
                <a:latin typeface="Arial"/>
                <a:ea typeface="Arial"/>
                <a:cs typeface="Arial"/>
                <a:sym typeface="Arial"/>
              </a:defRPr>
            </a:lvl8pPr>
            <a:lvl9pPr marL="0" marR="0" lvl="8" indent="0" algn="r" rtl="0">
              <a:spcBef>
                <a:spcPts val="0"/>
              </a:spcBef>
              <a:buNone/>
              <a:defRPr sz="1400">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35" name="Google Shape;35;p5"/>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extLst>
    <p:ext uri="{DCECCB84-F9BA-43D5-87BE-67443E8EF086}">
      <p15:sldGuideLst xmlns:p15="http://schemas.microsoft.com/office/powerpoint/2012/main">
        <p15:guide id="1" pos="5112">
          <p15:clr>
            <a:srgbClr val="FBAE40"/>
          </p15:clr>
        </p15:guide>
        <p15:guide id="2" orient="horz" pos="391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llage">
  <p:cSld name="Collage">
    <p:spTree>
      <p:nvGrpSpPr>
        <p:cNvPr id="1" name="Shape 44"/>
        <p:cNvGrpSpPr/>
        <p:nvPr/>
      </p:nvGrpSpPr>
      <p:grpSpPr>
        <a:xfrm>
          <a:off x="0" y="0"/>
          <a:ext cx="0" cy="0"/>
          <a:chOff x="0" y="0"/>
          <a:chExt cx="0" cy="0"/>
        </a:xfrm>
      </p:grpSpPr>
      <p:sp>
        <p:nvSpPr>
          <p:cNvPr id="45" name="Google Shape;45;p7"/>
          <p:cNvSpPr>
            <a:spLocks noGrp="1"/>
          </p:cNvSpPr>
          <p:nvPr>
            <p:ph type="pic" idx="2"/>
          </p:nvPr>
        </p:nvSpPr>
        <p:spPr>
          <a:xfrm>
            <a:off x="8115300" y="0"/>
            <a:ext cx="4076700"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46" name="Google Shape;46;p7"/>
          <p:cNvSpPr>
            <a:spLocks noGrp="1"/>
          </p:cNvSpPr>
          <p:nvPr>
            <p:ph type="pic" idx="3"/>
          </p:nvPr>
        </p:nvSpPr>
        <p:spPr>
          <a:xfrm>
            <a:off x="4078224" y="0"/>
            <a:ext cx="4037076"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47" name="Google Shape;47;p7"/>
          <p:cNvSpPr>
            <a:spLocks noGrp="1"/>
          </p:cNvSpPr>
          <p:nvPr>
            <p:ph type="pic" idx="4"/>
          </p:nvPr>
        </p:nvSpPr>
        <p:spPr>
          <a:xfrm>
            <a:off x="0" y="0"/>
            <a:ext cx="4078224"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48" name="Google Shape;48;p7"/>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9" name="Google Shape;49;p7"/>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a:solidFill>
                  <a:srgbClr val="AEABAB"/>
                </a:solidFill>
                <a:latin typeface="Arial"/>
                <a:ea typeface="Arial"/>
                <a:cs typeface="Arial"/>
                <a:sym typeface="Arial"/>
              </a:defRPr>
            </a:lvl1pPr>
            <a:lvl2pPr marL="0" marR="0" lvl="1" indent="0" algn="r" rtl="0">
              <a:spcBef>
                <a:spcPts val="0"/>
              </a:spcBef>
              <a:buNone/>
              <a:defRPr sz="1400">
                <a:solidFill>
                  <a:srgbClr val="AEABAB"/>
                </a:solidFill>
                <a:latin typeface="Arial"/>
                <a:ea typeface="Arial"/>
                <a:cs typeface="Arial"/>
                <a:sym typeface="Arial"/>
              </a:defRPr>
            </a:lvl2pPr>
            <a:lvl3pPr marL="0" marR="0" lvl="2" indent="0" algn="r" rtl="0">
              <a:spcBef>
                <a:spcPts val="0"/>
              </a:spcBef>
              <a:buNone/>
              <a:defRPr sz="1400">
                <a:solidFill>
                  <a:srgbClr val="AEABAB"/>
                </a:solidFill>
                <a:latin typeface="Arial"/>
                <a:ea typeface="Arial"/>
                <a:cs typeface="Arial"/>
                <a:sym typeface="Arial"/>
              </a:defRPr>
            </a:lvl3pPr>
            <a:lvl4pPr marL="0" marR="0" lvl="3" indent="0" algn="r" rtl="0">
              <a:spcBef>
                <a:spcPts val="0"/>
              </a:spcBef>
              <a:buNone/>
              <a:defRPr sz="1400">
                <a:solidFill>
                  <a:srgbClr val="AEABAB"/>
                </a:solidFill>
                <a:latin typeface="Arial"/>
                <a:ea typeface="Arial"/>
                <a:cs typeface="Arial"/>
                <a:sym typeface="Arial"/>
              </a:defRPr>
            </a:lvl4pPr>
            <a:lvl5pPr marL="0" marR="0" lvl="4" indent="0" algn="r" rtl="0">
              <a:spcBef>
                <a:spcPts val="0"/>
              </a:spcBef>
              <a:buNone/>
              <a:defRPr sz="1400">
                <a:solidFill>
                  <a:srgbClr val="AEABAB"/>
                </a:solidFill>
                <a:latin typeface="Arial"/>
                <a:ea typeface="Arial"/>
                <a:cs typeface="Arial"/>
                <a:sym typeface="Arial"/>
              </a:defRPr>
            </a:lvl5pPr>
            <a:lvl6pPr marL="0" marR="0" lvl="5" indent="0" algn="r" rtl="0">
              <a:spcBef>
                <a:spcPts val="0"/>
              </a:spcBef>
              <a:buNone/>
              <a:defRPr sz="1400">
                <a:solidFill>
                  <a:srgbClr val="AEABAB"/>
                </a:solidFill>
                <a:latin typeface="Arial"/>
                <a:ea typeface="Arial"/>
                <a:cs typeface="Arial"/>
                <a:sym typeface="Arial"/>
              </a:defRPr>
            </a:lvl6pPr>
            <a:lvl7pPr marL="0" marR="0" lvl="6" indent="0" algn="r" rtl="0">
              <a:spcBef>
                <a:spcPts val="0"/>
              </a:spcBef>
              <a:buNone/>
              <a:defRPr sz="1400">
                <a:solidFill>
                  <a:srgbClr val="AEABAB"/>
                </a:solidFill>
                <a:latin typeface="Arial"/>
                <a:ea typeface="Arial"/>
                <a:cs typeface="Arial"/>
                <a:sym typeface="Arial"/>
              </a:defRPr>
            </a:lvl7pPr>
            <a:lvl8pPr marL="0" marR="0" lvl="7" indent="0" algn="r" rtl="0">
              <a:spcBef>
                <a:spcPts val="0"/>
              </a:spcBef>
              <a:buNone/>
              <a:defRPr sz="1400">
                <a:solidFill>
                  <a:srgbClr val="AEABAB"/>
                </a:solidFill>
                <a:latin typeface="Arial"/>
                <a:ea typeface="Arial"/>
                <a:cs typeface="Arial"/>
                <a:sym typeface="Arial"/>
              </a:defRPr>
            </a:lvl8pPr>
            <a:lvl9pPr marL="0" marR="0" lvl="8" indent="0" algn="r" rtl="0">
              <a:spcBef>
                <a:spcPts val="0"/>
              </a:spcBef>
              <a:buNone/>
              <a:defRPr sz="1400">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50" name="Google Shape;50;p7"/>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762000" y="5029200"/>
            <a:ext cx="10668000" cy="82055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762000" y="5950147"/>
            <a:ext cx="10668000" cy="450656"/>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5457379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5"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1.emf"/></Relationships>
</file>

<file path=ppt/slides/_rels/slide1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3.emf"/></Relationships>
</file>

<file path=ppt/slides/_rels/slide1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6.emf"/></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0.tiff"/><Relationship Id="rId4" Type="http://schemas.openxmlformats.org/officeDocument/2006/relationships/image" Target="../media/image39.emf"/></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8"/>
          <p:cNvSpPr txBox="1">
            <a:spLocks noGrp="1"/>
          </p:cNvSpPr>
          <p:nvPr>
            <p:ph type="ctrTitle"/>
          </p:nvPr>
        </p:nvSpPr>
        <p:spPr>
          <a:xfrm>
            <a:off x="2695275" y="4658025"/>
            <a:ext cx="6523500" cy="820500"/>
          </a:xfrm>
          <a:prstGeom prst="rect">
            <a:avLst/>
          </a:prstGeom>
          <a:noFill/>
          <a:ln>
            <a:noFill/>
          </a:ln>
        </p:spPr>
        <p:txBody>
          <a:bodyPr spcFirstLastPara="1" wrap="square" lIns="91425" tIns="45700" rIns="91425" bIns="45700" anchor="b" anchorCtr="0">
            <a:noAutofit/>
          </a:bodyPr>
          <a:lstStyle/>
          <a:p>
            <a:pPr marL="0" lvl="0" indent="0" rtl="0">
              <a:spcBef>
                <a:spcPts val="0"/>
              </a:spcBef>
              <a:spcAft>
                <a:spcPts val="0"/>
              </a:spcAft>
              <a:buClr>
                <a:schemeClr val="dk1"/>
              </a:buClr>
              <a:buSzPts val="3600"/>
              <a:buFont typeface="Arial"/>
              <a:buNone/>
            </a:pPr>
            <a:r>
              <a:rPr lang="en-US" sz="3200" dirty="0"/>
              <a:t>Rating Hospital Performance</a:t>
            </a:r>
            <a:endParaRPr sz="3200" dirty="0">
              <a:solidFill>
                <a:schemeClr val="accent5"/>
              </a:solidFill>
              <a:latin typeface="Arial"/>
              <a:ea typeface="Arial"/>
              <a:cs typeface="Arial"/>
              <a:sym typeface="Arial"/>
            </a:endParaRPr>
          </a:p>
        </p:txBody>
      </p:sp>
      <p:sp>
        <p:nvSpPr>
          <p:cNvPr id="60" name="Google Shape;60;p8"/>
          <p:cNvSpPr txBox="1">
            <a:spLocks noGrp="1"/>
          </p:cNvSpPr>
          <p:nvPr>
            <p:ph type="subTitle" idx="1"/>
          </p:nvPr>
        </p:nvSpPr>
        <p:spPr>
          <a:xfrm>
            <a:off x="762000" y="5492947"/>
            <a:ext cx="10668000" cy="45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sz="1400" i="1" dirty="0"/>
              <a:t>Brining Consumerism to Healthcare</a:t>
            </a:r>
            <a:endParaRPr sz="1400" i="1" dirty="0"/>
          </a:p>
          <a:p>
            <a:pPr marL="0" lvl="0" indent="0" algn="ctr" rtl="0">
              <a:lnSpc>
                <a:spcPct val="90000"/>
              </a:lnSpc>
              <a:spcBef>
                <a:spcPts val="0"/>
              </a:spcBef>
              <a:spcAft>
                <a:spcPts val="0"/>
              </a:spcAft>
              <a:buClr>
                <a:schemeClr val="dk1"/>
              </a:buClr>
              <a:buSzPts val="2400"/>
              <a:buNone/>
            </a:pPr>
            <a:endParaRPr sz="1400" dirty="0"/>
          </a:p>
          <a:p>
            <a:pPr marL="0" lvl="0" indent="0" algn="ctr" rtl="0">
              <a:lnSpc>
                <a:spcPct val="90000"/>
              </a:lnSpc>
              <a:spcBef>
                <a:spcPts val="0"/>
              </a:spcBef>
              <a:spcAft>
                <a:spcPts val="0"/>
              </a:spcAft>
              <a:buClr>
                <a:schemeClr val="dk1"/>
              </a:buClr>
              <a:buSzPts val="2400"/>
              <a:buNone/>
            </a:pPr>
            <a:r>
              <a:rPr lang="en-US" sz="2000" dirty="0"/>
              <a:t>June 5</a:t>
            </a:r>
            <a:r>
              <a:rPr lang="en-US" sz="2000" baseline="30000" dirty="0"/>
              <a:t>th</a:t>
            </a:r>
            <a:r>
              <a:rPr lang="en-US" sz="2000" dirty="0"/>
              <a:t>, 2019</a:t>
            </a:r>
            <a:endParaRPr sz="2000" dirty="0"/>
          </a:p>
          <a:p>
            <a:pPr marL="0" lvl="0" indent="0" algn="ctr" rtl="0">
              <a:lnSpc>
                <a:spcPct val="90000"/>
              </a:lnSpc>
              <a:spcBef>
                <a:spcPts val="1000"/>
              </a:spcBef>
              <a:spcAft>
                <a:spcPts val="0"/>
              </a:spcAft>
              <a:buClr>
                <a:schemeClr val="dk1"/>
              </a:buClr>
              <a:buSzPts val="2400"/>
              <a:buNone/>
            </a:pPr>
            <a:r>
              <a:rPr lang="en-US" sz="1800" dirty="0"/>
              <a:t>Presenters: Marin Gow, Michael Diarra, Venku Buragadda, Zain Iqbal &amp; Zain Jafri</a:t>
            </a:r>
            <a:endParaRPr sz="18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Overview &amp; Exploration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22" name="TextBox 21">
            <a:extLst>
              <a:ext uri="{FF2B5EF4-FFF2-40B4-BE49-F238E27FC236}">
                <a16:creationId xmlns:a16="http://schemas.microsoft.com/office/drawing/2014/main" id="{BC0188BC-F302-1A47-AD2E-937405899DA4}"/>
              </a:ext>
            </a:extLst>
          </p:cNvPr>
          <p:cNvSpPr txBox="1"/>
          <p:nvPr/>
        </p:nvSpPr>
        <p:spPr>
          <a:xfrm>
            <a:off x="4078944" y="3935557"/>
            <a:ext cx="3320802" cy="261610"/>
          </a:xfrm>
          <a:prstGeom prst="rect">
            <a:avLst/>
          </a:prstGeom>
          <a:noFill/>
        </p:spPr>
        <p:txBody>
          <a:bodyPr wrap="square" rtlCol="0">
            <a:spAutoFit/>
          </a:bodyPr>
          <a:lstStyle/>
          <a:p>
            <a:pPr marL="285750" lvl="2" indent="-285750">
              <a:buFont typeface="Arial" panose="020B0604020202020204" pitchFamily="34" charset="0"/>
              <a:buChar char="•"/>
            </a:pPr>
            <a:endParaRPr lang="en-US" sz="1100" dirty="0"/>
          </a:p>
        </p:txBody>
      </p:sp>
      <p:pic>
        <p:nvPicPr>
          <p:cNvPr id="4" name="Picture 3">
            <a:extLst>
              <a:ext uri="{FF2B5EF4-FFF2-40B4-BE49-F238E27FC236}">
                <a16:creationId xmlns:a16="http://schemas.microsoft.com/office/drawing/2014/main" id="{6D42D9E9-A9BD-B64C-83EC-FB3E1B022882}"/>
              </a:ext>
            </a:extLst>
          </p:cNvPr>
          <p:cNvPicPr>
            <a:picLocks noChangeAspect="1"/>
          </p:cNvPicPr>
          <p:nvPr/>
        </p:nvPicPr>
        <p:blipFill>
          <a:blip r:embed="rId3"/>
          <a:stretch>
            <a:fillRect/>
          </a:stretch>
        </p:blipFill>
        <p:spPr>
          <a:xfrm>
            <a:off x="1717146" y="1299891"/>
            <a:ext cx="8757708" cy="39969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0F1F9800-0344-174A-B4FB-44BE6AB74DA3}"/>
              </a:ext>
            </a:extLst>
          </p:cNvPr>
          <p:cNvSpPr txBox="1"/>
          <p:nvPr/>
        </p:nvSpPr>
        <p:spPr>
          <a:xfrm>
            <a:off x="795814" y="903768"/>
            <a:ext cx="6523463" cy="307777"/>
          </a:xfrm>
          <a:prstGeom prst="rect">
            <a:avLst/>
          </a:prstGeom>
          <a:noFill/>
        </p:spPr>
        <p:txBody>
          <a:bodyPr wrap="square" rtlCol="0">
            <a:spAutoFit/>
          </a:bodyPr>
          <a:lstStyle/>
          <a:p>
            <a:r>
              <a:rPr lang="en-US" b="1" u="sng" dirty="0"/>
              <a:t>Complication dataset- Measure and the Scores boxplot: </a:t>
            </a:r>
          </a:p>
        </p:txBody>
      </p:sp>
    </p:spTree>
    <p:extLst>
      <p:ext uri="{BB962C8B-B14F-4D97-AF65-F5344CB8AC3E}">
        <p14:creationId xmlns:p14="http://schemas.microsoft.com/office/powerpoint/2010/main" val="3115322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Overview &amp; Exploration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22" name="TextBox 21">
            <a:extLst>
              <a:ext uri="{FF2B5EF4-FFF2-40B4-BE49-F238E27FC236}">
                <a16:creationId xmlns:a16="http://schemas.microsoft.com/office/drawing/2014/main" id="{BC0188BC-F302-1A47-AD2E-937405899DA4}"/>
              </a:ext>
            </a:extLst>
          </p:cNvPr>
          <p:cNvSpPr txBox="1"/>
          <p:nvPr/>
        </p:nvSpPr>
        <p:spPr>
          <a:xfrm>
            <a:off x="4078944" y="3935557"/>
            <a:ext cx="3320802" cy="261610"/>
          </a:xfrm>
          <a:prstGeom prst="rect">
            <a:avLst/>
          </a:prstGeom>
          <a:noFill/>
        </p:spPr>
        <p:txBody>
          <a:bodyPr wrap="square" rtlCol="0">
            <a:spAutoFit/>
          </a:bodyPr>
          <a:lstStyle/>
          <a:p>
            <a:pPr marL="285750" lvl="2" indent="-285750">
              <a:buFont typeface="Arial" panose="020B0604020202020204" pitchFamily="34" charset="0"/>
              <a:buChar char="•"/>
            </a:pPr>
            <a:endParaRPr lang="en-US" sz="1100" dirty="0"/>
          </a:p>
        </p:txBody>
      </p:sp>
      <p:sp>
        <p:nvSpPr>
          <p:cNvPr id="5" name="TextBox 4">
            <a:extLst>
              <a:ext uri="{FF2B5EF4-FFF2-40B4-BE49-F238E27FC236}">
                <a16:creationId xmlns:a16="http://schemas.microsoft.com/office/drawing/2014/main" id="{0F1F9800-0344-174A-B4FB-44BE6AB74DA3}"/>
              </a:ext>
            </a:extLst>
          </p:cNvPr>
          <p:cNvSpPr txBox="1"/>
          <p:nvPr/>
        </p:nvSpPr>
        <p:spPr>
          <a:xfrm>
            <a:off x="992459" y="903768"/>
            <a:ext cx="6523463" cy="307777"/>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D3C42E65-9AED-E741-9D25-CA239ECA118D}"/>
              </a:ext>
            </a:extLst>
          </p:cNvPr>
          <p:cNvPicPr>
            <a:picLocks noChangeAspect="1"/>
          </p:cNvPicPr>
          <p:nvPr/>
        </p:nvPicPr>
        <p:blipFill>
          <a:blip r:embed="rId3"/>
          <a:stretch>
            <a:fillRect/>
          </a:stretch>
        </p:blipFill>
        <p:spPr>
          <a:xfrm>
            <a:off x="762000" y="1751775"/>
            <a:ext cx="4826000" cy="3505200"/>
          </a:xfrm>
          <a:prstGeom prst="rect">
            <a:avLst/>
          </a:prstGeom>
        </p:spPr>
      </p:pic>
      <p:pic>
        <p:nvPicPr>
          <p:cNvPr id="4" name="Picture 3">
            <a:extLst>
              <a:ext uri="{FF2B5EF4-FFF2-40B4-BE49-F238E27FC236}">
                <a16:creationId xmlns:a16="http://schemas.microsoft.com/office/drawing/2014/main" id="{D4E65F78-84FD-6B4C-BA0A-EFB43AA59091}"/>
              </a:ext>
            </a:extLst>
          </p:cNvPr>
          <p:cNvPicPr>
            <a:picLocks noChangeAspect="1"/>
          </p:cNvPicPr>
          <p:nvPr/>
        </p:nvPicPr>
        <p:blipFill>
          <a:blip r:embed="rId4"/>
          <a:stretch>
            <a:fillRect/>
          </a:stretch>
        </p:blipFill>
        <p:spPr>
          <a:xfrm>
            <a:off x="5588000" y="1751775"/>
            <a:ext cx="4826000" cy="3505200"/>
          </a:xfrm>
          <a:prstGeom prst="rect">
            <a:avLst/>
          </a:prstGeom>
        </p:spPr>
      </p:pic>
      <p:sp>
        <p:nvSpPr>
          <p:cNvPr id="6" name="TextBox 5">
            <a:extLst>
              <a:ext uri="{FF2B5EF4-FFF2-40B4-BE49-F238E27FC236}">
                <a16:creationId xmlns:a16="http://schemas.microsoft.com/office/drawing/2014/main" id="{CBECD855-A71E-6942-962B-6DA077DCC8C3}"/>
              </a:ext>
            </a:extLst>
          </p:cNvPr>
          <p:cNvSpPr txBox="1"/>
          <p:nvPr/>
        </p:nvSpPr>
        <p:spPr>
          <a:xfrm>
            <a:off x="1219201" y="1396300"/>
            <a:ext cx="3439885" cy="307777"/>
          </a:xfrm>
          <a:prstGeom prst="rect">
            <a:avLst/>
          </a:prstGeom>
          <a:noFill/>
        </p:spPr>
        <p:txBody>
          <a:bodyPr wrap="square" rtlCol="0">
            <a:spAutoFit/>
          </a:bodyPr>
          <a:lstStyle/>
          <a:p>
            <a:pPr algn="ctr"/>
            <a:r>
              <a:rPr lang="en-US" b="1" u="sng" dirty="0"/>
              <a:t>t-SNE without standardization of data</a:t>
            </a:r>
          </a:p>
        </p:txBody>
      </p:sp>
      <p:sp>
        <p:nvSpPr>
          <p:cNvPr id="7" name="TextBox 6">
            <a:extLst>
              <a:ext uri="{FF2B5EF4-FFF2-40B4-BE49-F238E27FC236}">
                <a16:creationId xmlns:a16="http://schemas.microsoft.com/office/drawing/2014/main" id="{264979D8-3CF8-3447-A1BD-D197ABF70794}"/>
              </a:ext>
            </a:extLst>
          </p:cNvPr>
          <p:cNvSpPr txBox="1"/>
          <p:nvPr/>
        </p:nvSpPr>
        <p:spPr>
          <a:xfrm>
            <a:off x="6096000" y="1396300"/>
            <a:ext cx="3309257" cy="307777"/>
          </a:xfrm>
          <a:prstGeom prst="rect">
            <a:avLst/>
          </a:prstGeom>
          <a:noFill/>
        </p:spPr>
        <p:txBody>
          <a:bodyPr wrap="square" rtlCol="0">
            <a:spAutoFit/>
          </a:bodyPr>
          <a:lstStyle/>
          <a:p>
            <a:pPr algn="ctr"/>
            <a:r>
              <a:rPr lang="en-US" b="1" u="sng" dirty="0"/>
              <a:t>t-SNE with standardization of data</a:t>
            </a:r>
          </a:p>
        </p:txBody>
      </p:sp>
    </p:spTree>
    <p:extLst>
      <p:ext uri="{BB962C8B-B14F-4D97-AF65-F5344CB8AC3E}">
        <p14:creationId xmlns:p14="http://schemas.microsoft.com/office/powerpoint/2010/main" val="614147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Overview &amp; Exploration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22" name="TextBox 21">
            <a:extLst>
              <a:ext uri="{FF2B5EF4-FFF2-40B4-BE49-F238E27FC236}">
                <a16:creationId xmlns:a16="http://schemas.microsoft.com/office/drawing/2014/main" id="{BC0188BC-F302-1A47-AD2E-937405899DA4}"/>
              </a:ext>
            </a:extLst>
          </p:cNvPr>
          <p:cNvSpPr txBox="1"/>
          <p:nvPr/>
        </p:nvSpPr>
        <p:spPr>
          <a:xfrm>
            <a:off x="4078944" y="3935557"/>
            <a:ext cx="3320802" cy="261610"/>
          </a:xfrm>
          <a:prstGeom prst="rect">
            <a:avLst/>
          </a:prstGeom>
          <a:noFill/>
        </p:spPr>
        <p:txBody>
          <a:bodyPr wrap="square" rtlCol="0">
            <a:spAutoFit/>
          </a:bodyPr>
          <a:lstStyle/>
          <a:p>
            <a:pPr marL="285750" lvl="2" indent="-285750">
              <a:buFont typeface="Arial" panose="020B0604020202020204" pitchFamily="34" charset="0"/>
              <a:buChar char="•"/>
            </a:pPr>
            <a:endParaRPr lang="en-US" sz="1100" dirty="0"/>
          </a:p>
        </p:txBody>
      </p:sp>
      <p:sp>
        <p:nvSpPr>
          <p:cNvPr id="5" name="TextBox 4">
            <a:extLst>
              <a:ext uri="{FF2B5EF4-FFF2-40B4-BE49-F238E27FC236}">
                <a16:creationId xmlns:a16="http://schemas.microsoft.com/office/drawing/2014/main" id="{0F1F9800-0344-174A-B4FB-44BE6AB74DA3}"/>
              </a:ext>
            </a:extLst>
          </p:cNvPr>
          <p:cNvSpPr txBox="1"/>
          <p:nvPr/>
        </p:nvSpPr>
        <p:spPr>
          <a:xfrm>
            <a:off x="785981" y="903768"/>
            <a:ext cx="6523463" cy="307777"/>
          </a:xfrm>
          <a:prstGeom prst="rect">
            <a:avLst/>
          </a:prstGeom>
          <a:noFill/>
        </p:spPr>
        <p:txBody>
          <a:bodyPr wrap="square" rtlCol="0">
            <a:spAutoFit/>
          </a:bodyPr>
          <a:lstStyle/>
          <a:p>
            <a:r>
              <a:rPr lang="en-US" b="1" u="sng" dirty="0"/>
              <a:t>Pairwise correlations with clusters</a:t>
            </a:r>
          </a:p>
        </p:txBody>
      </p:sp>
      <p:pic>
        <p:nvPicPr>
          <p:cNvPr id="9" name="Picture 8">
            <a:extLst>
              <a:ext uri="{FF2B5EF4-FFF2-40B4-BE49-F238E27FC236}">
                <a16:creationId xmlns:a16="http://schemas.microsoft.com/office/drawing/2014/main" id="{864C8E20-5F16-C34F-A11D-78888CE1238E}"/>
              </a:ext>
            </a:extLst>
          </p:cNvPr>
          <p:cNvPicPr>
            <a:picLocks noChangeAspect="1"/>
          </p:cNvPicPr>
          <p:nvPr/>
        </p:nvPicPr>
        <p:blipFill>
          <a:blip r:embed="rId3"/>
          <a:stretch>
            <a:fillRect/>
          </a:stretch>
        </p:blipFill>
        <p:spPr>
          <a:xfrm>
            <a:off x="1949450" y="1443998"/>
            <a:ext cx="9480550" cy="4220201"/>
          </a:xfrm>
          <a:prstGeom prst="rect">
            <a:avLst/>
          </a:prstGeom>
        </p:spPr>
      </p:pic>
    </p:spTree>
    <p:extLst>
      <p:ext uri="{BB962C8B-B14F-4D97-AF65-F5344CB8AC3E}">
        <p14:creationId xmlns:p14="http://schemas.microsoft.com/office/powerpoint/2010/main" val="28669243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Preparation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pic>
        <p:nvPicPr>
          <p:cNvPr id="3" name="Picture 2">
            <a:extLst>
              <a:ext uri="{FF2B5EF4-FFF2-40B4-BE49-F238E27FC236}">
                <a16:creationId xmlns:a16="http://schemas.microsoft.com/office/drawing/2014/main" id="{8A23C4E9-8BD1-49BB-816E-4AB3A8E43BE8}"/>
              </a:ext>
            </a:extLst>
          </p:cNvPr>
          <p:cNvPicPr>
            <a:picLocks noChangeAspect="1"/>
          </p:cNvPicPr>
          <p:nvPr/>
        </p:nvPicPr>
        <p:blipFill>
          <a:blip r:embed="rId3"/>
          <a:stretch>
            <a:fillRect/>
          </a:stretch>
        </p:blipFill>
        <p:spPr>
          <a:xfrm>
            <a:off x="5298700" y="515286"/>
            <a:ext cx="6276975" cy="5276850"/>
          </a:xfrm>
          <a:prstGeom prst="rect">
            <a:avLst/>
          </a:prstGeom>
        </p:spPr>
      </p:pic>
      <p:sp>
        <p:nvSpPr>
          <p:cNvPr id="6" name="TextBox 5">
            <a:extLst>
              <a:ext uri="{FF2B5EF4-FFF2-40B4-BE49-F238E27FC236}">
                <a16:creationId xmlns:a16="http://schemas.microsoft.com/office/drawing/2014/main" id="{54EB30FB-3595-4105-94DE-8ABF9B15CE21}"/>
              </a:ext>
            </a:extLst>
          </p:cNvPr>
          <p:cNvSpPr txBox="1"/>
          <p:nvPr/>
        </p:nvSpPr>
        <p:spPr>
          <a:xfrm>
            <a:off x="1191237" y="2013181"/>
            <a:ext cx="4129489" cy="2677656"/>
          </a:xfrm>
          <a:prstGeom prst="rect">
            <a:avLst/>
          </a:prstGeom>
          <a:noFill/>
        </p:spPr>
        <p:txBody>
          <a:bodyPr wrap="square" rtlCol="0">
            <a:spAutoFit/>
          </a:bodyPr>
          <a:lstStyle/>
          <a:p>
            <a:r>
              <a:rPr lang="en-US" sz="2400" dirty="0"/>
              <a:t>Unpivoted survey data</a:t>
            </a:r>
          </a:p>
          <a:p>
            <a:pPr marL="342900" indent="-342900">
              <a:buFont typeface="Arial" panose="020B0604020202020204" pitchFamily="34" charset="0"/>
              <a:buChar char="•"/>
            </a:pPr>
            <a:endParaRPr lang="en-US" sz="2400" dirty="0"/>
          </a:p>
          <a:p>
            <a:r>
              <a:rPr lang="en-US" sz="2400" dirty="0"/>
              <a:t>Combined datasets using shared Provider ID</a:t>
            </a:r>
          </a:p>
          <a:p>
            <a:pPr marL="285750" indent="-285750">
              <a:buFont typeface="Arial" panose="020B0604020202020204" pitchFamily="34" charset="0"/>
              <a:buChar char="•"/>
            </a:pPr>
            <a:endParaRPr lang="en-US" sz="2400" dirty="0"/>
          </a:p>
          <a:p>
            <a:r>
              <a:rPr lang="en-US" sz="2400" dirty="0"/>
              <a:t>Dropped high cardinality features such as zip code</a:t>
            </a:r>
          </a:p>
        </p:txBody>
      </p:sp>
      <p:sp>
        <p:nvSpPr>
          <p:cNvPr id="8" name="Freeform 52">
            <a:extLst>
              <a:ext uri="{FF2B5EF4-FFF2-40B4-BE49-F238E27FC236}">
                <a16:creationId xmlns:a16="http://schemas.microsoft.com/office/drawing/2014/main" id="{FCEC3BF8-1C84-494B-BCAA-C5C857904D2F}"/>
              </a:ext>
            </a:extLst>
          </p:cNvPr>
          <p:cNvSpPr>
            <a:spLocks noChangeAspect="1"/>
          </p:cNvSpPr>
          <p:nvPr/>
        </p:nvSpPr>
        <p:spPr>
          <a:xfrm>
            <a:off x="508191" y="2002164"/>
            <a:ext cx="548640" cy="548640"/>
          </a:xfrm>
          <a:custGeom>
            <a:avLst/>
            <a:gdLst>
              <a:gd name="connsiteX0" fmla="*/ 574418 w 914400"/>
              <a:gd name="connsiteY0" fmla="*/ 477756 h 914400"/>
              <a:gd name="connsiteX1" fmla="*/ 574418 w 914400"/>
              <a:gd name="connsiteY1" fmla="*/ 575902 h 914400"/>
              <a:gd name="connsiteX2" fmla="*/ 339837 w 914400"/>
              <a:gd name="connsiteY2" fmla="*/ 575902 h 914400"/>
              <a:gd name="connsiteX3" fmla="*/ 339837 w 914400"/>
              <a:gd name="connsiteY3" fmla="*/ 507831 h 914400"/>
              <a:gd name="connsiteX4" fmla="*/ 236429 w 914400"/>
              <a:gd name="connsiteY4" fmla="*/ 596816 h 914400"/>
              <a:gd name="connsiteX5" fmla="*/ 339837 w 914400"/>
              <a:gd name="connsiteY5" fmla="*/ 685800 h 914400"/>
              <a:gd name="connsiteX6" fmla="*/ 339837 w 914400"/>
              <a:gd name="connsiteY6" fmla="*/ 621202 h 914400"/>
              <a:gd name="connsiteX7" fmla="*/ 620131 w 914400"/>
              <a:gd name="connsiteY7" fmla="*/ 621202 h 914400"/>
              <a:gd name="connsiteX8" fmla="*/ 620131 w 914400"/>
              <a:gd name="connsiteY8" fmla="*/ 477756 h 914400"/>
              <a:gd name="connsiteX9" fmla="*/ 574563 w 914400"/>
              <a:gd name="connsiteY9" fmla="*/ 228600 h 914400"/>
              <a:gd name="connsiteX10" fmla="*/ 574563 w 914400"/>
              <a:gd name="connsiteY10" fmla="*/ 293198 h 914400"/>
              <a:gd name="connsiteX11" fmla="*/ 294269 w 914400"/>
              <a:gd name="connsiteY11" fmla="*/ 293198 h 914400"/>
              <a:gd name="connsiteX12" fmla="*/ 294269 w 914400"/>
              <a:gd name="connsiteY12" fmla="*/ 436644 h 914400"/>
              <a:gd name="connsiteX13" fmla="*/ 339982 w 914400"/>
              <a:gd name="connsiteY13" fmla="*/ 436644 h 914400"/>
              <a:gd name="connsiteX14" fmla="*/ 339982 w 914400"/>
              <a:gd name="connsiteY14" fmla="*/ 338498 h 914400"/>
              <a:gd name="connsiteX15" fmla="*/ 574563 w 914400"/>
              <a:gd name="connsiteY15" fmla="*/ 338498 h 914400"/>
              <a:gd name="connsiteX16" fmla="*/ 574563 w 914400"/>
              <a:gd name="connsiteY16" fmla="*/ 406569 h 914400"/>
              <a:gd name="connsiteX17" fmla="*/ 677971 w 914400"/>
              <a:gd name="connsiteY17" fmla="*/ 317584 h 914400"/>
              <a:gd name="connsiteX18" fmla="*/ 457200 w 914400"/>
              <a:gd name="connsiteY18" fmla="*/ 0 h 914400"/>
              <a:gd name="connsiteX19" fmla="*/ 914400 w 914400"/>
              <a:gd name="connsiteY19" fmla="*/ 457200 h 914400"/>
              <a:gd name="connsiteX20" fmla="*/ 457200 w 914400"/>
              <a:gd name="connsiteY20" fmla="*/ 914400 h 914400"/>
              <a:gd name="connsiteX21" fmla="*/ 0 w 914400"/>
              <a:gd name="connsiteY21" fmla="*/ 457200 h 914400"/>
              <a:gd name="connsiteX22" fmla="*/ 457200 w 914400"/>
              <a:gd name="connsiteY22"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4400" h="914400">
                <a:moveTo>
                  <a:pt x="574418" y="477756"/>
                </a:moveTo>
                <a:lnTo>
                  <a:pt x="574418" y="575902"/>
                </a:lnTo>
                <a:lnTo>
                  <a:pt x="339837" y="575902"/>
                </a:lnTo>
                <a:lnTo>
                  <a:pt x="339837" y="507831"/>
                </a:lnTo>
                <a:lnTo>
                  <a:pt x="236429" y="596816"/>
                </a:lnTo>
                <a:lnTo>
                  <a:pt x="339837" y="685800"/>
                </a:lnTo>
                <a:lnTo>
                  <a:pt x="339837" y="621202"/>
                </a:lnTo>
                <a:lnTo>
                  <a:pt x="620131" y="621202"/>
                </a:lnTo>
                <a:lnTo>
                  <a:pt x="620131" y="477756"/>
                </a:lnTo>
                <a:close/>
                <a:moveTo>
                  <a:pt x="574563" y="228600"/>
                </a:moveTo>
                <a:lnTo>
                  <a:pt x="574563" y="293198"/>
                </a:lnTo>
                <a:lnTo>
                  <a:pt x="294269" y="293198"/>
                </a:lnTo>
                <a:lnTo>
                  <a:pt x="294269" y="436644"/>
                </a:lnTo>
                <a:lnTo>
                  <a:pt x="339982" y="436644"/>
                </a:lnTo>
                <a:lnTo>
                  <a:pt x="339982" y="338498"/>
                </a:lnTo>
                <a:lnTo>
                  <a:pt x="574563" y="338498"/>
                </a:lnTo>
                <a:lnTo>
                  <a:pt x="574563" y="406569"/>
                </a:lnTo>
                <a:lnTo>
                  <a:pt x="677971" y="317584"/>
                </a:lnTo>
                <a:close/>
                <a:moveTo>
                  <a:pt x="457200" y="0"/>
                </a:moveTo>
                <a:cubicBezTo>
                  <a:pt x="709705" y="0"/>
                  <a:pt x="914400" y="204695"/>
                  <a:pt x="914400" y="457200"/>
                </a:cubicBezTo>
                <a:cubicBezTo>
                  <a:pt x="914400" y="709705"/>
                  <a:pt x="709705" y="914400"/>
                  <a:pt x="457200" y="914400"/>
                </a:cubicBezTo>
                <a:cubicBezTo>
                  <a:pt x="204695" y="914400"/>
                  <a:pt x="0" y="709705"/>
                  <a:pt x="0" y="457200"/>
                </a:cubicBezTo>
                <a:cubicBezTo>
                  <a:pt x="0" y="204695"/>
                  <a:pt x="204695" y="0"/>
                  <a:pt x="457200" y="0"/>
                </a:cubicBezTo>
                <a:close/>
              </a:path>
            </a:pathLst>
          </a:custGeom>
          <a:solidFill>
            <a:srgbClr val="8E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19">
            <a:extLst>
              <a:ext uri="{FF2B5EF4-FFF2-40B4-BE49-F238E27FC236}">
                <a16:creationId xmlns:a16="http://schemas.microsoft.com/office/drawing/2014/main" id="{F6439676-024E-4542-8D4B-3BE32098A009}"/>
              </a:ext>
            </a:extLst>
          </p:cNvPr>
          <p:cNvSpPr>
            <a:spLocks noChangeAspect="1"/>
          </p:cNvSpPr>
          <p:nvPr/>
        </p:nvSpPr>
        <p:spPr>
          <a:xfrm>
            <a:off x="530225" y="3995557"/>
            <a:ext cx="548640" cy="548640"/>
          </a:xfrm>
          <a:custGeom>
            <a:avLst/>
            <a:gdLst>
              <a:gd name="connsiteX0" fmla="*/ 223054 w 723332"/>
              <a:gd name="connsiteY0" fmla="*/ 428519 h 723332"/>
              <a:gd name="connsiteX1" fmla="*/ 231170 w 723332"/>
              <a:gd name="connsiteY1" fmla="*/ 428666 h 723332"/>
              <a:gd name="connsiteX2" fmla="*/ 259487 w 723332"/>
              <a:gd name="connsiteY2" fmla="*/ 444372 h 723332"/>
              <a:gd name="connsiteX3" fmla="*/ 252699 w 723332"/>
              <a:gd name="connsiteY3" fmla="*/ 503819 h 723332"/>
              <a:gd name="connsiteX4" fmla="*/ 193252 w 723332"/>
              <a:gd name="connsiteY4" fmla="*/ 497031 h 723332"/>
              <a:gd name="connsiteX5" fmla="*/ 200041 w 723332"/>
              <a:gd name="connsiteY5" fmla="*/ 437584 h 723332"/>
              <a:gd name="connsiteX6" fmla="*/ 223054 w 723332"/>
              <a:gd name="connsiteY6" fmla="*/ 428519 h 723332"/>
              <a:gd name="connsiteX7" fmla="*/ 358832 w 723332"/>
              <a:gd name="connsiteY7" fmla="*/ 330411 h 723332"/>
              <a:gd name="connsiteX8" fmla="*/ 382017 w 723332"/>
              <a:gd name="connsiteY8" fmla="*/ 357682 h 723332"/>
              <a:gd name="connsiteX9" fmla="*/ 354746 w 723332"/>
              <a:gd name="connsiteY9" fmla="*/ 380868 h 723332"/>
              <a:gd name="connsiteX10" fmla="*/ 331560 w 723332"/>
              <a:gd name="connsiteY10" fmla="*/ 353596 h 723332"/>
              <a:gd name="connsiteX11" fmla="*/ 358832 w 723332"/>
              <a:gd name="connsiteY11" fmla="*/ 330411 h 723332"/>
              <a:gd name="connsiteX12" fmla="*/ 222421 w 723332"/>
              <a:gd name="connsiteY12" fmla="*/ 210482 h 723332"/>
              <a:gd name="connsiteX13" fmla="*/ 231308 w 723332"/>
              <a:gd name="connsiteY13" fmla="*/ 210738 h 723332"/>
              <a:gd name="connsiteX14" fmla="*/ 251417 w 723332"/>
              <a:gd name="connsiteY14" fmla="*/ 219137 h 723332"/>
              <a:gd name="connsiteX15" fmla="*/ 259150 w 723332"/>
              <a:gd name="connsiteY15" fmla="*/ 278469 h 723332"/>
              <a:gd name="connsiteX16" fmla="*/ 199819 w 723332"/>
              <a:gd name="connsiteY16" fmla="*/ 286202 h 723332"/>
              <a:gd name="connsiteX17" fmla="*/ 192085 w 723332"/>
              <a:gd name="connsiteY17" fmla="*/ 226871 h 723332"/>
              <a:gd name="connsiteX18" fmla="*/ 197966 w 723332"/>
              <a:gd name="connsiteY18" fmla="*/ 220637 h 723332"/>
              <a:gd name="connsiteX19" fmla="*/ 222421 w 723332"/>
              <a:gd name="connsiteY19" fmla="*/ 210482 h 723332"/>
              <a:gd name="connsiteX20" fmla="*/ 225179 w 723332"/>
              <a:gd name="connsiteY20" fmla="*/ 162933 h 723332"/>
              <a:gd name="connsiteX21" fmla="*/ 171508 w 723332"/>
              <a:gd name="connsiteY21" fmla="*/ 183913 h 723332"/>
              <a:gd name="connsiteX22" fmla="*/ 159475 w 723332"/>
              <a:gd name="connsiteY22" fmla="*/ 196668 h 723332"/>
              <a:gd name="connsiteX23" fmla="*/ 175300 w 723332"/>
              <a:gd name="connsiteY23" fmla="*/ 318072 h 723332"/>
              <a:gd name="connsiteX24" fmla="*/ 239279 w 723332"/>
              <a:gd name="connsiteY24" fmla="*/ 335303 h 723332"/>
              <a:gd name="connsiteX25" fmla="*/ 246578 w 723332"/>
              <a:gd name="connsiteY25" fmla="*/ 333631 h 723332"/>
              <a:gd name="connsiteX26" fmla="*/ 286173 w 723332"/>
              <a:gd name="connsiteY26" fmla="*/ 360863 h 723332"/>
              <a:gd name="connsiteX27" fmla="*/ 246039 w 723332"/>
              <a:gd name="connsiteY27" fmla="*/ 389416 h 723332"/>
              <a:gd name="connsiteX28" fmla="*/ 238714 w 723332"/>
              <a:gd name="connsiteY28" fmla="*/ 387861 h 723332"/>
              <a:gd name="connsiteX29" fmla="*/ 175017 w 723332"/>
              <a:gd name="connsiteY29" fmla="*/ 406108 h 723332"/>
              <a:gd name="connsiteX30" fmla="*/ 161127 w 723332"/>
              <a:gd name="connsiteY30" fmla="*/ 527748 h 723332"/>
              <a:gd name="connsiteX31" fmla="*/ 282767 w 723332"/>
              <a:gd name="connsiteY31" fmla="*/ 541639 h 723332"/>
              <a:gd name="connsiteX32" fmla="*/ 312302 w 723332"/>
              <a:gd name="connsiteY32" fmla="*/ 450609 h 723332"/>
              <a:gd name="connsiteX33" fmla="*/ 310483 w 723332"/>
              <a:gd name="connsiteY33" fmla="*/ 445927 h 723332"/>
              <a:gd name="connsiteX34" fmla="*/ 356576 w 723332"/>
              <a:gd name="connsiteY34" fmla="*/ 409282 h 723332"/>
              <a:gd name="connsiteX35" fmla="*/ 533239 w 723332"/>
              <a:gd name="connsiteY35" fmla="*/ 530783 h 723332"/>
              <a:gd name="connsiteX36" fmla="*/ 533304 w 723332"/>
              <a:gd name="connsiteY36" fmla="*/ 530689 h 723332"/>
              <a:gd name="connsiteX37" fmla="*/ 537086 w 723332"/>
              <a:gd name="connsiteY37" fmla="*/ 533036 h 723332"/>
              <a:gd name="connsiteX38" fmla="*/ 577625 w 723332"/>
              <a:gd name="connsiteY38" fmla="*/ 523493 h 723332"/>
              <a:gd name="connsiteX39" fmla="*/ 597719 w 723332"/>
              <a:gd name="connsiteY39" fmla="*/ 497376 h 723332"/>
              <a:gd name="connsiteX40" fmla="*/ 418858 w 723332"/>
              <a:gd name="connsiteY40" fmla="*/ 359766 h 723332"/>
              <a:gd name="connsiteX41" fmla="*/ 594529 w 723332"/>
              <a:gd name="connsiteY41" fmla="*/ 220103 h 723332"/>
              <a:gd name="connsiteX42" fmla="*/ 574022 w 723332"/>
              <a:gd name="connsiteY42" fmla="*/ 194309 h 723332"/>
              <a:gd name="connsiteX43" fmla="*/ 555087 w 723332"/>
              <a:gd name="connsiteY43" fmla="*/ 182584 h 723332"/>
              <a:gd name="connsiteX44" fmla="*/ 533336 w 723332"/>
              <a:gd name="connsiteY44" fmla="*/ 185413 h 723332"/>
              <a:gd name="connsiteX45" fmla="*/ 529591 w 723332"/>
              <a:gd name="connsiteY45" fmla="*/ 187819 h 723332"/>
              <a:gd name="connsiteX46" fmla="*/ 529526 w 723332"/>
              <a:gd name="connsiteY46" fmla="*/ 187727 h 723332"/>
              <a:gd name="connsiteX47" fmla="*/ 355851 w 723332"/>
              <a:gd name="connsiteY47" fmla="*/ 311290 h 723332"/>
              <a:gd name="connsiteX48" fmla="*/ 310114 w 723332"/>
              <a:gd name="connsiteY48" fmla="*/ 276102 h 723332"/>
              <a:gd name="connsiteX49" fmla="*/ 311859 w 723332"/>
              <a:gd name="connsiteY49" fmla="*/ 271391 h 723332"/>
              <a:gd name="connsiteX50" fmla="*/ 280879 w 723332"/>
              <a:gd name="connsiteY50" fmla="*/ 180844 h 723332"/>
              <a:gd name="connsiteX51" fmla="*/ 225179 w 723332"/>
              <a:gd name="connsiteY51" fmla="*/ 162933 h 723332"/>
              <a:gd name="connsiteX52" fmla="*/ 361666 w 723332"/>
              <a:gd name="connsiteY52" fmla="*/ 0 h 723332"/>
              <a:gd name="connsiteX53" fmla="*/ 723332 w 723332"/>
              <a:gd name="connsiteY53" fmla="*/ 361666 h 723332"/>
              <a:gd name="connsiteX54" fmla="*/ 361666 w 723332"/>
              <a:gd name="connsiteY54" fmla="*/ 723332 h 723332"/>
              <a:gd name="connsiteX55" fmla="*/ 0 w 723332"/>
              <a:gd name="connsiteY55" fmla="*/ 361666 h 723332"/>
              <a:gd name="connsiteX56" fmla="*/ 361666 w 723332"/>
              <a:gd name="connsiteY56" fmla="*/ 0 h 7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23332" h="723332">
                <a:moveTo>
                  <a:pt x="223054" y="428519"/>
                </a:moveTo>
                <a:cubicBezTo>
                  <a:pt x="225762" y="428308"/>
                  <a:pt x="228481" y="428359"/>
                  <a:pt x="231170" y="428666"/>
                </a:cubicBezTo>
                <a:cubicBezTo>
                  <a:pt x="241928" y="429894"/>
                  <a:pt x="252217" y="435227"/>
                  <a:pt x="259487" y="444372"/>
                </a:cubicBezTo>
                <a:cubicBezTo>
                  <a:pt x="274029" y="462662"/>
                  <a:pt x="270990" y="489278"/>
                  <a:pt x="252699" y="503819"/>
                </a:cubicBezTo>
                <a:cubicBezTo>
                  <a:pt x="234409" y="518360"/>
                  <a:pt x="207794" y="515321"/>
                  <a:pt x="193252" y="497031"/>
                </a:cubicBezTo>
                <a:cubicBezTo>
                  <a:pt x="178711" y="478740"/>
                  <a:pt x="181750" y="452125"/>
                  <a:pt x="200041" y="437584"/>
                </a:cubicBezTo>
                <a:cubicBezTo>
                  <a:pt x="206899" y="432131"/>
                  <a:pt x="214929" y="429150"/>
                  <a:pt x="223054" y="428519"/>
                </a:cubicBezTo>
                <a:close/>
                <a:moveTo>
                  <a:pt x="358832" y="330411"/>
                </a:moveTo>
                <a:cubicBezTo>
                  <a:pt x="372765" y="331539"/>
                  <a:pt x="383146" y="343749"/>
                  <a:pt x="382017" y="357682"/>
                </a:cubicBezTo>
                <a:cubicBezTo>
                  <a:pt x="380889" y="371615"/>
                  <a:pt x="368679" y="381996"/>
                  <a:pt x="354746" y="380868"/>
                </a:cubicBezTo>
                <a:cubicBezTo>
                  <a:pt x="340813" y="379739"/>
                  <a:pt x="330432" y="367529"/>
                  <a:pt x="331560" y="353596"/>
                </a:cubicBezTo>
                <a:cubicBezTo>
                  <a:pt x="332689" y="339663"/>
                  <a:pt x="344899" y="329282"/>
                  <a:pt x="358832" y="330411"/>
                </a:cubicBezTo>
                <a:close/>
                <a:moveTo>
                  <a:pt x="222421" y="210482"/>
                </a:moveTo>
                <a:cubicBezTo>
                  <a:pt x="225374" y="210257"/>
                  <a:pt x="228354" y="210340"/>
                  <a:pt x="231308" y="210738"/>
                </a:cubicBezTo>
                <a:cubicBezTo>
                  <a:pt x="238397" y="211694"/>
                  <a:pt x="245340" y="214462"/>
                  <a:pt x="251417" y="219137"/>
                </a:cubicBezTo>
                <a:cubicBezTo>
                  <a:pt x="269936" y="233386"/>
                  <a:pt x="273399" y="259949"/>
                  <a:pt x="259150" y="278469"/>
                </a:cubicBezTo>
                <a:cubicBezTo>
                  <a:pt x="244902" y="296988"/>
                  <a:pt x="218339" y="300451"/>
                  <a:pt x="199819" y="286202"/>
                </a:cubicBezTo>
                <a:cubicBezTo>
                  <a:pt x="181300" y="271954"/>
                  <a:pt x="177837" y="245390"/>
                  <a:pt x="192085" y="226871"/>
                </a:cubicBezTo>
                <a:cubicBezTo>
                  <a:pt x="193866" y="224556"/>
                  <a:pt x="195840" y="222476"/>
                  <a:pt x="197966" y="220637"/>
                </a:cubicBezTo>
                <a:cubicBezTo>
                  <a:pt x="204942" y="214602"/>
                  <a:pt x="213562" y="211156"/>
                  <a:pt x="222421" y="210482"/>
                </a:cubicBezTo>
                <a:close/>
                <a:moveTo>
                  <a:pt x="225179" y="162933"/>
                </a:moveTo>
                <a:cubicBezTo>
                  <a:pt x="205788" y="163596"/>
                  <a:pt x="186735" y="170741"/>
                  <a:pt x="171508" y="183913"/>
                </a:cubicBezTo>
                <a:cubicBezTo>
                  <a:pt x="167158" y="187676"/>
                  <a:pt x="163119" y="191931"/>
                  <a:pt x="159475" y="196668"/>
                </a:cubicBezTo>
                <a:cubicBezTo>
                  <a:pt x="130320" y="234563"/>
                  <a:pt x="137405" y="288917"/>
                  <a:pt x="175300" y="318072"/>
                </a:cubicBezTo>
                <a:cubicBezTo>
                  <a:pt x="194247" y="332650"/>
                  <a:pt x="217309" y="338167"/>
                  <a:pt x="239279" y="335303"/>
                </a:cubicBezTo>
                <a:lnTo>
                  <a:pt x="246578" y="333631"/>
                </a:lnTo>
                <a:lnTo>
                  <a:pt x="286173" y="360863"/>
                </a:lnTo>
                <a:lnTo>
                  <a:pt x="246039" y="389416"/>
                </a:lnTo>
                <a:lnTo>
                  <a:pt x="238714" y="387861"/>
                </a:lnTo>
                <a:cubicBezTo>
                  <a:pt x="216701" y="385347"/>
                  <a:pt x="193730" y="391231"/>
                  <a:pt x="175017" y="406108"/>
                </a:cubicBezTo>
                <a:cubicBezTo>
                  <a:pt x="137591" y="435863"/>
                  <a:pt x="131372" y="490323"/>
                  <a:pt x="161127" y="527748"/>
                </a:cubicBezTo>
                <a:cubicBezTo>
                  <a:pt x="190881" y="565174"/>
                  <a:pt x="245341" y="571393"/>
                  <a:pt x="282767" y="541639"/>
                </a:cubicBezTo>
                <a:cubicBezTo>
                  <a:pt x="310836" y="519323"/>
                  <a:pt x="321352" y="483110"/>
                  <a:pt x="312302" y="450609"/>
                </a:cubicBezTo>
                <a:lnTo>
                  <a:pt x="310483" y="445927"/>
                </a:lnTo>
                <a:lnTo>
                  <a:pt x="356576" y="409282"/>
                </a:lnTo>
                <a:lnTo>
                  <a:pt x="533239" y="530783"/>
                </a:lnTo>
                <a:lnTo>
                  <a:pt x="533304" y="530689"/>
                </a:lnTo>
                <a:lnTo>
                  <a:pt x="537086" y="533036"/>
                </a:lnTo>
                <a:cubicBezTo>
                  <a:pt x="550861" y="539757"/>
                  <a:pt x="567915" y="536115"/>
                  <a:pt x="577625" y="523493"/>
                </a:cubicBezTo>
                <a:cubicBezTo>
                  <a:pt x="584323" y="514788"/>
                  <a:pt x="591021" y="506082"/>
                  <a:pt x="597719" y="497376"/>
                </a:cubicBezTo>
                <a:lnTo>
                  <a:pt x="418858" y="359766"/>
                </a:lnTo>
                <a:lnTo>
                  <a:pt x="594529" y="220103"/>
                </a:lnTo>
                <a:cubicBezTo>
                  <a:pt x="587693" y="211505"/>
                  <a:pt x="580858" y="202907"/>
                  <a:pt x="574022" y="194309"/>
                </a:cubicBezTo>
                <a:cubicBezTo>
                  <a:pt x="569067" y="188076"/>
                  <a:pt x="562312" y="184118"/>
                  <a:pt x="555087" y="182584"/>
                </a:cubicBezTo>
                <a:cubicBezTo>
                  <a:pt x="547863" y="181051"/>
                  <a:pt x="540169" y="181943"/>
                  <a:pt x="533336" y="185413"/>
                </a:cubicBezTo>
                <a:lnTo>
                  <a:pt x="529591" y="187819"/>
                </a:lnTo>
                <a:lnTo>
                  <a:pt x="529526" y="187727"/>
                </a:lnTo>
                <a:lnTo>
                  <a:pt x="355851" y="311290"/>
                </a:lnTo>
                <a:lnTo>
                  <a:pt x="310114" y="276102"/>
                </a:lnTo>
                <a:lnTo>
                  <a:pt x="311859" y="271391"/>
                </a:lnTo>
                <a:cubicBezTo>
                  <a:pt x="320390" y="238751"/>
                  <a:pt x="309300" y="202710"/>
                  <a:pt x="280879" y="180844"/>
                </a:cubicBezTo>
                <a:cubicBezTo>
                  <a:pt x="264300" y="168089"/>
                  <a:pt x="244571" y="162270"/>
                  <a:pt x="225179" y="162933"/>
                </a:cubicBezTo>
                <a:close/>
                <a:moveTo>
                  <a:pt x="361666" y="0"/>
                </a:moveTo>
                <a:cubicBezTo>
                  <a:pt x="561409" y="0"/>
                  <a:pt x="723332" y="161923"/>
                  <a:pt x="723332" y="361666"/>
                </a:cubicBezTo>
                <a:cubicBezTo>
                  <a:pt x="723332" y="561409"/>
                  <a:pt x="561409" y="723332"/>
                  <a:pt x="361666" y="723332"/>
                </a:cubicBezTo>
                <a:cubicBezTo>
                  <a:pt x="161923" y="723332"/>
                  <a:pt x="0" y="561409"/>
                  <a:pt x="0" y="361666"/>
                </a:cubicBezTo>
                <a:cubicBezTo>
                  <a:pt x="0" y="161923"/>
                  <a:pt x="161923" y="0"/>
                  <a:pt x="361666" y="0"/>
                </a:cubicBezTo>
                <a:close/>
              </a:path>
            </a:pathLst>
          </a:custGeom>
          <a:solidFill>
            <a:srgbClr val="8E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126">
            <a:extLst>
              <a:ext uri="{FF2B5EF4-FFF2-40B4-BE49-F238E27FC236}">
                <a16:creationId xmlns:a16="http://schemas.microsoft.com/office/drawing/2014/main" id="{913F2702-AD02-476F-BCE6-6CD40B47EE88}"/>
              </a:ext>
            </a:extLst>
          </p:cNvPr>
          <p:cNvSpPr>
            <a:spLocks noChangeAspect="1"/>
          </p:cNvSpPr>
          <p:nvPr/>
        </p:nvSpPr>
        <p:spPr>
          <a:xfrm>
            <a:off x="520310" y="2890201"/>
            <a:ext cx="548640" cy="548640"/>
          </a:xfrm>
          <a:custGeom>
            <a:avLst/>
            <a:gdLst>
              <a:gd name="connsiteX0" fmla="*/ 304421 w 548640"/>
              <a:gd name="connsiteY0" fmla="*/ 281596 h 548640"/>
              <a:gd name="connsiteX1" fmla="*/ 281145 w 548640"/>
              <a:gd name="connsiteY1" fmla="*/ 304305 h 548640"/>
              <a:gd name="connsiteX2" fmla="*/ 300646 w 548640"/>
              <a:gd name="connsiteY2" fmla="*/ 334216 h 548640"/>
              <a:gd name="connsiteX3" fmla="*/ 267718 w 548640"/>
              <a:gd name="connsiteY3" fmla="*/ 367037 h 548640"/>
              <a:gd name="connsiteX4" fmla="*/ 237382 w 548640"/>
              <a:gd name="connsiteY4" fmla="*/ 347001 h 548640"/>
              <a:gd name="connsiteX5" fmla="*/ 207380 w 548640"/>
              <a:gd name="connsiteY5" fmla="*/ 376271 h 548640"/>
              <a:gd name="connsiteX6" fmla="*/ 304421 w 548640"/>
              <a:gd name="connsiteY6" fmla="*/ 470946 h 548640"/>
              <a:gd name="connsiteX7" fmla="*/ 349628 w 548640"/>
              <a:gd name="connsiteY7" fmla="*/ 426842 h 548640"/>
              <a:gd name="connsiteX8" fmla="*/ 338035 w 548640"/>
              <a:gd name="connsiteY8" fmla="*/ 429958 h 548640"/>
              <a:gd name="connsiteX9" fmla="*/ 312525 w 548640"/>
              <a:gd name="connsiteY9" fmla="*/ 404531 h 548640"/>
              <a:gd name="connsiteX10" fmla="*/ 338035 w 548640"/>
              <a:gd name="connsiteY10" fmla="*/ 379104 h 548640"/>
              <a:gd name="connsiteX11" fmla="*/ 363545 w 548640"/>
              <a:gd name="connsiteY11" fmla="*/ 404531 h 548640"/>
              <a:gd name="connsiteX12" fmla="*/ 359966 w 548640"/>
              <a:gd name="connsiteY12" fmla="*/ 416756 h 548640"/>
              <a:gd name="connsiteX13" fmla="*/ 401463 w 548640"/>
              <a:gd name="connsiteY13" fmla="*/ 376271 h 548640"/>
              <a:gd name="connsiteX14" fmla="*/ 361341 w 548640"/>
              <a:gd name="connsiteY14" fmla="*/ 337127 h 548640"/>
              <a:gd name="connsiteX15" fmla="*/ 384306 w 548640"/>
              <a:gd name="connsiteY15" fmla="*/ 311956 h 548640"/>
              <a:gd name="connsiteX16" fmla="*/ 358795 w 548640"/>
              <a:gd name="connsiteY16" fmla="*/ 286529 h 548640"/>
              <a:gd name="connsiteX17" fmla="*/ 333488 w 548640"/>
              <a:gd name="connsiteY17" fmla="*/ 309954 h 548640"/>
              <a:gd name="connsiteX18" fmla="*/ 199250 w 548640"/>
              <a:gd name="connsiteY18" fmla="*/ 180888 h 548640"/>
              <a:gd name="connsiteX19" fmla="*/ 102208 w 548640"/>
              <a:gd name="connsiteY19" fmla="*/ 275563 h 548640"/>
              <a:gd name="connsiteX20" fmla="*/ 199250 w 548640"/>
              <a:gd name="connsiteY20" fmla="*/ 370238 h 548640"/>
              <a:gd name="connsiteX21" fmla="*/ 245415 w 548640"/>
              <a:gd name="connsiteY21" fmla="*/ 325199 h 548640"/>
              <a:gd name="connsiteX22" fmla="*/ 243423 w 548640"/>
              <a:gd name="connsiteY22" fmla="*/ 334487 h 548640"/>
              <a:gd name="connsiteX23" fmla="*/ 266762 w 548640"/>
              <a:gd name="connsiteY23" fmla="*/ 357750 h 548640"/>
              <a:gd name="connsiteX24" fmla="*/ 290102 w 548640"/>
              <a:gd name="connsiteY24" fmla="*/ 334487 h 548640"/>
              <a:gd name="connsiteX25" fmla="*/ 266762 w 548640"/>
              <a:gd name="connsiteY25" fmla="*/ 311224 h 548640"/>
              <a:gd name="connsiteX26" fmla="*/ 257953 w 548640"/>
              <a:gd name="connsiteY26" fmla="*/ 312967 h 548640"/>
              <a:gd name="connsiteX27" fmla="*/ 296291 w 548640"/>
              <a:gd name="connsiteY27" fmla="*/ 275563 h 548640"/>
              <a:gd name="connsiteX28" fmla="*/ 269159 w 548640"/>
              <a:gd name="connsiteY28" fmla="*/ 249092 h 548640"/>
              <a:gd name="connsiteX29" fmla="*/ 239364 w 548640"/>
              <a:gd name="connsiteY29" fmla="*/ 268136 h 548640"/>
              <a:gd name="connsiteX30" fmla="*/ 206436 w 548640"/>
              <a:gd name="connsiteY30" fmla="*/ 235315 h 548640"/>
              <a:gd name="connsiteX31" fmla="*/ 224934 w 548640"/>
              <a:gd name="connsiteY31" fmla="*/ 205946 h 548640"/>
              <a:gd name="connsiteX32" fmla="*/ 304421 w 548640"/>
              <a:gd name="connsiteY32" fmla="*/ 77695 h 548640"/>
              <a:gd name="connsiteX33" fmla="*/ 207380 w 548640"/>
              <a:gd name="connsiteY33" fmla="*/ 172370 h 548640"/>
              <a:gd name="connsiteX34" fmla="*/ 253074 w 548640"/>
              <a:gd name="connsiteY34" fmla="*/ 216950 h 548640"/>
              <a:gd name="connsiteX35" fmla="*/ 240166 w 548640"/>
              <a:gd name="connsiteY35" fmla="*/ 212453 h 548640"/>
              <a:gd name="connsiteX36" fmla="*/ 217370 w 548640"/>
              <a:gd name="connsiteY36" fmla="*/ 235175 h 548640"/>
              <a:gd name="connsiteX37" fmla="*/ 240166 w 548640"/>
              <a:gd name="connsiteY37" fmla="*/ 257897 h 548640"/>
              <a:gd name="connsiteX38" fmla="*/ 262962 w 548640"/>
              <a:gd name="connsiteY38" fmla="*/ 235175 h 548640"/>
              <a:gd name="connsiteX39" fmla="*/ 258225 w 548640"/>
              <a:gd name="connsiteY39" fmla="*/ 221976 h 548640"/>
              <a:gd name="connsiteX40" fmla="*/ 304421 w 548640"/>
              <a:gd name="connsiteY40" fmla="*/ 267045 h 548640"/>
              <a:gd name="connsiteX41" fmla="*/ 338562 w 548640"/>
              <a:gd name="connsiteY41" fmla="*/ 233737 h 548640"/>
              <a:gd name="connsiteX42" fmla="*/ 314046 w 548640"/>
              <a:gd name="connsiteY42" fmla="*/ 208410 h 548640"/>
              <a:gd name="connsiteX43" fmla="*/ 339556 w 548640"/>
              <a:gd name="connsiteY43" fmla="*/ 182983 h 548640"/>
              <a:gd name="connsiteX44" fmla="*/ 365018 w 548640"/>
              <a:gd name="connsiteY44" fmla="*/ 207927 h 548640"/>
              <a:gd name="connsiteX45" fmla="*/ 401463 w 548640"/>
              <a:gd name="connsiteY45" fmla="*/ 172370 h 548640"/>
              <a:gd name="connsiteX46" fmla="*/ 364067 w 548640"/>
              <a:gd name="connsiteY46" fmla="*/ 135886 h 548640"/>
              <a:gd name="connsiteX47" fmla="*/ 389562 w 548640"/>
              <a:gd name="connsiteY47" fmla="*/ 110461 h 548640"/>
              <a:gd name="connsiteX48" fmla="*/ 364052 w 548640"/>
              <a:gd name="connsiteY48" fmla="*/ 85034 h 548640"/>
              <a:gd name="connsiteX49" fmla="*/ 338541 w 548640"/>
              <a:gd name="connsiteY49" fmla="*/ 110461 h 548640"/>
              <a:gd name="connsiteX50" fmla="*/ 338600 w 548640"/>
              <a:gd name="connsiteY50" fmla="*/ 111040 h 548640"/>
              <a:gd name="connsiteX51" fmla="*/ 274320 w 548640"/>
              <a:gd name="connsiteY51" fmla="*/ 0 h 548640"/>
              <a:gd name="connsiteX52" fmla="*/ 548640 w 548640"/>
              <a:gd name="connsiteY52" fmla="*/ 274320 h 548640"/>
              <a:gd name="connsiteX53" fmla="*/ 274320 w 548640"/>
              <a:gd name="connsiteY53" fmla="*/ 548640 h 548640"/>
              <a:gd name="connsiteX54" fmla="*/ 0 w 548640"/>
              <a:gd name="connsiteY54" fmla="*/ 274320 h 548640"/>
              <a:gd name="connsiteX55" fmla="*/ 274320 w 548640"/>
              <a:gd name="connsiteY55" fmla="*/ 0 h 54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8640" h="548640">
                <a:moveTo>
                  <a:pt x="304421" y="281596"/>
                </a:moveTo>
                <a:lnTo>
                  <a:pt x="281145" y="304305"/>
                </a:lnTo>
                <a:cubicBezTo>
                  <a:pt x="292649" y="309378"/>
                  <a:pt x="300646" y="320866"/>
                  <a:pt x="300646" y="334216"/>
                </a:cubicBezTo>
                <a:cubicBezTo>
                  <a:pt x="300646" y="352342"/>
                  <a:pt x="285903" y="367037"/>
                  <a:pt x="267718" y="367037"/>
                </a:cubicBezTo>
                <a:cubicBezTo>
                  <a:pt x="254082" y="367037"/>
                  <a:pt x="242382" y="358776"/>
                  <a:pt x="237382" y="347001"/>
                </a:cubicBezTo>
                <a:lnTo>
                  <a:pt x="207380" y="376271"/>
                </a:lnTo>
                <a:lnTo>
                  <a:pt x="304421" y="470946"/>
                </a:lnTo>
                <a:lnTo>
                  <a:pt x="349628" y="426842"/>
                </a:lnTo>
                <a:cubicBezTo>
                  <a:pt x="346256" y="428931"/>
                  <a:pt x="342266" y="429958"/>
                  <a:pt x="338035" y="429958"/>
                </a:cubicBezTo>
                <a:cubicBezTo>
                  <a:pt x="323946" y="429958"/>
                  <a:pt x="312525" y="418574"/>
                  <a:pt x="312525" y="404531"/>
                </a:cubicBezTo>
                <a:cubicBezTo>
                  <a:pt x="312525" y="390488"/>
                  <a:pt x="323946" y="379104"/>
                  <a:pt x="338035" y="379104"/>
                </a:cubicBezTo>
                <a:cubicBezTo>
                  <a:pt x="352124" y="379104"/>
                  <a:pt x="363545" y="390488"/>
                  <a:pt x="363545" y="404531"/>
                </a:cubicBezTo>
                <a:cubicBezTo>
                  <a:pt x="363545" y="409039"/>
                  <a:pt x="362368" y="413273"/>
                  <a:pt x="359966" y="416756"/>
                </a:cubicBezTo>
                <a:lnTo>
                  <a:pt x="401463" y="376271"/>
                </a:lnTo>
                <a:lnTo>
                  <a:pt x="361341" y="337127"/>
                </a:lnTo>
                <a:cubicBezTo>
                  <a:pt x="374241" y="335978"/>
                  <a:pt x="384306" y="325138"/>
                  <a:pt x="384306" y="311956"/>
                </a:cubicBezTo>
                <a:cubicBezTo>
                  <a:pt x="384306" y="297913"/>
                  <a:pt x="372884" y="286529"/>
                  <a:pt x="358795" y="286529"/>
                </a:cubicBezTo>
                <a:cubicBezTo>
                  <a:pt x="345386" y="286529"/>
                  <a:pt x="334393" y="296842"/>
                  <a:pt x="333488" y="309954"/>
                </a:cubicBezTo>
                <a:close/>
                <a:moveTo>
                  <a:pt x="199250" y="180888"/>
                </a:moveTo>
                <a:lnTo>
                  <a:pt x="102208" y="275563"/>
                </a:lnTo>
                <a:lnTo>
                  <a:pt x="199250" y="370238"/>
                </a:lnTo>
                <a:lnTo>
                  <a:pt x="245415" y="325199"/>
                </a:lnTo>
                <a:cubicBezTo>
                  <a:pt x="244117" y="328029"/>
                  <a:pt x="243423" y="331177"/>
                  <a:pt x="243423" y="334487"/>
                </a:cubicBezTo>
                <a:cubicBezTo>
                  <a:pt x="243423" y="347335"/>
                  <a:pt x="253873" y="357750"/>
                  <a:pt x="266762" y="357750"/>
                </a:cubicBezTo>
                <a:cubicBezTo>
                  <a:pt x="279652" y="357750"/>
                  <a:pt x="290102" y="347335"/>
                  <a:pt x="290102" y="334487"/>
                </a:cubicBezTo>
                <a:cubicBezTo>
                  <a:pt x="290102" y="321639"/>
                  <a:pt x="279652" y="311224"/>
                  <a:pt x="266762" y="311224"/>
                </a:cubicBezTo>
                <a:cubicBezTo>
                  <a:pt x="263642" y="311224"/>
                  <a:pt x="260664" y="311834"/>
                  <a:pt x="257953" y="312967"/>
                </a:cubicBezTo>
                <a:lnTo>
                  <a:pt x="296291" y="275563"/>
                </a:lnTo>
                <a:lnTo>
                  <a:pt x="269159" y="249092"/>
                </a:lnTo>
                <a:cubicBezTo>
                  <a:pt x="264009" y="260354"/>
                  <a:pt x="252598" y="268136"/>
                  <a:pt x="239364" y="268136"/>
                </a:cubicBezTo>
                <a:cubicBezTo>
                  <a:pt x="221178" y="268136"/>
                  <a:pt x="206436" y="253441"/>
                  <a:pt x="206436" y="235315"/>
                </a:cubicBezTo>
                <a:cubicBezTo>
                  <a:pt x="206436" y="222369"/>
                  <a:pt x="213955" y="211174"/>
                  <a:pt x="224934" y="205946"/>
                </a:cubicBezTo>
                <a:close/>
                <a:moveTo>
                  <a:pt x="304421" y="77695"/>
                </a:moveTo>
                <a:lnTo>
                  <a:pt x="207380" y="172370"/>
                </a:lnTo>
                <a:lnTo>
                  <a:pt x="253074" y="216950"/>
                </a:lnTo>
                <a:cubicBezTo>
                  <a:pt x="249599" y="213992"/>
                  <a:pt x="245063" y="212453"/>
                  <a:pt x="240166" y="212453"/>
                </a:cubicBezTo>
                <a:cubicBezTo>
                  <a:pt x="227576" y="212453"/>
                  <a:pt x="217370" y="222626"/>
                  <a:pt x="217370" y="235175"/>
                </a:cubicBezTo>
                <a:cubicBezTo>
                  <a:pt x="217370" y="247724"/>
                  <a:pt x="227576" y="257897"/>
                  <a:pt x="240166" y="257897"/>
                </a:cubicBezTo>
                <a:cubicBezTo>
                  <a:pt x="252756" y="257897"/>
                  <a:pt x="262962" y="247724"/>
                  <a:pt x="262962" y="235175"/>
                </a:cubicBezTo>
                <a:cubicBezTo>
                  <a:pt x="262962" y="230147"/>
                  <a:pt x="261324" y="225501"/>
                  <a:pt x="258225" y="221976"/>
                </a:cubicBezTo>
                <a:lnTo>
                  <a:pt x="304421" y="267045"/>
                </a:lnTo>
                <a:lnTo>
                  <a:pt x="338562" y="233737"/>
                </a:lnTo>
                <a:cubicBezTo>
                  <a:pt x="324932" y="233296"/>
                  <a:pt x="314046" y="222120"/>
                  <a:pt x="314046" y="208410"/>
                </a:cubicBezTo>
                <a:cubicBezTo>
                  <a:pt x="314046" y="194367"/>
                  <a:pt x="325467" y="182983"/>
                  <a:pt x="339556" y="182983"/>
                </a:cubicBezTo>
                <a:cubicBezTo>
                  <a:pt x="353483" y="182983"/>
                  <a:pt x="364803" y="194106"/>
                  <a:pt x="365018" y="207927"/>
                </a:cubicBezTo>
                <a:lnTo>
                  <a:pt x="401463" y="172370"/>
                </a:lnTo>
                <a:lnTo>
                  <a:pt x="364067" y="135886"/>
                </a:lnTo>
                <a:cubicBezTo>
                  <a:pt x="378149" y="135879"/>
                  <a:pt x="389562" y="124499"/>
                  <a:pt x="389562" y="110461"/>
                </a:cubicBezTo>
                <a:cubicBezTo>
                  <a:pt x="389562" y="96418"/>
                  <a:pt x="378140" y="85034"/>
                  <a:pt x="364052" y="85034"/>
                </a:cubicBezTo>
                <a:cubicBezTo>
                  <a:pt x="349963" y="85034"/>
                  <a:pt x="338541" y="96418"/>
                  <a:pt x="338541" y="110461"/>
                </a:cubicBezTo>
                <a:cubicBezTo>
                  <a:pt x="338541" y="110655"/>
                  <a:pt x="338544" y="110848"/>
                  <a:pt x="338600" y="111040"/>
                </a:cubicBezTo>
                <a:close/>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8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34657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Imputation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3" name="TextBox 2">
            <a:extLst>
              <a:ext uri="{FF2B5EF4-FFF2-40B4-BE49-F238E27FC236}">
                <a16:creationId xmlns:a16="http://schemas.microsoft.com/office/drawing/2014/main" id="{8B8ED356-6E94-47AD-B0A5-7FACA0BA2AA5}"/>
              </a:ext>
            </a:extLst>
          </p:cNvPr>
          <p:cNvSpPr txBox="1"/>
          <p:nvPr/>
        </p:nvSpPr>
        <p:spPr>
          <a:xfrm>
            <a:off x="937245" y="1366349"/>
            <a:ext cx="3847182" cy="2677656"/>
          </a:xfrm>
          <a:prstGeom prst="rect">
            <a:avLst/>
          </a:prstGeom>
          <a:noFill/>
        </p:spPr>
        <p:txBody>
          <a:bodyPr wrap="square" rtlCol="0">
            <a:spAutoFit/>
          </a:bodyPr>
          <a:lstStyle/>
          <a:p>
            <a:r>
              <a:rPr lang="en-US" sz="2800" dirty="0"/>
              <a:t>Three imputation methods:</a:t>
            </a:r>
          </a:p>
          <a:p>
            <a:endParaRPr lang="en-US" sz="2800" dirty="0"/>
          </a:p>
          <a:p>
            <a:pPr marL="457200" indent="-457200">
              <a:buFont typeface="Arial" panose="020B0604020202020204" pitchFamily="34" charset="0"/>
              <a:buChar char="•"/>
            </a:pPr>
            <a:r>
              <a:rPr lang="en-US" sz="2800" dirty="0"/>
              <a:t>Mean</a:t>
            </a:r>
          </a:p>
          <a:p>
            <a:pPr marL="457200" indent="-457200">
              <a:buFont typeface="Arial" panose="020B0604020202020204" pitchFamily="34" charset="0"/>
              <a:buChar char="•"/>
            </a:pPr>
            <a:r>
              <a:rPr lang="en-US" sz="2800" dirty="0"/>
              <a:t>Linear Regression</a:t>
            </a:r>
          </a:p>
          <a:p>
            <a:pPr marL="457200" indent="-457200">
              <a:buFont typeface="Arial" panose="020B0604020202020204" pitchFamily="34" charset="0"/>
              <a:buChar char="•"/>
            </a:pPr>
            <a:r>
              <a:rPr lang="en-US" sz="2800" dirty="0"/>
              <a:t>KNN</a:t>
            </a:r>
          </a:p>
        </p:txBody>
      </p:sp>
      <p:sp>
        <p:nvSpPr>
          <p:cNvPr id="4" name="Star: 5 Points 3">
            <a:extLst>
              <a:ext uri="{FF2B5EF4-FFF2-40B4-BE49-F238E27FC236}">
                <a16:creationId xmlns:a16="http://schemas.microsoft.com/office/drawing/2014/main" id="{AF8439BA-6A5E-4098-9C52-5FB10583648B}"/>
              </a:ext>
            </a:extLst>
          </p:cNvPr>
          <p:cNvSpPr/>
          <p:nvPr/>
        </p:nvSpPr>
        <p:spPr>
          <a:xfrm>
            <a:off x="2396169" y="4871139"/>
            <a:ext cx="583894" cy="540230"/>
          </a:xfrm>
          <a:prstGeom prst="star5">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8B793B6-A5A9-409C-96AF-F2DFCE3F0A92}"/>
              </a:ext>
            </a:extLst>
          </p:cNvPr>
          <p:cNvSpPr txBox="1"/>
          <p:nvPr/>
        </p:nvSpPr>
        <p:spPr>
          <a:xfrm>
            <a:off x="3084725" y="4688862"/>
            <a:ext cx="8345275" cy="954107"/>
          </a:xfrm>
          <a:prstGeom prst="rect">
            <a:avLst/>
          </a:prstGeom>
          <a:noFill/>
        </p:spPr>
        <p:txBody>
          <a:bodyPr wrap="square" rtlCol="0">
            <a:spAutoFit/>
          </a:bodyPr>
          <a:lstStyle/>
          <a:p>
            <a:r>
              <a:rPr lang="en-US" sz="2800" dirty="0"/>
              <a:t>Linear Regression performed best across most of our models</a:t>
            </a:r>
          </a:p>
        </p:txBody>
      </p:sp>
      <p:sp>
        <p:nvSpPr>
          <p:cNvPr id="5" name="Rectangle: Rounded Corners 4">
            <a:extLst>
              <a:ext uri="{FF2B5EF4-FFF2-40B4-BE49-F238E27FC236}">
                <a16:creationId xmlns:a16="http://schemas.microsoft.com/office/drawing/2014/main" id="{23FE5C59-4B8F-440B-A73A-BA87144080BA}"/>
              </a:ext>
            </a:extLst>
          </p:cNvPr>
          <p:cNvSpPr/>
          <p:nvPr/>
        </p:nvSpPr>
        <p:spPr>
          <a:xfrm>
            <a:off x="4968240" y="1656080"/>
            <a:ext cx="6065520" cy="2092960"/>
          </a:xfrm>
          <a:prstGeom prst="roundRect">
            <a:avLst/>
          </a:prstGeom>
          <a:solidFill>
            <a:srgbClr val="8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Each imputation method was tested across all 12 of our models</a:t>
            </a:r>
          </a:p>
        </p:txBody>
      </p:sp>
    </p:spTree>
    <p:extLst>
      <p:ext uri="{BB962C8B-B14F-4D97-AF65-F5344CB8AC3E}">
        <p14:creationId xmlns:p14="http://schemas.microsoft.com/office/powerpoint/2010/main" val="3045553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2" name="Google Shape;184;p15">
            <a:extLst>
              <a:ext uri="{FF2B5EF4-FFF2-40B4-BE49-F238E27FC236}">
                <a16:creationId xmlns:a16="http://schemas.microsoft.com/office/drawing/2014/main" id="{E810DE18-19D0-8B48-AB87-114D28A412D2}"/>
              </a:ext>
            </a:extLst>
          </p:cNvPr>
          <p:cNvSpPr txBox="1">
            <a:spLocks/>
          </p:cNvSpPr>
          <p:nvPr/>
        </p:nvSpPr>
        <p:spPr>
          <a:xfrm>
            <a:off x="1083129" y="425421"/>
            <a:ext cx="9626600" cy="529500"/>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vert="horz" wrap="square" lIns="91425" tIns="45700" rIns="91425" bIns="4570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buClr>
                <a:schemeClr val="dk1"/>
              </a:buClr>
              <a:buSzPts val="3240"/>
              <a:buFont typeface="Arial"/>
              <a:buNone/>
            </a:pPr>
            <a:r>
              <a:rPr lang="en-US" sz="2800" dirty="0">
                <a:solidFill>
                  <a:schemeClr val="bg1"/>
                </a:solidFill>
                <a:latin typeface="Garamond" panose="02020404030301010803" pitchFamily="18" charset="0"/>
              </a:rPr>
              <a:t>Evaluation of Models – Overview of Models Run</a:t>
            </a:r>
          </a:p>
        </p:txBody>
      </p:sp>
      <p:pic>
        <p:nvPicPr>
          <p:cNvPr id="13" name="Picture 12">
            <a:extLst>
              <a:ext uri="{FF2B5EF4-FFF2-40B4-BE49-F238E27FC236}">
                <a16:creationId xmlns:a16="http://schemas.microsoft.com/office/drawing/2014/main" id="{8DC0025D-7C31-DC49-A9D0-D6C4BB5381F0}"/>
              </a:ext>
            </a:extLst>
          </p:cNvPr>
          <p:cNvPicPr>
            <a:picLocks noChangeAspect="1"/>
          </p:cNvPicPr>
          <p:nvPr/>
        </p:nvPicPr>
        <p:blipFill>
          <a:blip r:embed="rId3"/>
          <a:stretch>
            <a:fillRect/>
          </a:stretch>
        </p:blipFill>
        <p:spPr>
          <a:xfrm>
            <a:off x="1083129" y="1299686"/>
            <a:ext cx="9626600" cy="2095500"/>
          </a:xfrm>
          <a:prstGeom prst="rect">
            <a:avLst/>
          </a:prstGeom>
        </p:spPr>
      </p:pic>
      <p:pic>
        <p:nvPicPr>
          <p:cNvPr id="14" name="Picture 13">
            <a:extLst>
              <a:ext uri="{FF2B5EF4-FFF2-40B4-BE49-F238E27FC236}">
                <a16:creationId xmlns:a16="http://schemas.microsoft.com/office/drawing/2014/main" id="{28047B11-FB76-174D-889C-6505E6FAFEB9}"/>
              </a:ext>
            </a:extLst>
          </p:cNvPr>
          <p:cNvPicPr>
            <a:picLocks noChangeAspect="1"/>
          </p:cNvPicPr>
          <p:nvPr/>
        </p:nvPicPr>
        <p:blipFill>
          <a:blip r:embed="rId4"/>
          <a:stretch>
            <a:fillRect/>
          </a:stretch>
        </p:blipFill>
        <p:spPr>
          <a:xfrm>
            <a:off x="1083129" y="3656310"/>
            <a:ext cx="6121400" cy="1498600"/>
          </a:xfrm>
          <a:prstGeom prst="rect">
            <a:avLst/>
          </a:prstGeom>
        </p:spPr>
      </p:pic>
      <p:sp>
        <p:nvSpPr>
          <p:cNvPr id="15" name="TextBox 14">
            <a:extLst>
              <a:ext uri="{FF2B5EF4-FFF2-40B4-BE49-F238E27FC236}">
                <a16:creationId xmlns:a16="http://schemas.microsoft.com/office/drawing/2014/main" id="{8120A0A5-2958-8B4E-98EA-6119742C8212}"/>
              </a:ext>
            </a:extLst>
          </p:cNvPr>
          <p:cNvSpPr txBox="1"/>
          <p:nvPr/>
        </p:nvSpPr>
        <p:spPr>
          <a:xfrm>
            <a:off x="7479322" y="3656310"/>
            <a:ext cx="3230407" cy="2246769"/>
          </a:xfrm>
          <a:prstGeom prst="rect">
            <a:avLst/>
          </a:prstGeom>
          <a:solidFill>
            <a:srgbClr val="C00000">
              <a:alpha val="17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285750" indent="-285750">
              <a:buFont typeface="Wingdings" pitchFamily="2" charset="2"/>
              <a:buChar char="v"/>
            </a:pPr>
            <a:r>
              <a:rPr lang="en-US" dirty="0">
                <a:latin typeface="Garamond" panose="02020404030301010803" pitchFamily="18" charset="0"/>
              </a:rPr>
              <a:t>Thirty-three model runs on three separate datasets </a:t>
            </a:r>
          </a:p>
          <a:p>
            <a:pPr marL="285750" indent="-285750">
              <a:buFont typeface="Wingdings" pitchFamily="2" charset="2"/>
              <a:buChar char="v"/>
            </a:pPr>
            <a:endParaRPr lang="en-US" dirty="0">
              <a:latin typeface="Garamond" panose="02020404030301010803" pitchFamily="18" charset="0"/>
            </a:endParaRPr>
          </a:p>
          <a:p>
            <a:pPr marL="285750" indent="-285750">
              <a:buFont typeface="Wingdings" pitchFamily="2" charset="2"/>
              <a:buChar char="v"/>
            </a:pPr>
            <a:r>
              <a:rPr lang="en-US" dirty="0">
                <a:latin typeface="Garamond" panose="02020404030301010803" pitchFamily="18" charset="0"/>
              </a:rPr>
              <a:t>Seven classification models and four regression models </a:t>
            </a:r>
          </a:p>
          <a:p>
            <a:pPr marL="285750" indent="-285750">
              <a:buFont typeface="Wingdings" pitchFamily="2" charset="2"/>
              <a:buChar char="v"/>
            </a:pPr>
            <a:endParaRPr lang="en-US" dirty="0">
              <a:latin typeface="Garamond" panose="02020404030301010803" pitchFamily="18" charset="0"/>
            </a:endParaRPr>
          </a:p>
          <a:p>
            <a:pPr marL="285750" indent="-285750">
              <a:buFont typeface="Wingdings" pitchFamily="2" charset="2"/>
              <a:buChar char="v"/>
            </a:pPr>
            <a:r>
              <a:rPr lang="en-US" u="sng" dirty="0">
                <a:latin typeface="Garamond" panose="02020404030301010803" pitchFamily="18" charset="0"/>
              </a:rPr>
              <a:t>Pre-selected</a:t>
            </a:r>
            <a:r>
              <a:rPr lang="en-US" dirty="0">
                <a:latin typeface="Garamond" panose="02020404030301010803" pitchFamily="18" charset="0"/>
              </a:rPr>
              <a:t> </a:t>
            </a:r>
            <a:r>
              <a:rPr lang="en-US" b="1" dirty="0">
                <a:solidFill>
                  <a:srgbClr val="00B050"/>
                </a:solidFill>
                <a:latin typeface="Garamond" panose="02020404030301010803" pitchFamily="18" charset="0"/>
              </a:rPr>
              <a:t>Gradient Boosted Classifier</a:t>
            </a:r>
            <a:r>
              <a:rPr lang="en-US" dirty="0">
                <a:latin typeface="Garamond" panose="02020404030301010803" pitchFamily="18" charset="0"/>
              </a:rPr>
              <a:t> based on the model </a:t>
            </a:r>
            <a:r>
              <a:rPr lang="en-US" b="1" dirty="0">
                <a:latin typeface="Garamond" panose="02020404030301010803" pitchFamily="18" charset="0"/>
              </a:rPr>
              <a:t>high Accuracy, Precision, Recall, and F1 Score</a:t>
            </a:r>
          </a:p>
        </p:txBody>
      </p:sp>
      <p:sp>
        <p:nvSpPr>
          <p:cNvPr id="8" name="Slide Number Placeholder 1">
            <a:extLst>
              <a:ext uri="{FF2B5EF4-FFF2-40B4-BE49-F238E27FC236}">
                <a16:creationId xmlns:a16="http://schemas.microsoft.com/office/drawing/2014/main" id="{806D1BF9-1A85-40AB-8F6A-FEA14A57C8F7}"/>
              </a:ext>
            </a:extLst>
          </p:cNvPr>
          <p:cNvSpPr>
            <a:spLocks noGrp="1"/>
          </p:cNvSpPr>
          <p:nvPr>
            <p:ph type="sldNum" idx="12"/>
          </p:nvPr>
        </p:nvSpPr>
        <p:spPr>
          <a:xfrm>
            <a:off x="8610600" y="6356350"/>
            <a:ext cx="2819400" cy="365125"/>
          </a:xfrm>
        </p:spPr>
        <p:txBody>
          <a:bodyPr/>
          <a:lstStyle/>
          <a:p>
            <a:pPr marL="0" lvl="0" indent="0" algn="r" rtl="0">
              <a:spcBef>
                <a:spcPts val="0"/>
              </a:spcBef>
              <a:spcAft>
                <a:spcPts val="0"/>
              </a:spcAft>
              <a:buNone/>
            </a:pPr>
            <a:fld id="{00000000-1234-1234-1234-123412341234}" type="slidenum">
              <a:rPr lang="en-US" smtClean="0"/>
              <a:t>14</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7" name="Google Shape;107;p10"/>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06/05/2019</a:t>
            </a:r>
            <a:endParaRPr dirty="0"/>
          </a:p>
        </p:txBody>
      </p:sp>
      <p:sp>
        <p:nvSpPr>
          <p:cNvPr id="6" name="TextBox 5">
            <a:extLst>
              <a:ext uri="{FF2B5EF4-FFF2-40B4-BE49-F238E27FC236}">
                <a16:creationId xmlns:a16="http://schemas.microsoft.com/office/drawing/2014/main" id="{B130E672-5D40-1144-985A-43666B9E808A}"/>
              </a:ext>
            </a:extLst>
          </p:cNvPr>
          <p:cNvSpPr txBox="1"/>
          <p:nvPr/>
        </p:nvSpPr>
        <p:spPr>
          <a:xfrm>
            <a:off x="8202535" y="1228397"/>
            <a:ext cx="3027893" cy="4401205"/>
          </a:xfrm>
          <a:prstGeom prst="rect">
            <a:avLst/>
          </a:prstGeom>
          <a:solidFill>
            <a:srgbClr val="C00000">
              <a:alpha val="12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285750" indent="-285750" fontAlgn="base">
              <a:buFont typeface="Wingdings" pitchFamily="2" charset="2"/>
              <a:buChar char="v"/>
            </a:pPr>
            <a:r>
              <a:rPr lang="en-US" b="1" dirty="0">
                <a:latin typeface="Garamond" panose="02020404030301010803" pitchFamily="18" charset="0"/>
              </a:rPr>
              <a:t>k-Fold Cross-Validation</a:t>
            </a:r>
            <a:r>
              <a:rPr lang="en-US" dirty="0">
                <a:latin typeface="Garamond" panose="02020404030301010803" pitchFamily="18" charset="0"/>
              </a:rPr>
              <a:t> is a resampling procedure used to evaluate machine learning models on a limited data sample.</a:t>
            </a:r>
          </a:p>
          <a:p>
            <a:pPr marL="285750" indent="-285750" fontAlgn="base">
              <a:buFont typeface="Wingdings" pitchFamily="2" charset="2"/>
              <a:buChar char="v"/>
            </a:pPr>
            <a:endParaRPr lang="en-US" dirty="0">
              <a:latin typeface="Garamond" panose="02020404030301010803" pitchFamily="18" charset="0"/>
            </a:endParaRPr>
          </a:p>
          <a:p>
            <a:pPr marL="285750" indent="-285750" fontAlgn="base">
              <a:buFont typeface="Wingdings" pitchFamily="2" charset="2"/>
              <a:buChar char="v"/>
            </a:pPr>
            <a:r>
              <a:rPr lang="en-US" dirty="0">
                <a:latin typeface="Garamond" panose="02020404030301010803" pitchFamily="18" charset="0"/>
              </a:rPr>
              <a:t>We ran a </a:t>
            </a:r>
            <a:r>
              <a:rPr lang="en-US" b="1" dirty="0">
                <a:latin typeface="Garamond" panose="02020404030301010803" pitchFamily="18" charset="0"/>
              </a:rPr>
              <a:t>10-fold cross-validation </a:t>
            </a:r>
            <a:r>
              <a:rPr lang="en-US" dirty="0">
                <a:latin typeface="Garamond" panose="02020404030301010803" pitchFamily="18" charset="0"/>
              </a:rPr>
              <a:t>on the entire dataset to estimate the skill of a machine learning model on unseen data.</a:t>
            </a:r>
          </a:p>
          <a:p>
            <a:pPr marL="285750" indent="-285750" fontAlgn="base">
              <a:buFont typeface="Wingdings" pitchFamily="2" charset="2"/>
              <a:buChar char="v"/>
            </a:pPr>
            <a:endParaRPr lang="en-US" dirty="0">
              <a:latin typeface="Garamond" panose="02020404030301010803" pitchFamily="18" charset="0"/>
            </a:endParaRPr>
          </a:p>
          <a:p>
            <a:pPr marL="285750" indent="-285750" fontAlgn="base">
              <a:buFont typeface="Wingdings" pitchFamily="2" charset="2"/>
              <a:buChar char="v"/>
            </a:pPr>
            <a:r>
              <a:rPr lang="en-US" dirty="0">
                <a:latin typeface="Garamond" panose="02020404030301010803" pitchFamily="18" charset="0"/>
              </a:rPr>
              <a:t>We observed that the accuracy scores were </a:t>
            </a:r>
            <a:r>
              <a:rPr lang="en-US" b="1" dirty="0">
                <a:latin typeface="Garamond" panose="02020404030301010803" pitchFamily="18" charset="0"/>
              </a:rPr>
              <a:t>high and reasonably consistent </a:t>
            </a:r>
            <a:r>
              <a:rPr lang="en-US" dirty="0">
                <a:latin typeface="Garamond" panose="02020404030301010803" pitchFamily="18" charset="0"/>
              </a:rPr>
              <a:t>from fold to fold</a:t>
            </a:r>
          </a:p>
          <a:p>
            <a:pPr marL="285750" indent="-285750" fontAlgn="base">
              <a:buFont typeface="Wingdings" pitchFamily="2" charset="2"/>
              <a:buChar char="v"/>
            </a:pPr>
            <a:endParaRPr lang="en-US" dirty="0">
              <a:latin typeface="Garamond" panose="02020404030301010803" pitchFamily="18" charset="0"/>
            </a:endParaRPr>
          </a:p>
          <a:p>
            <a:pPr marL="285750" indent="-285750" fontAlgn="base">
              <a:buFont typeface="Wingdings" pitchFamily="2" charset="2"/>
              <a:buChar char="v"/>
            </a:pPr>
            <a:r>
              <a:rPr lang="en-US" dirty="0">
                <a:latin typeface="Garamond" panose="02020404030301010803" pitchFamily="18" charset="0"/>
              </a:rPr>
              <a:t>We further noted a high mean accuracy score with a low standard deviation</a:t>
            </a:r>
          </a:p>
          <a:p>
            <a:pPr marL="285750" indent="-285750" fontAlgn="base">
              <a:buFont typeface="Wingdings" pitchFamily="2" charset="2"/>
              <a:buChar char="v"/>
            </a:pPr>
            <a:endParaRPr lang="en-US" dirty="0">
              <a:latin typeface="Garamond" panose="02020404030301010803" pitchFamily="18" charset="0"/>
            </a:endParaRPr>
          </a:p>
          <a:p>
            <a:pPr marL="285750" indent="-285750" fontAlgn="base">
              <a:buFont typeface="Wingdings" pitchFamily="2" charset="2"/>
              <a:buChar char="v"/>
            </a:pPr>
            <a:r>
              <a:rPr lang="en-US" dirty="0">
                <a:latin typeface="Garamond" panose="02020404030301010803" pitchFamily="18" charset="0"/>
              </a:rPr>
              <a:t>We concluded that the model accuracy score number was </a:t>
            </a:r>
            <a:r>
              <a:rPr lang="en-US" b="1" dirty="0">
                <a:latin typeface="Garamond" panose="02020404030301010803" pitchFamily="18" charset="0"/>
              </a:rPr>
              <a:t>reliable </a:t>
            </a:r>
          </a:p>
        </p:txBody>
      </p:sp>
      <p:sp>
        <p:nvSpPr>
          <p:cNvPr id="11" name="Google Shape;184;p15">
            <a:extLst>
              <a:ext uri="{FF2B5EF4-FFF2-40B4-BE49-F238E27FC236}">
                <a16:creationId xmlns:a16="http://schemas.microsoft.com/office/drawing/2014/main" id="{99D15D35-A50A-BC40-A377-93176FD3D223}"/>
              </a:ext>
            </a:extLst>
          </p:cNvPr>
          <p:cNvSpPr txBox="1">
            <a:spLocks/>
          </p:cNvSpPr>
          <p:nvPr/>
        </p:nvSpPr>
        <p:spPr>
          <a:xfrm>
            <a:off x="562429" y="423191"/>
            <a:ext cx="10668000" cy="527040"/>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vert="horz" wrap="square" lIns="91425" tIns="45700" rIns="91425" bIns="4570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buClr>
                <a:schemeClr val="dk1"/>
              </a:buClr>
              <a:buSzPts val="3240"/>
              <a:buFont typeface="Arial"/>
              <a:buNone/>
            </a:pPr>
            <a:r>
              <a:rPr lang="en-US" sz="2800" dirty="0">
                <a:solidFill>
                  <a:schemeClr val="bg1"/>
                </a:solidFill>
                <a:latin typeface="Garamond" panose="02020404030301010803" pitchFamily="18" charset="0"/>
              </a:rPr>
              <a:t>Validating the Accuracy Score – Gradient Boosted Classification</a:t>
            </a:r>
          </a:p>
        </p:txBody>
      </p:sp>
      <p:pic>
        <p:nvPicPr>
          <p:cNvPr id="9" name="Picture 8">
            <a:extLst>
              <a:ext uri="{FF2B5EF4-FFF2-40B4-BE49-F238E27FC236}">
                <a16:creationId xmlns:a16="http://schemas.microsoft.com/office/drawing/2014/main" id="{00CF9D4F-4D6D-B444-9CBF-4320AED29A23}"/>
              </a:ext>
            </a:extLst>
          </p:cNvPr>
          <p:cNvPicPr>
            <a:picLocks noChangeAspect="1"/>
          </p:cNvPicPr>
          <p:nvPr/>
        </p:nvPicPr>
        <p:blipFill>
          <a:blip r:embed="rId3"/>
          <a:stretch>
            <a:fillRect/>
          </a:stretch>
        </p:blipFill>
        <p:spPr>
          <a:xfrm>
            <a:off x="562429" y="1228397"/>
            <a:ext cx="3742325" cy="3724333"/>
          </a:xfrm>
          <a:prstGeom prst="rect">
            <a:avLst/>
          </a:prstGeom>
        </p:spPr>
      </p:pic>
      <p:pic>
        <p:nvPicPr>
          <p:cNvPr id="10" name="Picture 9">
            <a:extLst>
              <a:ext uri="{FF2B5EF4-FFF2-40B4-BE49-F238E27FC236}">
                <a16:creationId xmlns:a16="http://schemas.microsoft.com/office/drawing/2014/main" id="{C211D40E-F726-6841-8D41-8F33C762E68B}"/>
              </a:ext>
            </a:extLst>
          </p:cNvPr>
          <p:cNvPicPr>
            <a:picLocks noChangeAspect="1"/>
          </p:cNvPicPr>
          <p:nvPr/>
        </p:nvPicPr>
        <p:blipFill>
          <a:blip r:embed="rId4"/>
          <a:stretch>
            <a:fillRect/>
          </a:stretch>
        </p:blipFill>
        <p:spPr>
          <a:xfrm>
            <a:off x="4466411" y="2773265"/>
            <a:ext cx="3609357" cy="954942"/>
          </a:xfrm>
          <a:prstGeom prst="rect">
            <a:avLst/>
          </a:prstGeom>
        </p:spPr>
      </p:pic>
      <p:sp>
        <p:nvSpPr>
          <p:cNvPr id="8" name="Slide Number Placeholder 1">
            <a:extLst>
              <a:ext uri="{FF2B5EF4-FFF2-40B4-BE49-F238E27FC236}">
                <a16:creationId xmlns:a16="http://schemas.microsoft.com/office/drawing/2014/main" id="{2C1307BE-288C-42D9-B1E3-46CBD5E104A8}"/>
              </a:ext>
            </a:extLst>
          </p:cNvPr>
          <p:cNvSpPr>
            <a:spLocks noGrp="1"/>
          </p:cNvSpPr>
          <p:nvPr>
            <p:ph type="sldNum" idx="12"/>
          </p:nvPr>
        </p:nvSpPr>
        <p:spPr>
          <a:xfrm>
            <a:off x="8610600" y="6356350"/>
            <a:ext cx="2819400" cy="365125"/>
          </a:xfrm>
        </p:spPr>
        <p:txBody>
          <a:bodyPr/>
          <a:lstStyle/>
          <a:p>
            <a:pPr marL="0" lvl="0" indent="0" algn="r" rtl="0">
              <a:spcBef>
                <a:spcPts val="0"/>
              </a:spcBef>
              <a:spcAft>
                <a:spcPts val="0"/>
              </a:spcAft>
              <a:buNone/>
            </a:pPr>
            <a:fld id="{00000000-1234-1234-1234-123412341234}" type="slidenum">
              <a:rPr lang="en-US" smtClean="0"/>
              <a:t>15</a:t>
            </a:fld>
            <a:endParaRPr lang="en-US" dirty="0"/>
          </a:p>
        </p:txBody>
      </p:sp>
    </p:spTree>
    <p:extLst>
      <p:ext uri="{BB962C8B-B14F-4D97-AF65-F5344CB8AC3E}">
        <p14:creationId xmlns:p14="http://schemas.microsoft.com/office/powerpoint/2010/main" val="2969835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 name="TextBox 9">
            <a:extLst>
              <a:ext uri="{FF2B5EF4-FFF2-40B4-BE49-F238E27FC236}">
                <a16:creationId xmlns:a16="http://schemas.microsoft.com/office/drawing/2014/main" id="{74F581FF-9C63-CE42-9830-DE2FBBAD8B74}"/>
              </a:ext>
            </a:extLst>
          </p:cNvPr>
          <p:cNvSpPr txBox="1"/>
          <p:nvPr/>
        </p:nvSpPr>
        <p:spPr>
          <a:xfrm>
            <a:off x="7767485" y="1152978"/>
            <a:ext cx="3662515" cy="4031873"/>
          </a:xfrm>
          <a:prstGeom prst="rect">
            <a:avLst/>
          </a:prstGeom>
          <a:solidFill>
            <a:srgbClr val="C00000">
              <a:alpha val="12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defPPr marR="0" lvl="0" algn="l" rtl="0">
              <a:lnSpc>
                <a:spcPct val="100000"/>
              </a:lnSpc>
              <a:spcBef>
                <a:spcPts val="0"/>
              </a:spcBef>
              <a:spcAft>
                <a:spcPts val="0"/>
              </a:spcAft>
            </a:defPPr>
            <a:lvl1pPr marL="285750" indent="-285750" fontAlgn="base">
              <a:buFont typeface="Wingdings" pitchFamily="2" charset="2"/>
              <a:buChar char="v"/>
              <a:defRPr b="1">
                <a:latin typeface="Garamond" panose="02020404030301010803" pitchFamily="18" charset="0"/>
              </a:defRPr>
            </a:lvl1pPr>
          </a:lstStyle>
          <a:p>
            <a:endParaRPr lang="en-US" sz="1600" b="0" dirty="0"/>
          </a:p>
          <a:p>
            <a:r>
              <a:rPr lang="en-US" sz="1600" b="0" dirty="0"/>
              <a:t>We ran a </a:t>
            </a:r>
            <a:r>
              <a:rPr lang="en-US" sz="1600" b="0" u="sng" dirty="0"/>
              <a:t>10 folds cross </a:t>
            </a:r>
            <a:r>
              <a:rPr lang="en-US" sz="1600" b="0" dirty="0"/>
              <a:t>validation on the </a:t>
            </a:r>
            <a:r>
              <a:rPr lang="en-US" sz="1600" dirty="0"/>
              <a:t>complete</a:t>
            </a:r>
            <a:r>
              <a:rPr lang="en-US" sz="1600" b="0" dirty="0"/>
              <a:t> dataset, the </a:t>
            </a:r>
            <a:r>
              <a:rPr lang="en-US" sz="1600" dirty="0"/>
              <a:t>test</a:t>
            </a:r>
            <a:r>
              <a:rPr lang="en-US" sz="1600" b="0" dirty="0"/>
              <a:t> dataset, and the t</a:t>
            </a:r>
            <a:r>
              <a:rPr lang="en-US" sz="1600" dirty="0"/>
              <a:t>raining</a:t>
            </a:r>
            <a:r>
              <a:rPr lang="en-US" sz="1600" b="0" dirty="0"/>
              <a:t> datasets.</a:t>
            </a:r>
          </a:p>
          <a:p>
            <a:pPr marL="0" indent="0">
              <a:buNone/>
            </a:pPr>
            <a:r>
              <a:rPr lang="en-US" sz="1600" b="0" dirty="0"/>
              <a:t> </a:t>
            </a:r>
          </a:p>
          <a:p>
            <a:r>
              <a:rPr lang="en-US" sz="1600" b="0" dirty="0"/>
              <a:t>We further </a:t>
            </a:r>
            <a:r>
              <a:rPr lang="en-US" sz="1600" dirty="0"/>
              <a:t>compared the cross-validation results</a:t>
            </a:r>
            <a:r>
              <a:rPr lang="en-US" sz="1600" b="0" dirty="0"/>
              <a:t> to ensure their consistency, thus that the model was not overfitting </a:t>
            </a:r>
          </a:p>
          <a:p>
            <a:endParaRPr lang="en-US" sz="1600" b="0" dirty="0"/>
          </a:p>
          <a:p>
            <a:r>
              <a:rPr lang="en-US" sz="1600" b="0" dirty="0"/>
              <a:t>We concluded, based on the differences between 10-fold CV mean scores, and the related standard deviations that </a:t>
            </a:r>
            <a:r>
              <a:rPr lang="en-US" sz="1600" dirty="0"/>
              <a:t>the likelihood of our  model overfitting was low</a:t>
            </a:r>
            <a:r>
              <a:rPr lang="en-US" sz="1600" b="0" dirty="0"/>
              <a:t>.</a:t>
            </a:r>
          </a:p>
          <a:p>
            <a:pPr marL="0" indent="0">
              <a:buNone/>
            </a:pPr>
            <a:endParaRPr lang="en-US" sz="1600" b="0" dirty="0"/>
          </a:p>
        </p:txBody>
      </p:sp>
      <p:pic>
        <p:nvPicPr>
          <p:cNvPr id="2" name="Picture 1">
            <a:extLst>
              <a:ext uri="{FF2B5EF4-FFF2-40B4-BE49-F238E27FC236}">
                <a16:creationId xmlns:a16="http://schemas.microsoft.com/office/drawing/2014/main" id="{937F9779-7E19-9443-8217-FFD1623AD7B7}"/>
              </a:ext>
            </a:extLst>
          </p:cNvPr>
          <p:cNvPicPr>
            <a:picLocks noChangeAspect="1"/>
          </p:cNvPicPr>
          <p:nvPr/>
        </p:nvPicPr>
        <p:blipFill>
          <a:blip r:embed="rId3"/>
          <a:stretch>
            <a:fillRect/>
          </a:stretch>
        </p:blipFill>
        <p:spPr>
          <a:xfrm>
            <a:off x="562429" y="1964104"/>
            <a:ext cx="7029913" cy="2038838"/>
          </a:xfrm>
          <a:prstGeom prst="rect">
            <a:avLst/>
          </a:prstGeom>
        </p:spPr>
      </p:pic>
      <p:sp>
        <p:nvSpPr>
          <p:cNvPr id="12" name="Google Shape;184;p15">
            <a:extLst>
              <a:ext uri="{FF2B5EF4-FFF2-40B4-BE49-F238E27FC236}">
                <a16:creationId xmlns:a16="http://schemas.microsoft.com/office/drawing/2014/main" id="{C0D0F0C2-21F8-F94E-B0CD-AD8E89A3AA2C}"/>
              </a:ext>
            </a:extLst>
          </p:cNvPr>
          <p:cNvSpPr txBox="1">
            <a:spLocks/>
          </p:cNvSpPr>
          <p:nvPr/>
        </p:nvSpPr>
        <p:spPr>
          <a:xfrm>
            <a:off x="562429" y="293575"/>
            <a:ext cx="10668000" cy="573933"/>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vert="horz" wrap="square" lIns="91425" tIns="45700" rIns="91425" bIns="4570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buClr>
                <a:schemeClr val="dk1"/>
              </a:buClr>
              <a:buSzPts val="3240"/>
              <a:buFont typeface="Arial"/>
              <a:buNone/>
            </a:pPr>
            <a:r>
              <a:rPr lang="en-US" sz="2800" dirty="0">
                <a:solidFill>
                  <a:schemeClr val="bg1"/>
                </a:solidFill>
                <a:latin typeface="Garamond" panose="02020404030301010803" pitchFamily="18" charset="0"/>
              </a:rPr>
              <a:t>Checking for Overfitting – Gradient Boosted Classifier</a:t>
            </a:r>
          </a:p>
        </p:txBody>
      </p:sp>
      <p:sp>
        <p:nvSpPr>
          <p:cNvPr id="7" name="Slide Number Placeholder 1">
            <a:extLst>
              <a:ext uri="{FF2B5EF4-FFF2-40B4-BE49-F238E27FC236}">
                <a16:creationId xmlns:a16="http://schemas.microsoft.com/office/drawing/2014/main" id="{CC2480FC-7B0A-427E-8C51-0D9E2086CF71}"/>
              </a:ext>
            </a:extLst>
          </p:cNvPr>
          <p:cNvSpPr>
            <a:spLocks noGrp="1"/>
          </p:cNvSpPr>
          <p:nvPr>
            <p:ph type="sldNum" idx="12"/>
          </p:nvPr>
        </p:nvSpPr>
        <p:spPr>
          <a:xfrm>
            <a:off x="8610600" y="6356350"/>
            <a:ext cx="2819400" cy="365125"/>
          </a:xfrm>
        </p:spPr>
        <p:txBody>
          <a:bodyPr/>
          <a:lstStyle/>
          <a:p>
            <a:pPr marL="0" lvl="0" indent="0" algn="r" rtl="0">
              <a:spcBef>
                <a:spcPts val="0"/>
              </a:spcBef>
              <a:spcAft>
                <a:spcPts val="0"/>
              </a:spcAft>
              <a:buNone/>
            </a:pPr>
            <a:fld id="{00000000-1234-1234-1234-123412341234}" type="slidenum">
              <a:rPr lang="en-US" smtClean="0"/>
              <a:t>16</a:t>
            </a:fld>
            <a:endParaRPr lang="en-US" dirty="0"/>
          </a:p>
        </p:txBody>
      </p:sp>
    </p:spTree>
    <p:extLst>
      <p:ext uri="{BB962C8B-B14F-4D97-AF65-F5344CB8AC3E}">
        <p14:creationId xmlns:p14="http://schemas.microsoft.com/office/powerpoint/2010/main" val="32363172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grpSp>
        <p:nvGrpSpPr>
          <p:cNvPr id="12" name="Group 11">
            <a:extLst>
              <a:ext uri="{FF2B5EF4-FFF2-40B4-BE49-F238E27FC236}">
                <a16:creationId xmlns:a16="http://schemas.microsoft.com/office/drawing/2014/main" id="{9B31A2CC-B5E4-3E47-AD43-220F3ABD9206}"/>
              </a:ext>
            </a:extLst>
          </p:cNvPr>
          <p:cNvGrpSpPr/>
          <p:nvPr/>
        </p:nvGrpSpPr>
        <p:grpSpPr>
          <a:xfrm>
            <a:off x="762000" y="1049921"/>
            <a:ext cx="5181600" cy="3108543"/>
            <a:chOff x="6320779" y="1815736"/>
            <a:chExt cx="5308791" cy="3471994"/>
          </a:xfrm>
        </p:grpSpPr>
        <p:pic>
          <p:nvPicPr>
            <p:cNvPr id="13" name="Picture 12">
              <a:extLst>
                <a:ext uri="{FF2B5EF4-FFF2-40B4-BE49-F238E27FC236}">
                  <a16:creationId xmlns:a16="http://schemas.microsoft.com/office/drawing/2014/main" id="{759C8761-BB0D-F249-BD79-00111B8DA1B8}"/>
                </a:ext>
              </a:extLst>
            </p:cNvPr>
            <p:cNvPicPr>
              <a:picLocks noChangeAspect="1"/>
            </p:cNvPicPr>
            <p:nvPr/>
          </p:nvPicPr>
          <p:blipFill>
            <a:blip r:embed="rId3"/>
            <a:stretch>
              <a:fillRect/>
            </a:stretch>
          </p:blipFill>
          <p:spPr>
            <a:xfrm>
              <a:off x="6320779" y="1815736"/>
              <a:ext cx="5308791" cy="3471994"/>
            </a:xfrm>
            <a:prstGeom prst="rect">
              <a:avLst/>
            </a:prstGeom>
          </p:spPr>
        </p:pic>
        <p:sp>
          <p:nvSpPr>
            <p:cNvPr id="14" name="Oval 13">
              <a:extLst>
                <a:ext uri="{FF2B5EF4-FFF2-40B4-BE49-F238E27FC236}">
                  <a16:creationId xmlns:a16="http://schemas.microsoft.com/office/drawing/2014/main" id="{E95C9501-380E-FB4B-9842-95BF935A6BDD}"/>
                </a:ext>
              </a:extLst>
            </p:cNvPr>
            <p:cNvSpPr/>
            <p:nvPr/>
          </p:nvSpPr>
          <p:spPr>
            <a:xfrm rot="2246638">
              <a:off x="6698793" y="3069114"/>
              <a:ext cx="4423010" cy="885063"/>
            </a:xfrm>
            <a:prstGeom prst="ellipse">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Google Shape;184;p15">
            <a:extLst>
              <a:ext uri="{FF2B5EF4-FFF2-40B4-BE49-F238E27FC236}">
                <a16:creationId xmlns:a16="http://schemas.microsoft.com/office/drawing/2014/main" id="{C6CD8434-5269-E448-89F5-935789A6CA86}"/>
              </a:ext>
            </a:extLst>
          </p:cNvPr>
          <p:cNvSpPr txBox="1">
            <a:spLocks/>
          </p:cNvSpPr>
          <p:nvPr/>
        </p:nvSpPr>
        <p:spPr>
          <a:xfrm>
            <a:off x="562429" y="293575"/>
            <a:ext cx="10668000" cy="573933"/>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vert="horz" wrap="square" lIns="91425" tIns="45700" rIns="91425" bIns="4570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buClr>
                <a:schemeClr val="dk1"/>
              </a:buClr>
              <a:buSzPts val="3240"/>
              <a:buFont typeface="Arial"/>
              <a:buNone/>
            </a:pPr>
            <a:r>
              <a:rPr lang="en-US" sz="2800" dirty="0">
                <a:solidFill>
                  <a:schemeClr val="bg1"/>
                </a:solidFill>
                <a:latin typeface="Garamond" panose="02020404030301010803" pitchFamily="18" charset="0"/>
              </a:rPr>
              <a:t>Checking for Accuracy Paradox – Gradient Boosted Classifier</a:t>
            </a:r>
          </a:p>
        </p:txBody>
      </p:sp>
      <p:sp>
        <p:nvSpPr>
          <p:cNvPr id="17" name="TextBox 16">
            <a:extLst>
              <a:ext uri="{FF2B5EF4-FFF2-40B4-BE49-F238E27FC236}">
                <a16:creationId xmlns:a16="http://schemas.microsoft.com/office/drawing/2014/main" id="{BE1D1DC2-6280-3D49-9C5C-CD414AC313B0}"/>
              </a:ext>
            </a:extLst>
          </p:cNvPr>
          <p:cNvSpPr txBox="1"/>
          <p:nvPr/>
        </p:nvSpPr>
        <p:spPr>
          <a:xfrm>
            <a:off x="6160942" y="3155435"/>
            <a:ext cx="5339863" cy="2893100"/>
          </a:xfrm>
          <a:prstGeom prst="rect">
            <a:avLst/>
          </a:prstGeom>
          <a:solidFill>
            <a:srgbClr val="C00000">
              <a:alpha val="12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defPPr marR="0" lvl="0" algn="l" rtl="0">
              <a:lnSpc>
                <a:spcPct val="100000"/>
              </a:lnSpc>
              <a:spcBef>
                <a:spcPts val="0"/>
              </a:spcBef>
              <a:spcAft>
                <a:spcPts val="0"/>
              </a:spcAft>
            </a:defPPr>
            <a:lvl1pPr marL="285750" indent="-285750" fontAlgn="base">
              <a:buFont typeface="Wingdings" pitchFamily="2" charset="2"/>
              <a:buChar char="v"/>
              <a:defRPr b="1">
                <a:latin typeface="Garamond" panose="02020404030301010803" pitchFamily="18" charset="0"/>
              </a:defRPr>
            </a:lvl1pPr>
          </a:lstStyle>
          <a:p>
            <a:r>
              <a:rPr lang="en-US" b="0" dirty="0"/>
              <a:t>The </a:t>
            </a:r>
            <a:r>
              <a:rPr lang="en-US" dirty="0"/>
              <a:t>accuracy paradox </a:t>
            </a:r>
            <a:r>
              <a:rPr lang="en-US" b="0" dirty="0"/>
              <a:t>is the paradoxical finding that accuracy is not a good metric for predictive models when classifying in predictive analytics. </a:t>
            </a:r>
          </a:p>
          <a:p>
            <a:endParaRPr lang="en-US" b="0" dirty="0"/>
          </a:p>
          <a:p>
            <a:r>
              <a:rPr lang="en-US" b="0" dirty="0"/>
              <a:t>We checked for the accuracy paradox by running a </a:t>
            </a:r>
            <a:r>
              <a:rPr lang="en-US" dirty="0"/>
              <a:t>confusion matrix and a Sklearn classification report</a:t>
            </a:r>
            <a:r>
              <a:rPr lang="en-US" b="0" dirty="0"/>
              <a:t>. A confusion matrix is a summary of prediction results on a classification problem.</a:t>
            </a:r>
          </a:p>
          <a:p>
            <a:endParaRPr lang="en-US" b="0" dirty="0"/>
          </a:p>
          <a:p>
            <a:r>
              <a:rPr lang="en-US" b="0" dirty="0"/>
              <a:t>We concluded that our Gradient Boosted Classifier was not victim of the Accuracy Paradox based on the </a:t>
            </a:r>
            <a:r>
              <a:rPr lang="en-US" dirty="0"/>
              <a:t>high recall, high precision and high F1 score values </a:t>
            </a:r>
            <a:r>
              <a:rPr lang="en-US" b="0" dirty="0"/>
              <a:t>shown in classification report, as well as the </a:t>
            </a:r>
            <a:r>
              <a:rPr lang="en-US" dirty="0"/>
              <a:t>low number of false positives and false negatives </a:t>
            </a:r>
            <a:r>
              <a:rPr lang="en-US" b="0" dirty="0"/>
              <a:t>shown in the confusion matrix  </a:t>
            </a:r>
            <a:endParaRPr lang="en-US" sz="1600" b="0" dirty="0"/>
          </a:p>
        </p:txBody>
      </p:sp>
      <p:pic>
        <p:nvPicPr>
          <p:cNvPr id="3" name="Picture 2">
            <a:extLst>
              <a:ext uri="{FF2B5EF4-FFF2-40B4-BE49-F238E27FC236}">
                <a16:creationId xmlns:a16="http://schemas.microsoft.com/office/drawing/2014/main" id="{3DA58E0C-1840-674D-8C0B-8572B3C81290}"/>
              </a:ext>
            </a:extLst>
          </p:cNvPr>
          <p:cNvPicPr>
            <a:picLocks noChangeAspect="1"/>
          </p:cNvPicPr>
          <p:nvPr/>
        </p:nvPicPr>
        <p:blipFill>
          <a:blip r:embed="rId4"/>
          <a:stretch>
            <a:fillRect/>
          </a:stretch>
        </p:blipFill>
        <p:spPr>
          <a:xfrm>
            <a:off x="6160942" y="1100939"/>
            <a:ext cx="5269058" cy="1926572"/>
          </a:xfrm>
          <a:prstGeom prst="rect">
            <a:avLst/>
          </a:prstGeom>
        </p:spPr>
      </p:pic>
      <p:sp>
        <p:nvSpPr>
          <p:cNvPr id="10" name="Slide Number Placeholder 1">
            <a:extLst>
              <a:ext uri="{FF2B5EF4-FFF2-40B4-BE49-F238E27FC236}">
                <a16:creationId xmlns:a16="http://schemas.microsoft.com/office/drawing/2014/main" id="{CA57C2DC-2AD4-49B9-AFDF-33761AA61BD4}"/>
              </a:ext>
            </a:extLst>
          </p:cNvPr>
          <p:cNvSpPr>
            <a:spLocks noGrp="1"/>
          </p:cNvSpPr>
          <p:nvPr>
            <p:ph type="sldNum" idx="12"/>
          </p:nvPr>
        </p:nvSpPr>
        <p:spPr>
          <a:xfrm>
            <a:off x="8610600" y="6356350"/>
            <a:ext cx="2819400" cy="365125"/>
          </a:xfrm>
        </p:spPr>
        <p:txBody>
          <a:bodyPr/>
          <a:lstStyle/>
          <a:p>
            <a:pPr marL="0" lvl="0" indent="0" algn="r" rtl="0">
              <a:spcBef>
                <a:spcPts val="0"/>
              </a:spcBef>
              <a:spcAft>
                <a:spcPts val="0"/>
              </a:spcAft>
              <a:buNone/>
            </a:pPr>
            <a:fld id="{00000000-1234-1234-1234-123412341234}" type="slidenum">
              <a:rPr lang="en-US" smtClean="0"/>
              <a:t>17</a:t>
            </a:fld>
            <a:endParaRPr lang="en-US" dirty="0"/>
          </a:p>
        </p:txBody>
      </p:sp>
    </p:spTree>
    <p:extLst>
      <p:ext uri="{BB962C8B-B14F-4D97-AF65-F5344CB8AC3E}">
        <p14:creationId xmlns:p14="http://schemas.microsoft.com/office/powerpoint/2010/main" val="41807556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1" name="Google Shape;184;p15">
            <a:extLst>
              <a:ext uri="{FF2B5EF4-FFF2-40B4-BE49-F238E27FC236}">
                <a16:creationId xmlns:a16="http://schemas.microsoft.com/office/drawing/2014/main" id="{72104322-4CA3-0141-97E7-546279E6D521}"/>
              </a:ext>
            </a:extLst>
          </p:cNvPr>
          <p:cNvSpPr txBox="1">
            <a:spLocks/>
          </p:cNvSpPr>
          <p:nvPr/>
        </p:nvSpPr>
        <p:spPr>
          <a:xfrm>
            <a:off x="562429" y="293575"/>
            <a:ext cx="10668000" cy="573933"/>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vert="horz" wrap="square" lIns="91425" tIns="45700" rIns="91425" bIns="4570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buClr>
                <a:schemeClr val="dk1"/>
              </a:buClr>
              <a:buSzPts val="3240"/>
              <a:buFont typeface="Arial"/>
              <a:buNone/>
            </a:pPr>
            <a:r>
              <a:rPr lang="en-US" sz="2800" dirty="0">
                <a:solidFill>
                  <a:schemeClr val="bg1"/>
                </a:solidFill>
                <a:latin typeface="Garamond" panose="02020404030301010803" pitchFamily="18" charset="0"/>
              </a:rPr>
              <a:t>Checking for Classification Ability – Gradient Boosted Classifier</a:t>
            </a:r>
          </a:p>
        </p:txBody>
      </p:sp>
      <p:pic>
        <p:nvPicPr>
          <p:cNvPr id="9" name="Picture 8">
            <a:extLst>
              <a:ext uri="{FF2B5EF4-FFF2-40B4-BE49-F238E27FC236}">
                <a16:creationId xmlns:a16="http://schemas.microsoft.com/office/drawing/2014/main" id="{2933ED5B-3269-434D-A914-E495D66DD186}"/>
              </a:ext>
            </a:extLst>
          </p:cNvPr>
          <p:cNvPicPr>
            <a:picLocks noChangeAspect="1"/>
          </p:cNvPicPr>
          <p:nvPr/>
        </p:nvPicPr>
        <p:blipFill>
          <a:blip r:embed="rId3"/>
          <a:stretch>
            <a:fillRect/>
          </a:stretch>
        </p:blipFill>
        <p:spPr>
          <a:xfrm>
            <a:off x="762000" y="1100224"/>
            <a:ext cx="6004773" cy="3909148"/>
          </a:xfrm>
          <a:prstGeom prst="rect">
            <a:avLst/>
          </a:prstGeom>
        </p:spPr>
      </p:pic>
      <p:sp>
        <p:nvSpPr>
          <p:cNvPr id="13" name="TextBox 12">
            <a:extLst>
              <a:ext uri="{FF2B5EF4-FFF2-40B4-BE49-F238E27FC236}">
                <a16:creationId xmlns:a16="http://schemas.microsoft.com/office/drawing/2014/main" id="{19051EED-612A-9844-884F-31A92A8AF361}"/>
              </a:ext>
            </a:extLst>
          </p:cNvPr>
          <p:cNvSpPr txBox="1"/>
          <p:nvPr/>
        </p:nvSpPr>
        <p:spPr>
          <a:xfrm>
            <a:off x="7209692" y="1577470"/>
            <a:ext cx="4020737" cy="2708434"/>
          </a:xfrm>
          <a:prstGeom prst="rect">
            <a:avLst/>
          </a:prstGeom>
          <a:solidFill>
            <a:srgbClr val="C00000">
              <a:alpha val="12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defPPr marR="0" lvl="0" algn="l" rtl="0">
              <a:lnSpc>
                <a:spcPct val="100000"/>
              </a:lnSpc>
              <a:spcBef>
                <a:spcPts val="0"/>
              </a:spcBef>
              <a:spcAft>
                <a:spcPts val="0"/>
              </a:spcAft>
            </a:defPPr>
            <a:lvl1pPr marL="285750" indent="-285750" fontAlgn="base">
              <a:buFont typeface="Wingdings" pitchFamily="2" charset="2"/>
              <a:buChar char="v"/>
              <a:defRPr b="1">
                <a:latin typeface="Garamond" panose="02020404030301010803" pitchFamily="18" charset="0"/>
              </a:defRPr>
            </a:lvl1pPr>
          </a:lstStyle>
          <a:p>
            <a:endParaRPr lang="en-US" sz="1600" b="0" dirty="0"/>
          </a:p>
          <a:p>
            <a:r>
              <a:rPr lang="en-US" dirty="0"/>
              <a:t>ROC is a probability curve </a:t>
            </a:r>
            <a:r>
              <a:rPr lang="en-US" b="0" dirty="0"/>
              <a:t>and </a:t>
            </a:r>
            <a:r>
              <a:rPr lang="en-US" dirty="0"/>
              <a:t>AUC represents degree or measure of separability</a:t>
            </a:r>
            <a:r>
              <a:rPr lang="en-US" b="0" dirty="0"/>
              <a:t>. It tells how much model is capable of distinguishing between classes. Higher the AUC, better the model is.</a:t>
            </a:r>
            <a:r>
              <a:rPr lang="en-US" sz="1600" b="0" dirty="0"/>
              <a:t> </a:t>
            </a:r>
          </a:p>
          <a:p>
            <a:pPr marL="0" indent="0">
              <a:buNone/>
            </a:pPr>
            <a:r>
              <a:rPr lang="en-US" sz="1600" b="0" dirty="0"/>
              <a:t> </a:t>
            </a:r>
          </a:p>
          <a:p>
            <a:r>
              <a:rPr lang="en-US" sz="1600" b="0" dirty="0"/>
              <a:t>We concluded that our model has a </a:t>
            </a:r>
            <a:r>
              <a:rPr lang="en-US" sz="1600" dirty="0"/>
              <a:t>reasonably good classification ability </a:t>
            </a:r>
            <a:r>
              <a:rPr lang="en-US" sz="1600" b="0" dirty="0"/>
              <a:t>based on 85% probability of correct classification shown in the ROC AUC plot</a:t>
            </a:r>
          </a:p>
          <a:p>
            <a:pPr marL="0" indent="0">
              <a:buNone/>
            </a:pPr>
            <a:endParaRPr lang="en-US" sz="1600" b="0" dirty="0"/>
          </a:p>
        </p:txBody>
      </p:sp>
      <p:sp>
        <p:nvSpPr>
          <p:cNvPr id="7" name="Slide Number Placeholder 1">
            <a:extLst>
              <a:ext uri="{FF2B5EF4-FFF2-40B4-BE49-F238E27FC236}">
                <a16:creationId xmlns:a16="http://schemas.microsoft.com/office/drawing/2014/main" id="{65685ACC-4B6B-4154-B9A2-69B1CD00A0F6}"/>
              </a:ext>
            </a:extLst>
          </p:cNvPr>
          <p:cNvSpPr>
            <a:spLocks noGrp="1"/>
          </p:cNvSpPr>
          <p:nvPr>
            <p:ph type="sldNum" idx="12"/>
          </p:nvPr>
        </p:nvSpPr>
        <p:spPr>
          <a:xfrm>
            <a:off x="8610600" y="6356350"/>
            <a:ext cx="2819400" cy="365125"/>
          </a:xfrm>
        </p:spPr>
        <p:txBody>
          <a:bodyPr/>
          <a:lstStyle/>
          <a:p>
            <a:pPr marL="0" lvl="0" indent="0" algn="r" rtl="0">
              <a:spcBef>
                <a:spcPts val="0"/>
              </a:spcBef>
              <a:spcAft>
                <a:spcPts val="0"/>
              </a:spcAft>
              <a:buNone/>
            </a:pPr>
            <a:fld id="{00000000-1234-1234-1234-123412341234}" type="slidenum">
              <a:rPr lang="en-US" smtClean="0"/>
              <a:t>18</a:t>
            </a:fld>
            <a:endParaRPr lang="en-US" dirty="0"/>
          </a:p>
        </p:txBody>
      </p:sp>
    </p:spTree>
    <p:extLst>
      <p:ext uri="{BB962C8B-B14F-4D97-AF65-F5344CB8AC3E}">
        <p14:creationId xmlns:p14="http://schemas.microsoft.com/office/powerpoint/2010/main" val="2239222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F3625F-79E6-4931-8142-44A4C17D9E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dirty="0"/>
          </a:p>
        </p:txBody>
      </p:sp>
      <p:sp>
        <p:nvSpPr>
          <p:cNvPr id="4" name="Title 3">
            <a:extLst>
              <a:ext uri="{FF2B5EF4-FFF2-40B4-BE49-F238E27FC236}">
                <a16:creationId xmlns:a16="http://schemas.microsoft.com/office/drawing/2014/main" id="{2C058FD8-B0A4-4302-AA8B-7ADD5B5F3CD3}"/>
              </a:ext>
            </a:extLst>
          </p:cNvPr>
          <p:cNvSpPr>
            <a:spLocks noGrp="1"/>
          </p:cNvSpPr>
          <p:nvPr>
            <p:ph type="title"/>
          </p:nvPr>
        </p:nvSpPr>
        <p:spPr/>
        <p:txBody>
          <a:bodyPr/>
          <a:lstStyle/>
          <a:p>
            <a:r>
              <a:rPr lang="en-US" dirty="0"/>
              <a:t>Agenda &amp; Presentation Outline</a:t>
            </a:r>
          </a:p>
        </p:txBody>
      </p:sp>
      <p:sp>
        <p:nvSpPr>
          <p:cNvPr id="17" name="Freeform: Shape 16">
            <a:extLst>
              <a:ext uri="{FF2B5EF4-FFF2-40B4-BE49-F238E27FC236}">
                <a16:creationId xmlns:a16="http://schemas.microsoft.com/office/drawing/2014/main" id="{FF1D8600-8D77-44E4-994A-1F6BDEF0F400}"/>
              </a:ext>
            </a:extLst>
          </p:cNvPr>
          <p:cNvSpPr/>
          <p:nvPr/>
        </p:nvSpPr>
        <p:spPr>
          <a:xfrm>
            <a:off x="3077497" y="1219903"/>
            <a:ext cx="7747820" cy="775118"/>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p:spPr>
        <p:style>
          <a:lnRef idx="2">
            <a:schemeClr val="accent1"/>
          </a:lnRef>
          <a:fillRef idx="1">
            <a:schemeClr val="lt1"/>
          </a:fillRef>
          <a:effectRef idx="0">
            <a:schemeClr val="accent1"/>
          </a:effectRef>
          <a:fontRef idx="minor">
            <a:schemeClr val="dk1"/>
          </a:fontRef>
        </p:style>
        <p:txBody>
          <a:bodyPr spcFirstLastPara="0" vert="horz" wrap="square" lIns="535584" tIns="83821" rIns="156464" bIns="83821" numCol="1" spcCol="1270" anchor="ctr" anchorCtr="0">
            <a:noAutofit/>
          </a:bodyPr>
          <a:lstStyle/>
          <a:p>
            <a:pPr marL="0" lvl="0" indent="0" algn="ctr" defTabSz="977900">
              <a:lnSpc>
                <a:spcPct val="90000"/>
              </a:lnSpc>
              <a:spcBef>
                <a:spcPct val="0"/>
              </a:spcBef>
              <a:spcAft>
                <a:spcPct val="35000"/>
              </a:spcAft>
              <a:buNone/>
            </a:pPr>
            <a:r>
              <a:rPr lang="en-US" sz="2400" b="1" kern="1200" dirty="0"/>
              <a:t>Background &amp; Problem Statement</a:t>
            </a:r>
          </a:p>
        </p:txBody>
      </p:sp>
      <p:sp>
        <p:nvSpPr>
          <p:cNvPr id="19" name="Freeform: Shape 18">
            <a:extLst>
              <a:ext uri="{FF2B5EF4-FFF2-40B4-BE49-F238E27FC236}">
                <a16:creationId xmlns:a16="http://schemas.microsoft.com/office/drawing/2014/main" id="{2884904E-8D6E-40FC-9A59-4C641EE35180}"/>
              </a:ext>
            </a:extLst>
          </p:cNvPr>
          <p:cNvSpPr/>
          <p:nvPr/>
        </p:nvSpPr>
        <p:spPr>
          <a:xfrm>
            <a:off x="3077497" y="2197484"/>
            <a:ext cx="7747820" cy="775118"/>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p:spPr>
        <p:style>
          <a:lnRef idx="2">
            <a:schemeClr val="accent6"/>
          </a:lnRef>
          <a:fillRef idx="1">
            <a:schemeClr val="lt1"/>
          </a:fillRef>
          <a:effectRef idx="0">
            <a:schemeClr val="accent6"/>
          </a:effectRef>
          <a:fontRef idx="minor">
            <a:schemeClr val="dk1"/>
          </a:fontRef>
        </p:style>
        <p:txBody>
          <a:bodyPr spcFirstLastPara="0" vert="horz" wrap="square" lIns="535584" tIns="83821" rIns="156464" bIns="83820" numCol="1" spcCol="1270" anchor="ctr" anchorCtr="0">
            <a:noAutofit/>
          </a:bodyPr>
          <a:lstStyle/>
          <a:p>
            <a:pPr marL="0" lvl="0" indent="0" algn="ctr" defTabSz="977900">
              <a:lnSpc>
                <a:spcPct val="90000"/>
              </a:lnSpc>
              <a:spcBef>
                <a:spcPct val="0"/>
              </a:spcBef>
              <a:spcAft>
                <a:spcPct val="35000"/>
              </a:spcAft>
              <a:buNone/>
            </a:pPr>
            <a:r>
              <a:rPr lang="en-US" sz="2400" b="1" kern="1200" dirty="0"/>
              <a:t>Data Overview &amp; Exploration</a:t>
            </a:r>
          </a:p>
        </p:txBody>
      </p:sp>
      <p:sp>
        <p:nvSpPr>
          <p:cNvPr id="21" name="Freeform: Shape 20">
            <a:extLst>
              <a:ext uri="{FF2B5EF4-FFF2-40B4-BE49-F238E27FC236}">
                <a16:creationId xmlns:a16="http://schemas.microsoft.com/office/drawing/2014/main" id="{065130B3-B0E1-4B51-B805-9EE3B45362BD}"/>
              </a:ext>
            </a:extLst>
          </p:cNvPr>
          <p:cNvSpPr/>
          <p:nvPr/>
        </p:nvSpPr>
        <p:spPr>
          <a:xfrm>
            <a:off x="3077497" y="3149800"/>
            <a:ext cx="7747820" cy="775117"/>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a:ln>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5584" tIns="83821" rIns="156464" bIns="83820" numCol="1" spcCol="1270" anchor="ctr" anchorCtr="0">
            <a:noAutofit/>
          </a:bodyPr>
          <a:lstStyle/>
          <a:p>
            <a:pPr marL="0" lvl="0" indent="0" algn="ctr" defTabSz="977900">
              <a:lnSpc>
                <a:spcPct val="90000"/>
              </a:lnSpc>
              <a:spcBef>
                <a:spcPct val="0"/>
              </a:spcBef>
              <a:spcAft>
                <a:spcPct val="35000"/>
              </a:spcAft>
              <a:buNone/>
            </a:pPr>
            <a:r>
              <a:rPr lang="en-US" sz="2400" b="1" kern="1200" dirty="0">
                <a:solidFill>
                  <a:schemeClr val="tx1"/>
                </a:solidFill>
              </a:rPr>
              <a:t>Data Preparation &amp; Feature Extraction</a:t>
            </a:r>
          </a:p>
        </p:txBody>
      </p:sp>
      <p:sp>
        <p:nvSpPr>
          <p:cNvPr id="23" name="Freeform: Shape 22">
            <a:extLst>
              <a:ext uri="{FF2B5EF4-FFF2-40B4-BE49-F238E27FC236}">
                <a16:creationId xmlns:a16="http://schemas.microsoft.com/office/drawing/2014/main" id="{8A8A7DCB-CA66-4B41-A021-96A5E3EE3144}"/>
              </a:ext>
            </a:extLst>
          </p:cNvPr>
          <p:cNvSpPr/>
          <p:nvPr/>
        </p:nvSpPr>
        <p:spPr>
          <a:xfrm>
            <a:off x="3077497" y="4102115"/>
            <a:ext cx="7747820" cy="775117"/>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p:spPr>
        <p:style>
          <a:lnRef idx="2">
            <a:schemeClr val="accent2"/>
          </a:lnRef>
          <a:fillRef idx="1">
            <a:schemeClr val="lt1"/>
          </a:fillRef>
          <a:effectRef idx="0">
            <a:schemeClr val="accent2"/>
          </a:effectRef>
          <a:fontRef idx="minor">
            <a:schemeClr val="dk1"/>
          </a:fontRef>
        </p:style>
        <p:txBody>
          <a:bodyPr spcFirstLastPara="0" vert="horz" wrap="square" lIns="535584" tIns="83821" rIns="156464" bIns="83820" numCol="1" spcCol="1270" anchor="ctr" anchorCtr="0">
            <a:noAutofit/>
          </a:bodyPr>
          <a:lstStyle/>
          <a:p>
            <a:pPr marL="0" lvl="0" indent="0" algn="ctr" defTabSz="977900">
              <a:lnSpc>
                <a:spcPct val="90000"/>
              </a:lnSpc>
              <a:spcBef>
                <a:spcPct val="0"/>
              </a:spcBef>
              <a:spcAft>
                <a:spcPct val="35000"/>
              </a:spcAft>
              <a:buNone/>
            </a:pPr>
            <a:r>
              <a:rPr lang="en-US" sz="2400" b="1" kern="1200" dirty="0"/>
              <a:t>Modeling Approach &amp; Evaluation</a:t>
            </a:r>
          </a:p>
        </p:txBody>
      </p:sp>
      <p:sp>
        <p:nvSpPr>
          <p:cNvPr id="25" name="Freeform: Shape 24">
            <a:extLst>
              <a:ext uri="{FF2B5EF4-FFF2-40B4-BE49-F238E27FC236}">
                <a16:creationId xmlns:a16="http://schemas.microsoft.com/office/drawing/2014/main" id="{0A8E6CED-95CD-43BC-B0C5-D9F05ED7F418}"/>
              </a:ext>
            </a:extLst>
          </p:cNvPr>
          <p:cNvSpPr/>
          <p:nvPr/>
        </p:nvSpPr>
        <p:spPr>
          <a:xfrm>
            <a:off x="3077497" y="5054430"/>
            <a:ext cx="7747821" cy="775117"/>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a:ln>
            <a:solidFill>
              <a:srgbClr val="7030A0"/>
            </a:solidFill>
          </a:ln>
        </p:spPr>
        <p:style>
          <a:lnRef idx="2">
            <a:schemeClr val="accent2"/>
          </a:lnRef>
          <a:fillRef idx="1">
            <a:schemeClr val="lt1"/>
          </a:fillRef>
          <a:effectRef idx="0">
            <a:schemeClr val="accent2"/>
          </a:effectRef>
          <a:fontRef idx="minor">
            <a:schemeClr val="dk1"/>
          </a:fontRef>
        </p:style>
        <p:txBody>
          <a:bodyPr spcFirstLastPara="0" vert="horz" wrap="square" lIns="535584" tIns="83821" rIns="156465" bIns="83820" numCol="1" spcCol="1270" anchor="ctr" anchorCtr="0">
            <a:noAutofit/>
          </a:bodyPr>
          <a:lstStyle/>
          <a:p>
            <a:pPr marL="0" lvl="0" indent="0" algn="ctr" defTabSz="977900">
              <a:lnSpc>
                <a:spcPct val="90000"/>
              </a:lnSpc>
              <a:spcBef>
                <a:spcPct val="0"/>
              </a:spcBef>
              <a:spcAft>
                <a:spcPct val="35000"/>
              </a:spcAft>
              <a:buNone/>
            </a:pPr>
            <a:r>
              <a:rPr lang="en-US" sz="2400" b="1" kern="1200" dirty="0"/>
              <a:t>Challenges, Recommendations &amp; Future Opportunities</a:t>
            </a:r>
          </a:p>
        </p:txBody>
      </p:sp>
      <p:pic>
        <p:nvPicPr>
          <p:cNvPr id="29" name="Graphic 28" descr="Information">
            <a:extLst>
              <a:ext uri="{FF2B5EF4-FFF2-40B4-BE49-F238E27FC236}">
                <a16:creationId xmlns:a16="http://schemas.microsoft.com/office/drawing/2014/main" id="{237F6462-4B9A-489A-8F65-A0409CCBA7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33310" y="1175527"/>
            <a:ext cx="914400" cy="914400"/>
          </a:xfrm>
          <a:prstGeom prst="rect">
            <a:avLst/>
          </a:prstGeom>
        </p:spPr>
      </p:pic>
      <p:pic>
        <p:nvPicPr>
          <p:cNvPr id="31" name="Graphic 30" descr="Research">
            <a:extLst>
              <a:ext uri="{FF2B5EF4-FFF2-40B4-BE49-F238E27FC236}">
                <a16:creationId xmlns:a16="http://schemas.microsoft.com/office/drawing/2014/main" id="{909ED979-8B4D-44A3-9590-8CCECAE329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3310" y="2127842"/>
            <a:ext cx="914400" cy="914400"/>
          </a:xfrm>
          <a:prstGeom prst="rect">
            <a:avLst/>
          </a:prstGeom>
        </p:spPr>
      </p:pic>
      <p:pic>
        <p:nvPicPr>
          <p:cNvPr id="101" name="Graphic 100" descr="Mining tools">
            <a:extLst>
              <a:ext uri="{FF2B5EF4-FFF2-40B4-BE49-F238E27FC236}">
                <a16:creationId xmlns:a16="http://schemas.microsoft.com/office/drawing/2014/main" id="{6FD8A457-8E93-41CF-B176-660C2307E88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33310" y="3080157"/>
            <a:ext cx="914400" cy="914400"/>
          </a:xfrm>
          <a:prstGeom prst="rect">
            <a:avLst/>
          </a:prstGeom>
        </p:spPr>
      </p:pic>
      <p:pic>
        <p:nvPicPr>
          <p:cNvPr id="103" name="Graphic 102" descr="Head with gears">
            <a:extLst>
              <a:ext uri="{FF2B5EF4-FFF2-40B4-BE49-F238E27FC236}">
                <a16:creationId xmlns:a16="http://schemas.microsoft.com/office/drawing/2014/main" id="{6D4EF4F5-4C2A-4D0B-9B62-F512D2E5B1A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033310" y="4032472"/>
            <a:ext cx="914400" cy="914400"/>
          </a:xfrm>
          <a:prstGeom prst="rect">
            <a:avLst/>
          </a:prstGeom>
        </p:spPr>
      </p:pic>
      <p:pic>
        <p:nvPicPr>
          <p:cNvPr id="105" name="Graphic 104" descr="Playbook">
            <a:extLst>
              <a:ext uri="{FF2B5EF4-FFF2-40B4-BE49-F238E27FC236}">
                <a16:creationId xmlns:a16="http://schemas.microsoft.com/office/drawing/2014/main" id="{EE161553-1CFA-4D5D-8A6D-C350DC35A2C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33310" y="4984788"/>
            <a:ext cx="914400" cy="914400"/>
          </a:xfrm>
          <a:prstGeom prst="rect">
            <a:avLst/>
          </a:prstGeom>
        </p:spPr>
      </p:pic>
    </p:spTree>
    <p:extLst>
      <p:ext uri="{BB962C8B-B14F-4D97-AF65-F5344CB8AC3E}">
        <p14:creationId xmlns:p14="http://schemas.microsoft.com/office/powerpoint/2010/main" val="8911288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Recommendations</a:t>
            </a:r>
            <a:endParaRPr sz="3200" dirty="0"/>
          </a:p>
        </p:txBody>
      </p:sp>
      <p:sp>
        <p:nvSpPr>
          <p:cNvPr id="7" name="TextBox 6">
            <a:extLst>
              <a:ext uri="{FF2B5EF4-FFF2-40B4-BE49-F238E27FC236}">
                <a16:creationId xmlns:a16="http://schemas.microsoft.com/office/drawing/2014/main" id="{3B77DB42-66A9-C640-857A-7C74AA241269}"/>
              </a:ext>
            </a:extLst>
          </p:cNvPr>
          <p:cNvSpPr txBox="1"/>
          <p:nvPr/>
        </p:nvSpPr>
        <p:spPr>
          <a:xfrm>
            <a:off x="761999" y="948155"/>
            <a:ext cx="10668001" cy="1877437"/>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1600" dirty="0"/>
              <a:t>Using Hospital Complication Scores and Patient Surveys the selected Gradient Boosted Classification model predicts Hospital Rating Scores with the highest accuracy</a:t>
            </a:r>
          </a:p>
          <a:p>
            <a:pPr marL="342900" indent="-342900">
              <a:spcBef>
                <a:spcPts val="600"/>
              </a:spcBef>
              <a:spcAft>
                <a:spcPts val="600"/>
              </a:spcAft>
              <a:buFont typeface="Arial" panose="020B0604020202020204" pitchFamily="34" charset="0"/>
              <a:buChar char="•"/>
            </a:pPr>
            <a:r>
              <a:rPr lang="en-US" sz="1600" dirty="0"/>
              <a:t>The recommended will allow for a more timely application patients can use to determine which hospitals they utilize for non-emergency care</a:t>
            </a:r>
          </a:p>
          <a:p>
            <a:pPr marL="342900" indent="-342900">
              <a:spcBef>
                <a:spcPts val="600"/>
              </a:spcBef>
              <a:spcAft>
                <a:spcPts val="600"/>
              </a:spcAft>
              <a:buFont typeface="Arial" panose="020B0604020202020204" pitchFamily="34" charset="0"/>
              <a:buChar char="•"/>
            </a:pPr>
            <a:r>
              <a:rPr lang="en-US" sz="1600" dirty="0"/>
              <a:t>Rating scores include actual hospital performance and patient survey feedback rather than just patient survey data from CMS</a:t>
            </a:r>
          </a:p>
        </p:txBody>
      </p:sp>
      <p:graphicFrame>
        <p:nvGraphicFramePr>
          <p:cNvPr id="4" name="Diagram 3">
            <a:extLst>
              <a:ext uri="{FF2B5EF4-FFF2-40B4-BE49-F238E27FC236}">
                <a16:creationId xmlns:a16="http://schemas.microsoft.com/office/drawing/2014/main" id="{6C855F4A-239A-A24D-BD66-9F8916E343AF}"/>
              </a:ext>
            </a:extLst>
          </p:cNvPr>
          <p:cNvGraphicFramePr/>
          <p:nvPr/>
        </p:nvGraphicFramePr>
        <p:xfrm>
          <a:off x="994574" y="2979403"/>
          <a:ext cx="7224713" cy="2971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a:extLst>
              <a:ext uri="{FF2B5EF4-FFF2-40B4-BE49-F238E27FC236}">
                <a16:creationId xmlns:a16="http://schemas.microsoft.com/office/drawing/2014/main" id="{3AB82B4D-64E6-0148-8B37-3A625792318B}"/>
              </a:ext>
            </a:extLst>
          </p:cNvPr>
          <p:cNvGrpSpPr/>
          <p:nvPr/>
        </p:nvGrpSpPr>
        <p:grpSpPr>
          <a:xfrm>
            <a:off x="7250873" y="3381707"/>
            <a:ext cx="2166002" cy="2166002"/>
            <a:chOff x="3395756" y="402899"/>
            <a:chExt cx="2166002" cy="2166002"/>
          </a:xfrm>
        </p:grpSpPr>
        <p:sp>
          <p:nvSpPr>
            <p:cNvPr id="8" name="Oval 7">
              <a:extLst>
                <a:ext uri="{FF2B5EF4-FFF2-40B4-BE49-F238E27FC236}">
                  <a16:creationId xmlns:a16="http://schemas.microsoft.com/office/drawing/2014/main" id="{10260B61-A19C-4148-988D-398617159FE2}"/>
                </a:ext>
              </a:extLst>
            </p:cNvPr>
            <p:cNvSpPr/>
            <p:nvPr/>
          </p:nvSpPr>
          <p:spPr>
            <a:xfrm>
              <a:off x="3395756" y="402899"/>
              <a:ext cx="2166002" cy="216600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Oval 4">
              <a:extLst>
                <a:ext uri="{FF2B5EF4-FFF2-40B4-BE49-F238E27FC236}">
                  <a16:creationId xmlns:a16="http://schemas.microsoft.com/office/drawing/2014/main" id="{BA9D61AA-09C7-3441-9B89-E150E906AB90}"/>
                </a:ext>
              </a:extLst>
            </p:cNvPr>
            <p:cNvSpPr txBox="1"/>
            <p:nvPr/>
          </p:nvSpPr>
          <p:spPr>
            <a:xfrm>
              <a:off x="3712960" y="720103"/>
              <a:ext cx="1531594" cy="15315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Predict Score Rating</a:t>
              </a:r>
            </a:p>
          </p:txBody>
        </p:sp>
      </p:grpSp>
      <p:grpSp>
        <p:nvGrpSpPr>
          <p:cNvPr id="10" name="Group 9">
            <a:extLst>
              <a:ext uri="{FF2B5EF4-FFF2-40B4-BE49-F238E27FC236}">
                <a16:creationId xmlns:a16="http://schemas.microsoft.com/office/drawing/2014/main" id="{89ACAB5D-F9DF-8C4F-A839-AECD1F5DC79F}"/>
              </a:ext>
            </a:extLst>
          </p:cNvPr>
          <p:cNvGrpSpPr/>
          <p:nvPr/>
        </p:nvGrpSpPr>
        <p:grpSpPr>
          <a:xfrm>
            <a:off x="6747877" y="4263270"/>
            <a:ext cx="344394" cy="402876"/>
            <a:chOff x="2908405" y="1284462"/>
            <a:chExt cx="344394" cy="402876"/>
          </a:xfrm>
        </p:grpSpPr>
        <p:sp>
          <p:nvSpPr>
            <p:cNvPr id="11" name="Right Arrow 10">
              <a:extLst>
                <a:ext uri="{FF2B5EF4-FFF2-40B4-BE49-F238E27FC236}">
                  <a16:creationId xmlns:a16="http://schemas.microsoft.com/office/drawing/2014/main" id="{13A76DB0-BF5F-F645-9A51-9B6C547D7B1B}"/>
                </a:ext>
              </a:extLst>
            </p:cNvPr>
            <p:cNvSpPr/>
            <p:nvPr/>
          </p:nvSpPr>
          <p:spPr>
            <a:xfrm>
              <a:off x="2908405" y="1284462"/>
              <a:ext cx="344394" cy="40287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 name="Right Arrow 4">
              <a:extLst>
                <a:ext uri="{FF2B5EF4-FFF2-40B4-BE49-F238E27FC236}">
                  <a16:creationId xmlns:a16="http://schemas.microsoft.com/office/drawing/2014/main" id="{721CA2A0-1F49-CC49-A7F4-2B83247FEB13}"/>
                </a:ext>
              </a:extLst>
            </p:cNvPr>
            <p:cNvSpPr txBox="1"/>
            <p:nvPr/>
          </p:nvSpPr>
          <p:spPr>
            <a:xfrm>
              <a:off x="2908405" y="1365037"/>
              <a:ext cx="241076" cy="2417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p:txBody>
        </p:sp>
      </p:grpSp>
      <p:sp>
        <p:nvSpPr>
          <p:cNvPr id="13" name="Slide Number Placeholder 1">
            <a:extLst>
              <a:ext uri="{FF2B5EF4-FFF2-40B4-BE49-F238E27FC236}">
                <a16:creationId xmlns:a16="http://schemas.microsoft.com/office/drawing/2014/main" id="{129AA304-8E5D-4A45-A713-162E6A4B5E6A}"/>
              </a:ext>
            </a:extLst>
          </p:cNvPr>
          <p:cNvSpPr>
            <a:spLocks noGrp="1"/>
          </p:cNvSpPr>
          <p:nvPr>
            <p:ph type="sldNum" idx="12"/>
          </p:nvPr>
        </p:nvSpPr>
        <p:spPr>
          <a:xfrm>
            <a:off x="8610600" y="6356350"/>
            <a:ext cx="2819400" cy="365125"/>
          </a:xfrm>
        </p:spPr>
        <p:txBody>
          <a:bodyPr/>
          <a:lstStyle/>
          <a:p>
            <a:pPr marL="0" lvl="0" indent="0" algn="r" rtl="0">
              <a:spcBef>
                <a:spcPts val="0"/>
              </a:spcBef>
              <a:spcAft>
                <a:spcPts val="0"/>
              </a:spcAft>
              <a:buNone/>
            </a:pPr>
            <a:fld id="{00000000-1234-1234-1234-123412341234}" type="slidenum">
              <a:rPr lang="en-US" smtClean="0"/>
              <a:t>19</a:t>
            </a:fld>
            <a:endParaRPr lang="en-US" dirty="0"/>
          </a:p>
        </p:txBody>
      </p:sp>
    </p:spTree>
    <p:extLst>
      <p:ext uri="{BB962C8B-B14F-4D97-AF65-F5344CB8AC3E}">
        <p14:creationId xmlns:p14="http://schemas.microsoft.com/office/powerpoint/2010/main" val="941524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Challenges</a:t>
            </a:r>
            <a:endParaRPr sz="3200" dirty="0"/>
          </a:p>
        </p:txBody>
      </p:sp>
      <p:sp>
        <p:nvSpPr>
          <p:cNvPr id="3" name="Slide Number Placeholder 2">
            <a:extLst>
              <a:ext uri="{FF2B5EF4-FFF2-40B4-BE49-F238E27FC236}">
                <a16:creationId xmlns:a16="http://schemas.microsoft.com/office/drawing/2014/main" id="{FA45625F-C8E6-4145-A23F-ED669D899D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dirty="0"/>
          </a:p>
        </p:txBody>
      </p:sp>
      <p:sp>
        <p:nvSpPr>
          <p:cNvPr id="2" name="TextBox 1">
            <a:extLst>
              <a:ext uri="{FF2B5EF4-FFF2-40B4-BE49-F238E27FC236}">
                <a16:creationId xmlns:a16="http://schemas.microsoft.com/office/drawing/2014/main" id="{0A1B8A35-11E1-A544-813A-73AF8E7B6A44}"/>
              </a:ext>
            </a:extLst>
          </p:cNvPr>
          <p:cNvSpPr txBox="1"/>
          <p:nvPr/>
        </p:nvSpPr>
        <p:spPr>
          <a:xfrm>
            <a:off x="865367" y="1111788"/>
            <a:ext cx="9701916" cy="4278094"/>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800" b="1" dirty="0"/>
              <a:t>Missing Values</a:t>
            </a:r>
            <a:r>
              <a:rPr lang="en-US" sz="1800" dirty="0"/>
              <a:t>:</a:t>
            </a:r>
            <a:r>
              <a:rPr lang="en-US" sz="1600" dirty="0"/>
              <a:t> Roughly 5% of the total dataset had missing values – team explored three imputation methods to fill missing data – Mean, KNN, and Regression</a:t>
            </a:r>
          </a:p>
          <a:p>
            <a:pPr>
              <a:spcBef>
                <a:spcPts val="600"/>
              </a:spcBef>
              <a:spcAft>
                <a:spcPts val="600"/>
              </a:spcAft>
            </a:pPr>
            <a:endParaRPr lang="en-US" b="1" dirty="0"/>
          </a:p>
          <a:p>
            <a:pPr marL="285750" indent="-285750">
              <a:spcBef>
                <a:spcPts val="600"/>
              </a:spcBef>
              <a:spcAft>
                <a:spcPts val="600"/>
              </a:spcAft>
              <a:buFont typeface="Arial" panose="020B0604020202020204" pitchFamily="34" charset="0"/>
              <a:buChar char="•"/>
            </a:pPr>
            <a:r>
              <a:rPr lang="en-US" sz="1800" b="1" dirty="0"/>
              <a:t>Over fitting / Under fitting</a:t>
            </a:r>
            <a:r>
              <a:rPr lang="en-US" sz="1800" dirty="0"/>
              <a:t>: </a:t>
            </a:r>
            <a:r>
              <a:rPr lang="en-US" sz="1600" dirty="0"/>
              <a:t>Random Forest Classification and some Regression models resulted in over fitting. While we adjusted the models parameters to ensure the difference in accuracy between testing and training cross validation was insignificant, we ultimately selected a classification model that was not overfitting. </a:t>
            </a:r>
          </a:p>
          <a:p>
            <a:pPr>
              <a:spcBef>
                <a:spcPts val="600"/>
              </a:spcBef>
              <a:spcAft>
                <a:spcPts val="600"/>
              </a:spcAft>
            </a:pPr>
            <a:endParaRPr lang="en-US" dirty="0">
              <a:solidFill>
                <a:srgbClr val="FF0000"/>
              </a:solidFill>
            </a:endParaRPr>
          </a:p>
          <a:p>
            <a:pPr marL="285750" indent="-285750">
              <a:spcBef>
                <a:spcPts val="600"/>
              </a:spcBef>
              <a:spcAft>
                <a:spcPts val="600"/>
              </a:spcAft>
              <a:buFont typeface="Arial" panose="020B0604020202020204" pitchFamily="34" charset="0"/>
              <a:buChar char="•"/>
            </a:pPr>
            <a:r>
              <a:rPr lang="en-US" sz="1800" b="1" dirty="0"/>
              <a:t>Clustering</a:t>
            </a:r>
            <a:r>
              <a:rPr lang="en-US" sz="1800" dirty="0"/>
              <a:t>: </a:t>
            </a:r>
            <a:r>
              <a:rPr lang="en-US" sz="1600" dirty="0"/>
              <a:t>The team applied various unsupervised learning methods such as k-means, DBSCAN, and hierarchical clustering, however none of the models were valuable for the selected model. </a:t>
            </a:r>
          </a:p>
          <a:p>
            <a:pPr marL="285750" indent="-285750">
              <a:spcBef>
                <a:spcPts val="600"/>
              </a:spcBef>
              <a:spcAft>
                <a:spcPts val="600"/>
              </a:spcAft>
              <a:buFont typeface="Arial" panose="020B0604020202020204" pitchFamily="34" charset="0"/>
              <a:buChar char="•"/>
            </a:pPr>
            <a:endParaRPr lang="en-US" sz="1600" b="1" dirty="0"/>
          </a:p>
          <a:p>
            <a:pPr marL="285750" indent="-285750">
              <a:spcBef>
                <a:spcPts val="600"/>
              </a:spcBef>
              <a:spcAft>
                <a:spcPts val="600"/>
              </a:spcAft>
              <a:buFont typeface="Arial" panose="020B0604020202020204" pitchFamily="34" charset="0"/>
              <a:buChar char="•"/>
            </a:pPr>
            <a:r>
              <a:rPr lang="en-US" sz="1800" b="1" dirty="0"/>
              <a:t>Data Lag: </a:t>
            </a:r>
            <a:r>
              <a:rPr lang="en-US" sz="1600" dirty="0"/>
              <a:t>CMS reporting data contains a 1-3 year reporting lag time - the model was fit on data valued as of July 1, 2017. </a:t>
            </a:r>
            <a:endParaRPr lang="en-US" b="1" dirty="0"/>
          </a:p>
        </p:txBody>
      </p:sp>
    </p:spTree>
    <p:extLst>
      <p:ext uri="{BB962C8B-B14F-4D97-AF65-F5344CB8AC3E}">
        <p14:creationId xmlns:p14="http://schemas.microsoft.com/office/powerpoint/2010/main" val="24634632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 Improvements</a:t>
            </a:r>
            <a:endParaRPr sz="3200" dirty="0"/>
          </a:p>
        </p:txBody>
      </p:sp>
      <p:sp>
        <p:nvSpPr>
          <p:cNvPr id="3" name="Slide Number Placeholder 2">
            <a:extLst>
              <a:ext uri="{FF2B5EF4-FFF2-40B4-BE49-F238E27FC236}">
                <a16:creationId xmlns:a16="http://schemas.microsoft.com/office/drawing/2014/main" id="{FA45625F-C8E6-4145-A23F-ED669D899D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sp>
        <p:nvSpPr>
          <p:cNvPr id="8" name="TextBox 7">
            <a:extLst>
              <a:ext uri="{FF2B5EF4-FFF2-40B4-BE49-F238E27FC236}">
                <a16:creationId xmlns:a16="http://schemas.microsoft.com/office/drawing/2014/main" id="{ACD9A3B6-9389-1D42-9152-1AD0E8405C7D}"/>
              </a:ext>
            </a:extLst>
          </p:cNvPr>
          <p:cNvSpPr txBox="1"/>
          <p:nvPr/>
        </p:nvSpPr>
        <p:spPr>
          <a:xfrm>
            <a:off x="675862" y="1382395"/>
            <a:ext cx="4937759" cy="2431435"/>
          </a:xfrm>
          <a:prstGeom prst="rect">
            <a:avLst/>
          </a:prstGeom>
          <a:noFill/>
        </p:spPr>
        <p:txBody>
          <a:bodyPr wrap="square" rtlCol="0">
            <a:spAutoFit/>
          </a:bodyPr>
          <a:lstStyle/>
          <a:p>
            <a:pPr marL="285750" indent="-285750">
              <a:buFont typeface="Arial" panose="020B0604020202020204" pitchFamily="34" charset="0"/>
              <a:buChar char="•"/>
            </a:pPr>
            <a:r>
              <a:rPr lang="en-US" sz="1800" b="1" dirty="0"/>
              <a:t>Graph Model Ranking: </a:t>
            </a:r>
            <a:r>
              <a:rPr lang="en-US" dirty="0"/>
              <a:t>Model can be improved by adding hospital features to develop accurate edges and nodes for a hospital rank recommendation</a:t>
            </a:r>
          </a:p>
          <a:p>
            <a:pPr marL="285750" indent="-285750">
              <a:buFont typeface="Arial" panose="020B0604020202020204" pitchFamily="34" charset="0"/>
              <a:buChar char="•"/>
            </a:pPr>
            <a:endParaRPr lang="en-US" sz="1800" b="1" dirty="0"/>
          </a:p>
          <a:p>
            <a:pPr marL="285750" indent="-285750">
              <a:buFont typeface="Arial" panose="020B0604020202020204" pitchFamily="34" charset="0"/>
              <a:buChar char="•"/>
            </a:pPr>
            <a:r>
              <a:rPr lang="en-US" sz="1800" b="1" dirty="0"/>
              <a:t>Complication Scores Limitation: </a:t>
            </a:r>
            <a:r>
              <a:rPr lang="en-US" dirty="0"/>
              <a:t>CMS complications scores only include 20 different complication types – with additional complications the model can predict better rating scores and provide more accurate recommendations based on patients’ current complication</a:t>
            </a:r>
          </a:p>
        </p:txBody>
      </p:sp>
      <p:pic>
        <p:nvPicPr>
          <p:cNvPr id="2" name="Picture 1">
            <a:extLst>
              <a:ext uri="{FF2B5EF4-FFF2-40B4-BE49-F238E27FC236}">
                <a16:creationId xmlns:a16="http://schemas.microsoft.com/office/drawing/2014/main" id="{AC540063-ED99-234F-801E-A2CE51F5FDFF}"/>
              </a:ext>
            </a:extLst>
          </p:cNvPr>
          <p:cNvPicPr>
            <a:picLocks noChangeAspect="1"/>
          </p:cNvPicPr>
          <p:nvPr/>
        </p:nvPicPr>
        <p:blipFill>
          <a:blip r:embed="rId3"/>
          <a:stretch>
            <a:fillRect/>
          </a:stretch>
        </p:blipFill>
        <p:spPr>
          <a:xfrm>
            <a:off x="6840841" y="1203343"/>
            <a:ext cx="4793696" cy="4486900"/>
          </a:xfrm>
          <a:prstGeom prst="rect">
            <a:avLst/>
          </a:prstGeom>
        </p:spPr>
      </p:pic>
      <p:pic>
        <p:nvPicPr>
          <p:cNvPr id="5" name="Picture 4">
            <a:extLst>
              <a:ext uri="{FF2B5EF4-FFF2-40B4-BE49-F238E27FC236}">
                <a16:creationId xmlns:a16="http://schemas.microsoft.com/office/drawing/2014/main" id="{CF99EBAE-9385-914D-9F2E-C89E53A3EDE3}"/>
              </a:ext>
            </a:extLst>
          </p:cNvPr>
          <p:cNvPicPr>
            <a:picLocks noChangeAspect="1"/>
          </p:cNvPicPr>
          <p:nvPr/>
        </p:nvPicPr>
        <p:blipFill>
          <a:blip r:embed="rId4"/>
          <a:stretch>
            <a:fillRect/>
          </a:stretch>
        </p:blipFill>
        <p:spPr>
          <a:xfrm>
            <a:off x="2123573" y="4199021"/>
            <a:ext cx="5073229" cy="1491222"/>
          </a:xfrm>
          <a:prstGeom prst="rect">
            <a:avLst/>
          </a:prstGeom>
        </p:spPr>
      </p:pic>
      <p:pic>
        <p:nvPicPr>
          <p:cNvPr id="6" name="Picture 5">
            <a:extLst>
              <a:ext uri="{FF2B5EF4-FFF2-40B4-BE49-F238E27FC236}">
                <a16:creationId xmlns:a16="http://schemas.microsoft.com/office/drawing/2014/main" id="{C1D3BE92-801F-AF41-B12D-F4D1BEB55553}"/>
              </a:ext>
            </a:extLst>
          </p:cNvPr>
          <p:cNvPicPr>
            <a:picLocks noChangeAspect="1"/>
          </p:cNvPicPr>
          <p:nvPr/>
        </p:nvPicPr>
        <p:blipFill>
          <a:blip r:embed="rId5"/>
          <a:stretch>
            <a:fillRect/>
          </a:stretch>
        </p:blipFill>
        <p:spPr>
          <a:xfrm>
            <a:off x="6054779" y="1357594"/>
            <a:ext cx="2006600" cy="2387600"/>
          </a:xfrm>
          <a:prstGeom prst="rect">
            <a:avLst/>
          </a:prstGeom>
        </p:spPr>
      </p:pic>
      <p:sp>
        <p:nvSpPr>
          <p:cNvPr id="11" name="Google Shape;105;p10">
            <a:extLst>
              <a:ext uri="{FF2B5EF4-FFF2-40B4-BE49-F238E27FC236}">
                <a16:creationId xmlns:a16="http://schemas.microsoft.com/office/drawing/2014/main" id="{1BF618B8-0627-CC4D-9D4A-E22D94593C28}"/>
              </a:ext>
            </a:extLst>
          </p:cNvPr>
          <p:cNvSpPr txBox="1">
            <a:spLocks/>
          </p:cNvSpPr>
          <p:nvPr/>
        </p:nvSpPr>
        <p:spPr>
          <a:xfrm>
            <a:off x="6414962" y="902065"/>
            <a:ext cx="4391276" cy="48820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3600"/>
            </a:pPr>
            <a:r>
              <a:rPr lang="en-US" sz="1600" u="sng" dirty="0"/>
              <a:t>Example Hospital Network</a:t>
            </a:r>
          </a:p>
        </p:txBody>
      </p:sp>
    </p:spTree>
    <p:extLst>
      <p:ext uri="{BB962C8B-B14F-4D97-AF65-F5344CB8AC3E}">
        <p14:creationId xmlns:p14="http://schemas.microsoft.com/office/powerpoint/2010/main" val="207980810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Consumerism Is Everywhere</a:t>
            </a:r>
            <a:endParaRPr sz="3200" dirty="0"/>
          </a:p>
        </p:txBody>
      </p:sp>
      <p:sp>
        <p:nvSpPr>
          <p:cNvPr id="9" name="Google Shape;109;p10">
            <a:extLst>
              <a:ext uri="{FF2B5EF4-FFF2-40B4-BE49-F238E27FC236}">
                <a16:creationId xmlns:a16="http://schemas.microsoft.com/office/drawing/2014/main" id="{1A9EB261-8737-438D-A61E-F4BCFBD8347E}"/>
              </a:ext>
            </a:extLst>
          </p:cNvPr>
          <p:cNvSpPr txBox="1"/>
          <p:nvPr/>
        </p:nvSpPr>
        <p:spPr>
          <a:xfrm>
            <a:off x="761999" y="867131"/>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In nearly every industry and sector, consumer power has grown in the last 10 years as the availability of data has given consumers previously unknown levels of transparency into the quality of goods and services provided.</a:t>
            </a:r>
            <a:endParaRPr lang="en-US" sz="1800" b="1" dirty="0">
              <a:solidFill>
                <a:schemeClr val="dk1"/>
              </a:solidFill>
            </a:endParaRPr>
          </a:p>
        </p:txBody>
      </p:sp>
      <p:sp>
        <p:nvSpPr>
          <p:cNvPr id="2" name="Slide Number Placeholder 1">
            <a:extLst>
              <a:ext uri="{FF2B5EF4-FFF2-40B4-BE49-F238E27FC236}">
                <a16:creationId xmlns:a16="http://schemas.microsoft.com/office/drawing/2014/main" id="{738D4E3B-6A45-46A9-AFCD-6FA2EA237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pic>
        <p:nvPicPr>
          <p:cNvPr id="1026" name="Picture 2" descr="Image result for yelp">
            <a:extLst>
              <a:ext uri="{FF2B5EF4-FFF2-40B4-BE49-F238E27FC236}">
                <a16:creationId xmlns:a16="http://schemas.microsoft.com/office/drawing/2014/main" id="{C774DC86-CC66-4F71-9077-D1F71A28E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94" y="1791314"/>
            <a:ext cx="306705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ripadvisor">
            <a:extLst>
              <a:ext uri="{FF2B5EF4-FFF2-40B4-BE49-F238E27FC236}">
                <a16:creationId xmlns:a16="http://schemas.microsoft.com/office/drawing/2014/main" id="{31B77445-C63E-47A7-A778-EF2B6640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03" y="3798946"/>
            <a:ext cx="29527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onsumer reports">
            <a:extLst>
              <a:ext uri="{FF2B5EF4-FFF2-40B4-BE49-F238E27FC236}">
                <a16:creationId xmlns:a16="http://schemas.microsoft.com/office/drawing/2014/main" id="{AEF9EA02-11DB-4CAD-94FE-B164DFF78A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75" y="313348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edmunds">
            <a:extLst>
              <a:ext uri="{FF2B5EF4-FFF2-40B4-BE49-F238E27FC236}">
                <a16:creationId xmlns:a16="http://schemas.microsoft.com/office/drawing/2014/main" id="{55C4DB4B-B4D0-4C6D-8DC4-A70B0D0ABC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37947" y="1616792"/>
            <a:ext cx="1447800"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consumer rating">
            <a:extLst>
              <a:ext uri="{FF2B5EF4-FFF2-40B4-BE49-F238E27FC236}">
                <a16:creationId xmlns:a16="http://schemas.microsoft.com/office/drawing/2014/main" id="{2E69C248-DF3C-45DE-B0A6-E5B74E7D67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3681" y="2238375"/>
            <a:ext cx="4762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50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Except for the Healthcare Industry</a:t>
            </a:r>
            <a:endParaRPr sz="3200" dirty="0"/>
          </a:p>
        </p:txBody>
      </p:sp>
      <p:sp>
        <p:nvSpPr>
          <p:cNvPr id="2" name="Slide Number Placeholder 1">
            <a:extLst>
              <a:ext uri="{FF2B5EF4-FFF2-40B4-BE49-F238E27FC236}">
                <a16:creationId xmlns:a16="http://schemas.microsoft.com/office/drawing/2014/main" id="{0413A8C9-8A25-4AEA-8402-51FA9B92BA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grpSp>
        <p:nvGrpSpPr>
          <p:cNvPr id="18" name="Group 17">
            <a:extLst>
              <a:ext uri="{FF2B5EF4-FFF2-40B4-BE49-F238E27FC236}">
                <a16:creationId xmlns:a16="http://schemas.microsoft.com/office/drawing/2014/main" id="{CE3B6B86-E392-454F-A43C-2C8406F7BC1C}"/>
              </a:ext>
            </a:extLst>
          </p:cNvPr>
          <p:cNvGrpSpPr/>
          <p:nvPr/>
        </p:nvGrpSpPr>
        <p:grpSpPr>
          <a:xfrm>
            <a:off x="486693" y="1424486"/>
            <a:ext cx="2925095" cy="3746543"/>
            <a:chOff x="486693" y="1424486"/>
            <a:chExt cx="2925095" cy="3746543"/>
          </a:xfrm>
        </p:grpSpPr>
        <p:sp>
          <p:nvSpPr>
            <p:cNvPr id="12" name="Google Shape;105;p10">
              <a:extLst>
                <a:ext uri="{FF2B5EF4-FFF2-40B4-BE49-F238E27FC236}">
                  <a16:creationId xmlns:a16="http://schemas.microsoft.com/office/drawing/2014/main" id="{077CE6C9-7966-4EA8-A073-93522CADC8D8}"/>
                </a:ext>
              </a:extLst>
            </p:cNvPr>
            <p:cNvSpPr txBox="1">
              <a:spLocks/>
            </p:cNvSpPr>
            <p:nvPr/>
          </p:nvSpPr>
          <p:spPr>
            <a:xfrm>
              <a:off x="486694" y="1424486"/>
              <a:ext cx="2925071" cy="54023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600"/>
              </a:pPr>
              <a:r>
                <a:rPr lang="en-US" sz="1800" dirty="0">
                  <a:solidFill>
                    <a:srgbClr val="C00000"/>
                  </a:solidFill>
                </a:rPr>
                <a:t>The need and opportunity is there…</a:t>
              </a:r>
            </a:p>
          </p:txBody>
        </p:sp>
        <p:sp>
          <p:nvSpPr>
            <p:cNvPr id="3" name="TextBox 2">
              <a:extLst>
                <a:ext uri="{FF2B5EF4-FFF2-40B4-BE49-F238E27FC236}">
                  <a16:creationId xmlns:a16="http://schemas.microsoft.com/office/drawing/2014/main" id="{195ECB0C-BAC3-42ED-AD68-29947B0872A2}"/>
                </a:ext>
              </a:extLst>
            </p:cNvPr>
            <p:cNvSpPr txBox="1"/>
            <p:nvPr/>
          </p:nvSpPr>
          <p:spPr>
            <a:xfrm>
              <a:off x="486693" y="2216374"/>
              <a:ext cx="2925095" cy="2954655"/>
            </a:xfrm>
            <a:prstGeom prst="rect">
              <a:avLst/>
            </a:prstGeom>
            <a:noFill/>
          </p:spPr>
          <p:txBody>
            <a:bodyPr wrap="square" rtlCol="0">
              <a:spAutoFit/>
            </a:bodyPr>
            <a:lstStyle/>
            <a:p>
              <a:pPr marL="285750" indent="-285750">
                <a:spcBef>
                  <a:spcPts val="1200"/>
                </a:spcBef>
                <a:spcAft>
                  <a:spcPts val="1200"/>
                </a:spcAft>
                <a:buFont typeface="Arial" panose="020B0604020202020204" pitchFamily="34" charset="0"/>
                <a:buChar char="•"/>
              </a:pPr>
              <a:r>
                <a:rPr lang="en-US" dirty="0"/>
                <a:t>Each year 1.7M Americans develop hospital acquired infections</a:t>
              </a:r>
              <a:r>
                <a:rPr lang="en-US" baseline="30000" dirty="0"/>
                <a:t>1</a:t>
              </a:r>
            </a:p>
            <a:p>
              <a:pPr marL="285750" indent="-285750">
                <a:spcBef>
                  <a:spcPts val="1200"/>
                </a:spcBef>
                <a:spcAft>
                  <a:spcPts val="1200"/>
                </a:spcAft>
                <a:buFont typeface="Arial" panose="020B0604020202020204" pitchFamily="34" charset="0"/>
                <a:buChar char="•"/>
              </a:pPr>
              <a:r>
                <a:rPr lang="en-US" dirty="0"/>
                <a:t>Approximately 99,000 of those patients die</a:t>
              </a:r>
              <a:r>
                <a:rPr lang="en-US" baseline="30000" dirty="0"/>
                <a:t>1</a:t>
              </a:r>
              <a:endParaRPr lang="en-US" dirty="0"/>
            </a:p>
            <a:p>
              <a:pPr marL="285750" indent="-285750">
                <a:spcBef>
                  <a:spcPts val="1200"/>
                </a:spcBef>
                <a:spcAft>
                  <a:spcPts val="1200"/>
                </a:spcAft>
                <a:buFont typeface="Arial" panose="020B0604020202020204" pitchFamily="34" charset="0"/>
                <a:buChar char="•"/>
              </a:pPr>
              <a:r>
                <a:rPr lang="en-US" dirty="0"/>
                <a:t>Many of these cases are considered preventable</a:t>
              </a:r>
            </a:p>
            <a:p>
              <a:pPr marL="285750" indent="-285750">
                <a:spcBef>
                  <a:spcPts val="1200"/>
                </a:spcBef>
                <a:spcAft>
                  <a:spcPts val="1200"/>
                </a:spcAft>
                <a:buFont typeface="Arial" panose="020B0604020202020204" pitchFamily="34" charset="0"/>
                <a:buChar char="•"/>
              </a:pPr>
              <a:r>
                <a:rPr lang="en-US" dirty="0"/>
                <a:t>Variation in health outcomes is a major driver</a:t>
              </a:r>
            </a:p>
          </p:txBody>
        </p:sp>
      </p:grpSp>
      <p:grpSp>
        <p:nvGrpSpPr>
          <p:cNvPr id="27" name="Group 26">
            <a:extLst>
              <a:ext uri="{FF2B5EF4-FFF2-40B4-BE49-F238E27FC236}">
                <a16:creationId xmlns:a16="http://schemas.microsoft.com/office/drawing/2014/main" id="{BDD352ED-637A-49B5-AAE5-677949BF0BC2}"/>
              </a:ext>
            </a:extLst>
          </p:cNvPr>
          <p:cNvGrpSpPr/>
          <p:nvPr/>
        </p:nvGrpSpPr>
        <p:grpSpPr>
          <a:xfrm>
            <a:off x="8382001" y="1424486"/>
            <a:ext cx="3660039" cy="4042996"/>
            <a:chOff x="8382001" y="1424486"/>
            <a:chExt cx="3660039" cy="4042996"/>
          </a:xfrm>
        </p:grpSpPr>
        <p:grpSp>
          <p:nvGrpSpPr>
            <p:cNvPr id="25" name="Group 24">
              <a:extLst>
                <a:ext uri="{FF2B5EF4-FFF2-40B4-BE49-F238E27FC236}">
                  <a16:creationId xmlns:a16="http://schemas.microsoft.com/office/drawing/2014/main" id="{D2667C59-AECA-4B28-9C5C-67C1F5C4FEE1}"/>
                </a:ext>
              </a:extLst>
            </p:cNvPr>
            <p:cNvGrpSpPr/>
            <p:nvPr/>
          </p:nvGrpSpPr>
          <p:grpSpPr>
            <a:xfrm>
              <a:off x="8382001" y="1424486"/>
              <a:ext cx="3660039" cy="4042996"/>
              <a:chOff x="8382001" y="1424486"/>
              <a:chExt cx="3660039" cy="4042996"/>
            </a:xfrm>
          </p:grpSpPr>
          <p:cxnSp>
            <p:nvCxnSpPr>
              <p:cNvPr id="9" name="Straight Arrow Connector 8">
                <a:extLst>
                  <a:ext uri="{FF2B5EF4-FFF2-40B4-BE49-F238E27FC236}">
                    <a16:creationId xmlns:a16="http://schemas.microsoft.com/office/drawing/2014/main" id="{36810881-FB50-4F42-8756-279CFD6D22BA}"/>
                  </a:ext>
                </a:extLst>
              </p:cNvPr>
              <p:cNvCxnSpPr>
                <a:cxnSpLocks/>
              </p:cNvCxnSpPr>
              <p:nvPr/>
            </p:nvCxnSpPr>
            <p:spPr>
              <a:xfrm>
                <a:off x="8382001" y="1424486"/>
                <a:ext cx="0" cy="4042996"/>
              </a:xfrm>
              <a:prstGeom prst="straightConnector1">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Google Shape;105;p10">
                <a:extLst>
                  <a:ext uri="{FF2B5EF4-FFF2-40B4-BE49-F238E27FC236}">
                    <a16:creationId xmlns:a16="http://schemas.microsoft.com/office/drawing/2014/main" id="{6316DC68-5235-4563-BB1E-BDED9AB72CE6}"/>
                  </a:ext>
                </a:extLst>
              </p:cNvPr>
              <p:cNvSpPr txBox="1">
                <a:spLocks/>
              </p:cNvSpPr>
              <p:nvPr/>
            </p:nvSpPr>
            <p:spPr>
              <a:xfrm>
                <a:off x="8610600" y="1432714"/>
                <a:ext cx="3431440" cy="54023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600"/>
                </a:pPr>
                <a:r>
                  <a:rPr lang="en-US" sz="1800" dirty="0">
                    <a:solidFill>
                      <a:srgbClr val="C00000"/>
                    </a:solidFill>
                  </a:rPr>
                  <a:t>…major challenges still exist in driving improved quality</a:t>
                </a:r>
              </a:p>
            </p:txBody>
          </p:sp>
        </p:grpSp>
        <p:sp>
          <p:nvSpPr>
            <p:cNvPr id="24" name="TextBox 23">
              <a:extLst>
                <a:ext uri="{FF2B5EF4-FFF2-40B4-BE49-F238E27FC236}">
                  <a16:creationId xmlns:a16="http://schemas.microsoft.com/office/drawing/2014/main" id="{546D55D7-88A6-423D-9616-CDF4055CB737}"/>
                </a:ext>
              </a:extLst>
            </p:cNvPr>
            <p:cNvSpPr txBox="1"/>
            <p:nvPr/>
          </p:nvSpPr>
          <p:spPr>
            <a:xfrm>
              <a:off x="8780212" y="2284036"/>
              <a:ext cx="2925095" cy="3016210"/>
            </a:xfrm>
            <a:prstGeom prst="rect">
              <a:avLst/>
            </a:prstGeom>
            <a:noFill/>
          </p:spPr>
          <p:txBody>
            <a:bodyPr wrap="square" rtlCol="0">
              <a:spAutoFit/>
            </a:bodyPr>
            <a:lstStyle/>
            <a:p>
              <a:pPr marL="285750" lvl="1" indent="-285750">
                <a:spcBef>
                  <a:spcPts val="900"/>
                </a:spcBef>
                <a:spcAft>
                  <a:spcPts val="900"/>
                </a:spcAft>
                <a:buFont typeface="Arial" panose="020B0604020202020204" pitchFamily="34" charset="0"/>
                <a:buChar char="•"/>
              </a:pPr>
              <a:r>
                <a:rPr lang="en-US" sz="1600" dirty="0"/>
                <a:t>Data collection and reporting is not timely – often lagging 1-3 years (depending on the data set)</a:t>
              </a:r>
              <a:endParaRPr lang="en-US" sz="1600" dirty="0">
                <a:solidFill>
                  <a:srgbClr val="C00000"/>
                </a:solidFill>
              </a:endParaRPr>
            </a:p>
            <a:p>
              <a:pPr marL="285750" lvl="1" indent="-285750">
                <a:spcBef>
                  <a:spcPts val="900"/>
                </a:spcBef>
                <a:spcAft>
                  <a:spcPts val="900"/>
                </a:spcAft>
                <a:buFont typeface="Arial" panose="020B0604020202020204" pitchFamily="34" charset="0"/>
                <a:buChar char="•"/>
              </a:pPr>
              <a:r>
                <a:rPr lang="en-US" sz="1600" dirty="0">
                  <a:solidFill>
                    <a:schemeClr val="tx1"/>
                  </a:solidFill>
                </a:rPr>
                <a:t>Reporting is not easy for consumers to access and interpret</a:t>
              </a:r>
            </a:p>
            <a:p>
              <a:pPr marL="285750" lvl="1" indent="-285750">
                <a:spcBef>
                  <a:spcPts val="900"/>
                </a:spcBef>
                <a:spcAft>
                  <a:spcPts val="900"/>
                </a:spcAft>
                <a:buFont typeface="Arial" panose="020B0604020202020204" pitchFamily="34" charset="0"/>
                <a:buChar char="•"/>
              </a:pPr>
              <a:r>
                <a:rPr lang="en-US" sz="1600" dirty="0">
                  <a:solidFill>
                    <a:schemeClr val="tx1"/>
                  </a:solidFill>
                </a:rPr>
                <a:t>Stakeholder incentives are often not aligned</a:t>
              </a:r>
            </a:p>
          </p:txBody>
        </p:sp>
      </p:grpSp>
      <p:grpSp>
        <p:nvGrpSpPr>
          <p:cNvPr id="5" name="Group 4">
            <a:extLst>
              <a:ext uri="{FF2B5EF4-FFF2-40B4-BE49-F238E27FC236}">
                <a16:creationId xmlns:a16="http://schemas.microsoft.com/office/drawing/2014/main" id="{24337C8C-27D5-4346-9B44-B3D80D79FA7F}"/>
              </a:ext>
            </a:extLst>
          </p:cNvPr>
          <p:cNvGrpSpPr/>
          <p:nvPr/>
        </p:nvGrpSpPr>
        <p:grpSpPr>
          <a:xfrm>
            <a:off x="3805081" y="1424486"/>
            <a:ext cx="4224737" cy="4104249"/>
            <a:chOff x="3805081" y="1424486"/>
            <a:chExt cx="4224737" cy="4104249"/>
          </a:xfrm>
        </p:grpSpPr>
        <p:cxnSp>
          <p:nvCxnSpPr>
            <p:cNvPr id="8" name="Straight Arrow Connector 7">
              <a:extLst>
                <a:ext uri="{FF2B5EF4-FFF2-40B4-BE49-F238E27FC236}">
                  <a16:creationId xmlns:a16="http://schemas.microsoft.com/office/drawing/2014/main" id="{DB40EF97-250E-44E0-8600-BB3CCEAA6E21}"/>
                </a:ext>
              </a:extLst>
            </p:cNvPr>
            <p:cNvCxnSpPr>
              <a:cxnSpLocks/>
            </p:cNvCxnSpPr>
            <p:nvPr/>
          </p:nvCxnSpPr>
          <p:spPr>
            <a:xfrm>
              <a:off x="3805081" y="1424486"/>
              <a:ext cx="0" cy="4042996"/>
            </a:xfrm>
            <a:prstGeom prst="straightConnector1">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9777C059-0795-4967-99D2-0CC052745A9E}"/>
                </a:ext>
              </a:extLst>
            </p:cNvPr>
            <p:cNvGrpSpPr/>
            <p:nvPr/>
          </p:nvGrpSpPr>
          <p:grpSpPr>
            <a:xfrm>
              <a:off x="4122854" y="1424486"/>
              <a:ext cx="3906964" cy="4104249"/>
              <a:chOff x="4122854" y="1424486"/>
              <a:chExt cx="3906964" cy="4104249"/>
            </a:xfrm>
          </p:grpSpPr>
          <p:sp>
            <p:nvSpPr>
              <p:cNvPr id="13" name="Google Shape;105;p10">
                <a:extLst>
                  <a:ext uri="{FF2B5EF4-FFF2-40B4-BE49-F238E27FC236}">
                    <a16:creationId xmlns:a16="http://schemas.microsoft.com/office/drawing/2014/main" id="{2D2F1249-BBBB-486C-BF7A-1CB2C2D07AA7}"/>
                  </a:ext>
                </a:extLst>
              </p:cNvPr>
              <p:cNvSpPr txBox="1">
                <a:spLocks/>
              </p:cNvSpPr>
              <p:nvPr/>
            </p:nvSpPr>
            <p:spPr>
              <a:xfrm>
                <a:off x="4375366" y="1424486"/>
                <a:ext cx="3431440" cy="54023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600"/>
                </a:pPr>
                <a:r>
                  <a:rPr lang="en-US" sz="1800" dirty="0">
                    <a:solidFill>
                      <a:srgbClr val="C00000"/>
                    </a:solidFill>
                  </a:rPr>
                  <a:t>…significant investment has been made…</a:t>
                </a:r>
                <a:r>
                  <a:rPr lang="en-US" sz="1800" baseline="30000" dirty="0">
                    <a:solidFill>
                      <a:srgbClr val="C00000"/>
                    </a:solidFill>
                  </a:rPr>
                  <a:t>2</a:t>
                </a:r>
              </a:p>
            </p:txBody>
          </p:sp>
          <p:pic>
            <p:nvPicPr>
              <p:cNvPr id="16" name="Picture 2" descr="Image result for CMS">
                <a:extLst>
                  <a:ext uri="{FF2B5EF4-FFF2-40B4-BE49-F238E27FC236}">
                    <a16:creationId xmlns:a16="http://schemas.microsoft.com/office/drawing/2014/main" id="{8CFDB000-6CFE-42F3-8A79-83F3E32DE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0101" y="2195547"/>
                <a:ext cx="2492470" cy="9242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HCAHPS">
                <a:extLst>
                  <a:ext uri="{FF2B5EF4-FFF2-40B4-BE49-F238E27FC236}">
                    <a16:creationId xmlns:a16="http://schemas.microsoft.com/office/drawing/2014/main" id="{F6A0B6C3-A4C7-4AD2-A5F4-33FFE44847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2854" y="3340835"/>
                <a:ext cx="3906964" cy="21879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0" name="TextBox 19">
            <a:extLst>
              <a:ext uri="{FF2B5EF4-FFF2-40B4-BE49-F238E27FC236}">
                <a16:creationId xmlns:a16="http://schemas.microsoft.com/office/drawing/2014/main" id="{A9B0654E-5F4B-4C05-ADC9-021546282AC6}"/>
              </a:ext>
            </a:extLst>
          </p:cNvPr>
          <p:cNvSpPr txBox="1"/>
          <p:nvPr/>
        </p:nvSpPr>
        <p:spPr>
          <a:xfrm>
            <a:off x="2000865" y="5756584"/>
            <a:ext cx="9866670" cy="276999"/>
          </a:xfrm>
          <a:prstGeom prst="rect">
            <a:avLst/>
          </a:prstGeom>
          <a:noFill/>
        </p:spPr>
        <p:txBody>
          <a:bodyPr wrap="square" rtlCol="0">
            <a:spAutoFit/>
          </a:bodyPr>
          <a:lstStyle/>
          <a:p>
            <a:r>
              <a:rPr lang="en-US" sz="1200" b="1" dirty="0"/>
              <a:t>Notes:</a:t>
            </a:r>
            <a:r>
              <a:rPr lang="en-US" sz="1200" dirty="0"/>
              <a:t> 1) Alliance for Aging Research; 2) Centers for Medicare &amp; Medicaid Services.</a:t>
            </a:r>
          </a:p>
        </p:txBody>
      </p:sp>
    </p:spTree>
    <p:extLst>
      <p:ext uri="{BB962C8B-B14F-4D97-AF65-F5344CB8AC3E}">
        <p14:creationId xmlns:p14="http://schemas.microsoft.com/office/powerpoint/2010/main" val="257812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p:cTn id="18" dur="1000" fill="hold"/>
                                        <p:tgtEl>
                                          <p:spTgt spid="27"/>
                                        </p:tgtEl>
                                        <p:attrNameLst>
                                          <p:attrName>ppt_w</p:attrName>
                                        </p:attrNameLst>
                                      </p:cBhvr>
                                      <p:tavLst>
                                        <p:tav tm="0">
                                          <p:val>
                                            <p:fltVal val="0"/>
                                          </p:val>
                                        </p:tav>
                                        <p:tav tm="100000">
                                          <p:val>
                                            <p:strVal val="#ppt_w"/>
                                          </p:val>
                                        </p:tav>
                                      </p:tavLst>
                                    </p:anim>
                                    <p:anim calcmode="lin" valueType="num">
                                      <p:cBhvr>
                                        <p:cTn id="19" dur="1000" fill="hold"/>
                                        <p:tgtEl>
                                          <p:spTgt spid="27"/>
                                        </p:tgtEl>
                                        <p:attrNameLst>
                                          <p:attrName>ppt_h</p:attrName>
                                        </p:attrNameLst>
                                      </p:cBhvr>
                                      <p:tavLst>
                                        <p:tav tm="0">
                                          <p:val>
                                            <p:fltVal val="0"/>
                                          </p:val>
                                        </p:tav>
                                        <p:tav tm="100000">
                                          <p:val>
                                            <p:strVal val="#ppt_h"/>
                                          </p:val>
                                        </p:tav>
                                      </p:tavLst>
                                    </p:anim>
                                    <p:anim calcmode="lin" valueType="num">
                                      <p:cBhvr>
                                        <p:cTn id="20" dur="1000" fill="hold"/>
                                        <p:tgtEl>
                                          <p:spTgt spid="27"/>
                                        </p:tgtEl>
                                        <p:attrNameLst>
                                          <p:attrName>style.rotation</p:attrName>
                                        </p:attrNameLst>
                                      </p:cBhvr>
                                      <p:tavLst>
                                        <p:tav tm="0">
                                          <p:val>
                                            <p:fltVal val="90"/>
                                          </p:val>
                                        </p:tav>
                                        <p:tav tm="100000">
                                          <p:val>
                                            <p:fltVal val="0"/>
                                          </p:val>
                                        </p:tav>
                                      </p:tavLst>
                                    </p:anim>
                                    <p:animEffect transition="in" filter="fade">
                                      <p:cBhvr>
                                        <p:cTn id="21"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Problem Statement</a:t>
            </a:r>
            <a:endParaRPr sz="3200" dirty="0"/>
          </a:p>
        </p:txBody>
      </p:sp>
      <p:sp>
        <p:nvSpPr>
          <p:cNvPr id="109" name="Google Shape;109;p10"/>
          <p:cNvSpPr txBox="1"/>
          <p:nvPr/>
        </p:nvSpPr>
        <p:spPr>
          <a:xfrm>
            <a:off x="761999" y="1506227"/>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002060"/>
                </a:solidFill>
              </a:rPr>
              <a:t>Our goal is to develop a </a:t>
            </a:r>
            <a:r>
              <a:rPr lang="en-US" sz="2400" b="1" dirty="0">
                <a:solidFill>
                  <a:srgbClr val="C00000"/>
                </a:solidFill>
              </a:rPr>
              <a:t>model to predict the </a:t>
            </a:r>
            <a:r>
              <a:rPr lang="en-US" sz="2400" b="1" i="1" dirty="0">
                <a:solidFill>
                  <a:srgbClr val="C00000"/>
                </a:solidFill>
              </a:rPr>
              <a:t>Quality Performance </a:t>
            </a:r>
            <a:r>
              <a:rPr lang="en-US" sz="2400" b="1" dirty="0">
                <a:solidFill>
                  <a:srgbClr val="C00000"/>
                </a:solidFill>
              </a:rPr>
              <a:t>of a hospital</a:t>
            </a:r>
            <a:r>
              <a:rPr lang="en-US" sz="2400" b="1" dirty="0">
                <a:solidFill>
                  <a:srgbClr val="002060"/>
                </a:solidFill>
              </a:rPr>
              <a:t>, using the </a:t>
            </a:r>
            <a:r>
              <a:rPr lang="en-US" sz="2400" b="1" i="1" dirty="0">
                <a:solidFill>
                  <a:srgbClr val="002060"/>
                </a:solidFill>
              </a:rPr>
              <a:t>HCAHPS Patient Survey</a:t>
            </a:r>
            <a:r>
              <a:rPr lang="en-US" sz="2400" b="1" dirty="0">
                <a:solidFill>
                  <a:srgbClr val="002060"/>
                </a:solidFill>
              </a:rPr>
              <a:t> and </a:t>
            </a:r>
            <a:r>
              <a:rPr lang="en-US" sz="2400" b="1" i="1" dirty="0">
                <a:solidFill>
                  <a:srgbClr val="002060"/>
                </a:solidFill>
              </a:rPr>
              <a:t>Complications &amp; Deaths</a:t>
            </a:r>
            <a:r>
              <a:rPr lang="en-US" sz="2400" b="1" dirty="0">
                <a:solidFill>
                  <a:srgbClr val="002060"/>
                </a:solidFill>
              </a:rPr>
              <a:t> data sets. </a:t>
            </a:r>
          </a:p>
          <a:p>
            <a:pPr marL="0" marR="0" lvl="0" indent="0" algn="l" rtl="0">
              <a:spcBef>
                <a:spcPts val="0"/>
              </a:spcBef>
              <a:spcAft>
                <a:spcPts val="0"/>
              </a:spcAft>
              <a:buNone/>
            </a:pPr>
            <a:endParaRPr lang="en-US" sz="2400" b="1" dirty="0">
              <a:solidFill>
                <a:srgbClr val="002060"/>
              </a:solidFill>
            </a:endParaRPr>
          </a:p>
          <a:p>
            <a:pPr marL="0" marR="0" lvl="0" indent="0" algn="l" rtl="0">
              <a:spcBef>
                <a:spcPts val="0"/>
              </a:spcBef>
              <a:spcAft>
                <a:spcPts val="0"/>
              </a:spcAft>
              <a:buNone/>
            </a:pPr>
            <a:r>
              <a:rPr lang="en-US" sz="2000" b="1" dirty="0">
                <a:solidFill>
                  <a:srgbClr val="002060"/>
                </a:solidFill>
              </a:rPr>
              <a:t>We explored both classification and regression models to predict the </a:t>
            </a:r>
            <a:r>
              <a:rPr lang="en-US" sz="2000" b="1" i="1" dirty="0">
                <a:solidFill>
                  <a:srgbClr val="002060"/>
                </a:solidFill>
              </a:rPr>
              <a:t>Hospital Star Rating</a:t>
            </a:r>
            <a:r>
              <a:rPr lang="en-US" sz="2000" b="1" dirty="0">
                <a:solidFill>
                  <a:srgbClr val="002060"/>
                </a:solidFill>
              </a:rPr>
              <a:t> or </a:t>
            </a:r>
            <a:r>
              <a:rPr lang="en-US" sz="2000" b="1" i="1" dirty="0">
                <a:solidFill>
                  <a:srgbClr val="002060"/>
                </a:solidFill>
              </a:rPr>
              <a:t>Overall Recommend Score</a:t>
            </a:r>
            <a:r>
              <a:rPr lang="en-US" sz="2000" b="1" dirty="0">
                <a:solidFill>
                  <a:srgbClr val="002060"/>
                </a:solidFill>
              </a:rPr>
              <a:t> (respectively).</a:t>
            </a:r>
          </a:p>
          <a:p>
            <a:pPr marL="0" marR="0" lvl="0" indent="0" algn="l" rtl="0">
              <a:spcBef>
                <a:spcPts val="0"/>
              </a:spcBef>
              <a:spcAft>
                <a:spcPts val="0"/>
              </a:spcAft>
              <a:buNone/>
            </a:pPr>
            <a:endParaRPr lang="en-US" sz="2400" b="1" dirty="0">
              <a:solidFill>
                <a:schemeClr val="dk1"/>
              </a:solidFill>
            </a:endParaRPr>
          </a:p>
          <a:p>
            <a:pPr marL="0" marR="0" lvl="0" indent="0" algn="l" rtl="0">
              <a:spcBef>
                <a:spcPts val="0"/>
              </a:spcBef>
              <a:spcAft>
                <a:spcPts val="0"/>
              </a:spcAft>
              <a:buNone/>
            </a:pPr>
            <a:r>
              <a:rPr lang="en-US" sz="2000" i="1" dirty="0">
                <a:solidFill>
                  <a:schemeClr val="dk1"/>
                </a:solidFill>
              </a:rPr>
              <a:t>Ultimately, we believe this can be used to create a more real-time application patients can use to determine which hospitals they utilize for non-emergency care.</a:t>
            </a:r>
            <a:r>
              <a:rPr lang="en-US" sz="2000" i="1" baseline="30000" dirty="0">
                <a:solidFill>
                  <a:schemeClr val="dk1"/>
                </a:solidFill>
              </a:rPr>
              <a:t>1</a:t>
            </a:r>
          </a:p>
        </p:txBody>
      </p:sp>
      <p:sp>
        <p:nvSpPr>
          <p:cNvPr id="2" name="Slide Number Placeholder 1">
            <a:extLst>
              <a:ext uri="{FF2B5EF4-FFF2-40B4-BE49-F238E27FC236}">
                <a16:creationId xmlns:a16="http://schemas.microsoft.com/office/drawing/2014/main" id="{0413A8C9-8A25-4AEA-8402-51FA9B92BA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6" name="TextBox 5">
            <a:extLst>
              <a:ext uri="{FF2B5EF4-FFF2-40B4-BE49-F238E27FC236}">
                <a16:creationId xmlns:a16="http://schemas.microsoft.com/office/drawing/2014/main" id="{A6894CFE-D8DF-4E8D-B41D-F4CA21518726}"/>
              </a:ext>
            </a:extLst>
          </p:cNvPr>
          <p:cNvSpPr txBox="1"/>
          <p:nvPr/>
        </p:nvSpPr>
        <p:spPr>
          <a:xfrm>
            <a:off x="2000865" y="5756584"/>
            <a:ext cx="9866670" cy="276999"/>
          </a:xfrm>
          <a:prstGeom prst="rect">
            <a:avLst/>
          </a:prstGeom>
          <a:noFill/>
        </p:spPr>
        <p:txBody>
          <a:bodyPr wrap="square" rtlCol="0">
            <a:spAutoFit/>
          </a:bodyPr>
          <a:lstStyle/>
          <a:p>
            <a:r>
              <a:rPr lang="en-US" sz="1200" b="1" dirty="0"/>
              <a:t>Notes:</a:t>
            </a:r>
            <a:r>
              <a:rPr lang="en-US" sz="1200" dirty="0"/>
              <a:t> 1) Further discussed in the Recommendations section of our presentation.</a:t>
            </a:r>
          </a:p>
        </p:txBody>
      </p:sp>
    </p:spTree>
    <p:extLst>
      <p:ext uri="{BB962C8B-B14F-4D97-AF65-F5344CB8AC3E}">
        <p14:creationId xmlns:p14="http://schemas.microsoft.com/office/powerpoint/2010/main" val="286717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9">
                                            <p:txEl>
                                              <p:pRg st="2" end="2"/>
                                            </p:txEl>
                                          </p:spTgt>
                                        </p:tgtEl>
                                        <p:attrNameLst>
                                          <p:attrName>style.visibility</p:attrName>
                                        </p:attrNameLst>
                                      </p:cBhvr>
                                      <p:to>
                                        <p:strVal val="visible"/>
                                      </p:to>
                                    </p:set>
                                    <p:animEffect transition="in" filter="fade">
                                      <p:cBhvr>
                                        <p:cTn id="7" dur="1000"/>
                                        <p:tgtEl>
                                          <p:spTgt spid="109">
                                            <p:txEl>
                                              <p:pRg st="2" end="2"/>
                                            </p:txEl>
                                          </p:spTgt>
                                        </p:tgtEl>
                                      </p:cBhvr>
                                    </p:animEffect>
                                    <p:anim calcmode="lin" valueType="num">
                                      <p:cBhvr>
                                        <p:cTn id="8" dur="1000" fill="hold"/>
                                        <p:tgtEl>
                                          <p:spTgt spid="10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0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9">
                                            <p:txEl>
                                              <p:pRg st="4" end="4"/>
                                            </p:txEl>
                                          </p:spTgt>
                                        </p:tgtEl>
                                        <p:attrNameLst>
                                          <p:attrName>style.visibility</p:attrName>
                                        </p:attrNameLst>
                                      </p:cBhvr>
                                      <p:to>
                                        <p:strVal val="visible"/>
                                      </p:to>
                                    </p:set>
                                    <p:animEffect transition="in" filter="fade">
                                      <p:cBhvr>
                                        <p:cTn id="14" dur="1000"/>
                                        <p:tgtEl>
                                          <p:spTgt spid="109">
                                            <p:txEl>
                                              <p:pRg st="4" end="4"/>
                                            </p:txEl>
                                          </p:spTgt>
                                        </p:tgtEl>
                                      </p:cBhvr>
                                    </p:animEffect>
                                    <p:anim calcmode="lin" valueType="num">
                                      <p:cBhvr>
                                        <p:cTn id="15" dur="1000" fill="hold"/>
                                        <p:tgtEl>
                                          <p:spTgt spid="109">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0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FEB3-F5D9-4CD7-A527-5AE113A44700}"/>
              </a:ext>
            </a:extLst>
          </p:cNvPr>
          <p:cNvSpPr>
            <a:spLocks noGrp="1"/>
          </p:cNvSpPr>
          <p:nvPr>
            <p:ph type="title"/>
          </p:nvPr>
        </p:nvSpPr>
        <p:spPr/>
        <p:txBody>
          <a:bodyPr/>
          <a:lstStyle/>
          <a:p>
            <a:r>
              <a:rPr lang="en-US" sz="3200" dirty="0"/>
              <a:t>Selected Datasets</a:t>
            </a:r>
          </a:p>
        </p:txBody>
      </p:sp>
      <p:sp>
        <p:nvSpPr>
          <p:cNvPr id="4" name="Slide Number Placeholder 3">
            <a:extLst>
              <a:ext uri="{FF2B5EF4-FFF2-40B4-BE49-F238E27FC236}">
                <a16:creationId xmlns:a16="http://schemas.microsoft.com/office/drawing/2014/main" id="{CD5892B2-1A07-4EE4-8277-75E72AA8B8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5" name="Straight Connector 4">
            <a:extLst>
              <a:ext uri="{FF2B5EF4-FFF2-40B4-BE49-F238E27FC236}">
                <a16:creationId xmlns:a16="http://schemas.microsoft.com/office/drawing/2014/main" id="{3E65D72C-191B-42BE-A4E7-8DDBBA858DAA}"/>
              </a:ext>
            </a:extLst>
          </p:cNvPr>
          <p:cNvSpPr/>
          <p:nvPr/>
        </p:nvSpPr>
        <p:spPr>
          <a:xfrm>
            <a:off x="270848" y="4513190"/>
            <a:ext cx="8432474" cy="34120"/>
          </a:xfrm>
          <a:prstGeom prst="line">
            <a:avLst/>
          </a:prstGeom>
          <a:ln>
            <a:solidFill>
              <a:srgbClr val="8E0000"/>
            </a:solidFill>
          </a:ln>
        </p:spPr>
        <p:style>
          <a:lnRef idx="2">
            <a:schemeClr val="accent4">
              <a:hueOff val="0"/>
              <a:satOff val="0"/>
              <a:lumOff val="0"/>
              <a:alphaOff val="0"/>
            </a:schemeClr>
          </a:lnRef>
          <a:fillRef idx="0">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txBody>
          <a:bodyPr/>
          <a:lstStyle/>
          <a:p>
            <a:endParaRPr lang="en-US" sz="1615" dirty="0">
              <a:latin typeface="Calibri" pitchFamily="34" charset="0"/>
            </a:endParaRPr>
          </a:p>
        </p:txBody>
      </p:sp>
      <p:sp>
        <p:nvSpPr>
          <p:cNvPr id="6" name="Straight Connector 5">
            <a:extLst>
              <a:ext uri="{FF2B5EF4-FFF2-40B4-BE49-F238E27FC236}">
                <a16:creationId xmlns:a16="http://schemas.microsoft.com/office/drawing/2014/main" id="{1901E081-BEA9-4961-BABC-F36D64DDC668}"/>
              </a:ext>
            </a:extLst>
          </p:cNvPr>
          <p:cNvSpPr/>
          <p:nvPr/>
        </p:nvSpPr>
        <p:spPr>
          <a:xfrm>
            <a:off x="271375" y="2973950"/>
            <a:ext cx="8431947" cy="25511"/>
          </a:xfrm>
          <a:prstGeom prst="line">
            <a:avLst/>
          </a:prstGeom>
          <a:ln>
            <a:solidFill>
              <a:srgbClr val="8E0000"/>
            </a:solidFill>
          </a:ln>
        </p:spPr>
        <p:style>
          <a:lnRef idx="2">
            <a:schemeClr val="accent4">
              <a:hueOff val="0"/>
              <a:satOff val="0"/>
              <a:lumOff val="0"/>
              <a:alphaOff val="0"/>
            </a:schemeClr>
          </a:lnRef>
          <a:fillRef idx="0">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txBody>
          <a:bodyPr/>
          <a:lstStyle/>
          <a:p>
            <a:endParaRPr lang="en-US" sz="1615" dirty="0">
              <a:latin typeface="Calibri" pitchFamily="34" charset="0"/>
            </a:endParaRPr>
          </a:p>
        </p:txBody>
      </p:sp>
      <p:sp>
        <p:nvSpPr>
          <p:cNvPr id="7" name="Straight Connector 6">
            <a:extLst>
              <a:ext uri="{FF2B5EF4-FFF2-40B4-BE49-F238E27FC236}">
                <a16:creationId xmlns:a16="http://schemas.microsoft.com/office/drawing/2014/main" id="{D8BF3625-908D-471B-AC9B-A7E80D473847}"/>
              </a:ext>
            </a:extLst>
          </p:cNvPr>
          <p:cNvSpPr/>
          <p:nvPr/>
        </p:nvSpPr>
        <p:spPr>
          <a:xfrm>
            <a:off x="270849" y="1688443"/>
            <a:ext cx="8432473" cy="7676"/>
          </a:xfrm>
          <a:prstGeom prst="line">
            <a:avLst/>
          </a:prstGeom>
          <a:ln>
            <a:solidFill>
              <a:srgbClr val="8E0000"/>
            </a:solidFill>
          </a:ln>
        </p:spPr>
        <p:style>
          <a:lnRef idx="2">
            <a:schemeClr val="accent4">
              <a:hueOff val="0"/>
              <a:satOff val="0"/>
              <a:lumOff val="0"/>
              <a:alphaOff val="0"/>
            </a:schemeClr>
          </a:lnRef>
          <a:fillRef idx="0">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txBody>
          <a:bodyPr/>
          <a:lstStyle/>
          <a:p>
            <a:endParaRPr lang="en-US" sz="1615" dirty="0">
              <a:latin typeface="Calibri" pitchFamily="34" charset="0"/>
            </a:endParaRPr>
          </a:p>
        </p:txBody>
      </p:sp>
      <p:sp>
        <p:nvSpPr>
          <p:cNvPr id="9" name="Freeform 9">
            <a:extLst>
              <a:ext uri="{FF2B5EF4-FFF2-40B4-BE49-F238E27FC236}">
                <a16:creationId xmlns:a16="http://schemas.microsoft.com/office/drawing/2014/main" id="{ED99F150-48A5-4C75-9527-6656FA4D9A12}"/>
              </a:ext>
            </a:extLst>
          </p:cNvPr>
          <p:cNvSpPr/>
          <p:nvPr/>
        </p:nvSpPr>
        <p:spPr>
          <a:xfrm>
            <a:off x="270848" y="1329717"/>
            <a:ext cx="3827419" cy="366403"/>
          </a:xfrm>
          <a:custGeom>
            <a:avLst/>
            <a:gdLst>
              <a:gd name="connsiteX0" fmla="*/ 83074 w 2227927"/>
              <a:gd name="connsiteY0" fmla="*/ 0 h 498345"/>
              <a:gd name="connsiteX1" fmla="*/ 2144853 w 2227927"/>
              <a:gd name="connsiteY1" fmla="*/ 0 h 498345"/>
              <a:gd name="connsiteX2" fmla="*/ 2227927 w 2227927"/>
              <a:gd name="connsiteY2" fmla="*/ 83074 h 498345"/>
              <a:gd name="connsiteX3" fmla="*/ 2227927 w 2227927"/>
              <a:gd name="connsiteY3" fmla="*/ 498345 h 498345"/>
              <a:gd name="connsiteX4" fmla="*/ 2227927 w 2227927"/>
              <a:gd name="connsiteY4" fmla="*/ 498345 h 498345"/>
              <a:gd name="connsiteX5" fmla="*/ 0 w 2227927"/>
              <a:gd name="connsiteY5" fmla="*/ 498345 h 498345"/>
              <a:gd name="connsiteX6" fmla="*/ 0 w 2227927"/>
              <a:gd name="connsiteY6" fmla="*/ 498345 h 498345"/>
              <a:gd name="connsiteX7" fmla="*/ 0 w 2227927"/>
              <a:gd name="connsiteY7" fmla="*/ 83074 h 498345"/>
              <a:gd name="connsiteX8" fmla="*/ 83074 w 2227927"/>
              <a:gd name="connsiteY8" fmla="*/ 0 h 498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7927" h="498345">
                <a:moveTo>
                  <a:pt x="83074" y="0"/>
                </a:moveTo>
                <a:lnTo>
                  <a:pt x="2144853" y="0"/>
                </a:lnTo>
                <a:cubicBezTo>
                  <a:pt x="2190734" y="0"/>
                  <a:pt x="2227927" y="37193"/>
                  <a:pt x="2227927" y="83074"/>
                </a:cubicBezTo>
                <a:lnTo>
                  <a:pt x="2227927" y="498345"/>
                </a:lnTo>
                <a:lnTo>
                  <a:pt x="2227927" y="498345"/>
                </a:lnTo>
                <a:lnTo>
                  <a:pt x="0" y="498345"/>
                </a:lnTo>
                <a:lnTo>
                  <a:pt x="0" y="498345"/>
                </a:lnTo>
                <a:lnTo>
                  <a:pt x="0" y="83074"/>
                </a:lnTo>
                <a:cubicBezTo>
                  <a:pt x="0" y="37193"/>
                  <a:pt x="37193" y="0"/>
                  <a:pt x="83074" y="0"/>
                </a:cubicBezTo>
                <a:close/>
              </a:path>
            </a:pathLst>
          </a:custGeom>
          <a:solidFill>
            <a:srgbClr val="8E0000"/>
          </a:solidFill>
          <a:ln>
            <a:solidFill>
              <a:srgbClr val="8E0000"/>
            </a:solid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54452" tIns="54452" rIns="54452" bIns="26377" numCol="1" spcCol="1270" anchor="ctr" anchorCtr="0">
            <a:noAutofit/>
          </a:bodyPr>
          <a:lstStyle/>
          <a:p>
            <a:pPr algn="ctr" defTabSz="615437">
              <a:lnSpc>
                <a:spcPct val="90000"/>
              </a:lnSpc>
              <a:spcBef>
                <a:spcPct val="0"/>
              </a:spcBef>
              <a:spcAft>
                <a:spcPct val="35000"/>
              </a:spcAft>
            </a:pPr>
            <a:r>
              <a:rPr lang="en-US" sz="2400" b="1" kern="1200" dirty="0">
                <a:latin typeface="Calibri" pitchFamily="34" charset="0"/>
              </a:rPr>
              <a:t>Center for Medicare Services</a:t>
            </a:r>
          </a:p>
        </p:txBody>
      </p:sp>
      <p:sp>
        <p:nvSpPr>
          <p:cNvPr id="13" name="TextBox 2">
            <a:extLst>
              <a:ext uri="{FF2B5EF4-FFF2-40B4-BE49-F238E27FC236}">
                <a16:creationId xmlns:a16="http://schemas.microsoft.com/office/drawing/2014/main" id="{3D315D7C-133E-4014-9881-31CD9558FE52}"/>
              </a:ext>
            </a:extLst>
          </p:cNvPr>
          <p:cNvSpPr txBox="1">
            <a:spLocks noChangeArrowheads="1"/>
          </p:cNvSpPr>
          <p:nvPr>
            <p:custDataLst>
              <p:tags r:id="rId1"/>
            </p:custDataLst>
          </p:nvPr>
        </p:nvSpPr>
        <p:spPr bwMode="auto">
          <a:xfrm>
            <a:off x="474340" y="1730241"/>
            <a:ext cx="812983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en-US"/>
            </a:defPPr>
            <a:lvl1pPr marL="293987" indent="-293987" defTabSz="783964" eaLnBrk="0" hangingPunct="0">
              <a:lnSpc>
                <a:spcPct val="90000"/>
              </a:lnSpc>
              <a:spcBef>
                <a:spcPct val="20000"/>
              </a:spcBef>
              <a:buClr>
                <a:srgbClr val="F9AB26"/>
              </a:buClr>
              <a:buSzPct val="70000"/>
              <a:buFont typeface="Wingdings" pitchFamily="2" charset="2"/>
              <a:buChar char="u"/>
              <a:defRPr sz="1200"/>
            </a:lvl1pPr>
            <a:lvl2pPr marL="742950" indent="-285750" eaLnBrk="0" hangingPunct="0">
              <a:defRPr sz="2400">
                <a:latin typeface="Helvetica" pitchFamily="34" charset="0"/>
              </a:defRPr>
            </a:lvl2pPr>
            <a:lvl3pPr marL="1143000" indent="-228600" eaLnBrk="0" hangingPunct="0">
              <a:defRPr sz="2400">
                <a:latin typeface="Helvetica" pitchFamily="34" charset="0"/>
              </a:defRPr>
            </a:lvl3pPr>
            <a:lvl4pPr marL="1600200" indent="-228600" eaLnBrk="0" hangingPunct="0">
              <a:defRPr sz="2400">
                <a:latin typeface="Helvetica" pitchFamily="34" charset="0"/>
              </a:defRPr>
            </a:lvl4pPr>
            <a:lvl5pPr marL="2057400" indent="-228600" eaLnBrk="0" hangingPunct="0">
              <a:defRPr sz="2400">
                <a:latin typeface="Helvetica" pitchFamily="34" charset="0"/>
              </a:defRPr>
            </a:lvl5pPr>
            <a:lvl6pPr marL="2514600" indent="-228600" eaLnBrk="0" fontAlgn="base" hangingPunct="0">
              <a:spcBef>
                <a:spcPct val="0"/>
              </a:spcBef>
              <a:spcAft>
                <a:spcPct val="0"/>
              </a:spcAft>
              <a:buClr>
                <a:srgbClr val="519027"/>
              </a:buClr>
              <a:buFont typeface="Wingdings" pitchFamily="2" charset="2"/>
              <a:buChar char="§"/>
              <a:defRPr sz="2400">
                <a:latin typeface="Helvetica" pitchFamily="34" charset="0"/>
              </a:defRPr>
            </a:lvl6pPr>
            <a:lvl7pPr marL="2971800" indent="-228600" eaLnBrk="0" fontAlgn="base" hangingPunct="0">
              <a:spcBef>
                <a:spcPct val="0"/>
              </a:spcBef>
              <a:spcAft>
                <a:spcPct val="0"/>
              </a:spcAft>
              <a:buClr>
                <a:srgbClr val="519027"/>
              </a:buClr>
              <a:buFont typeface="Wingdings" pitchFamily="2" charset="2"/>
              <a:buChar char="§"/>
              <a:defRPr sz="2400">
                <a:latin typeface="Helvetica" pitchFamily="34" charset="0"/>
              </a:defRPr>
            </a:lvl7pPr>
            <a:lvl8pPr marL="3429000" indent="-228600" eaLnBrk="0" fontAlgn="base" hangingPunct="0">
              <a:spcBef>
                <a:spcPct val="0"/>
              </a:spcBef>
              <a:spcAft>
                <a:spcPct val="0"/>
              </a:spcAft>
              <a:buClr>
                <a:srgbClr val="519027"/>
              </a:buClr>
              <a:buFont typeface="Wingdings" pitchFamily="2" charset="2"/>
              <a:buChar char="§"/>
              <a:defRPr sz="2400">
                <a:latin typeface="Helvetica" pitchFamily="34" charset="0"/>
              </a:defRPr>
            </a:lvl8pPr>
            <a:lvl9pPr marL="3886200" indent="-228600" eaLnBrk="0" fontAlgn="base" hangingPunct="0">
              <a:spcBef>
                <a:spcPct val="0"/>
              </a:spcBef>
              <a:spcAft>
                <a:spcPct val="0"/>
              </a:spcAft>
              <a:buClr>
                <a:srgbClr val="519027"/>
              </a:buClr>
              <a:buFont typeface="Wingdings" pitchFamily="2" charset="2"/>
              <a:buChar char="§"/>
              <a:defRPr sz="2400">
                <a:latin typeface="Helvetica" pitchFamily="34" charset="0"/>
              </a:defRPr>
            </a:lvl9pPr>
          </a:lstStyle>
          <a:p>
            <a:pPr marL="0" indent="0">
              <a:buNone/>
            </a:pPr>
            <a:r>
              <a:rPr lang="en-US" sz="2000" dirty="0">
                <a:solidFill>
                  <a:schemeClr val="tx1">
                    <a:lumMod val="75000"/>
                  </a:schemeClr>
                </a:solidFill>
              </a:rPr>
              <a:t>CMS is the government body that runs Medicare and Medicaid and audits the performance of U.S. hospitals and healthcare organizations.</a:t>
            </a:r>
          </a:p>
        </p:txBody>
      </p:sp>
      <p:sp>
        <p:nvSpPr>
          <p:cNvPr id="14" name="TextBox 2">
            <a:extLst>
              <a:ext uri="{FF2B5EF4-FFF2-40B4-BE49-F238E27FC236}">
                <a16:creationId xmlns:a16="http://schemas.microsoft.com/office/drawing/2014/main" id="{D7B527DB-E246-4E65-BF84-315894D67F8C}"/>
              </a:ext>
            </a:extLst>
          </p:cNvPr>
          <p:cNvSpPr txBox="1">
            <a:spLocks noChangeArrowheads="1"/>
          </p:cNvSpPr>
          <p:nvPr>
            <p:custDataLst>
              <p:tags r:id="rId2"/>
            </p:custDataLst>
          </p:nvPr>
        </p:nvSpPr>
        <p:spPr bwMode="auto">
          <a:xfrm>
            <a:off x="474338" y="3011548"/>
            <a:ext cx="8317119"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en-US"/>
            </a:defPPr>
            <a:lvl1pPr marL="293987" indent="-293987" defTabSz="783964" eaLnBrk="0" hangingPunct="0">
              <a:lnSpc>
                <a:spcPct val="90000"/>
              </a:lnSpc>
              <a:spcBef>
                <a:spcPct val="20000"/>
              </a:spcBef>
              <a:buClr>
                <a:srgbClr val="F9AB26"/>
              </a:buClr>
              <a:buSzPct val="70000"/>
              <a:buFont typeface="Wingdings" pitchFamily="2" charset="2"/>
              <a:buChar char="u"/>
              <a:defRPr sz="1200"/>
            </a:lvl1pPr>
            <a:lvl2pPr marL="742950" indent="-285750" eaLnBrk="0" hangingPunct="0">
              <a:defRPr sz="2400">
                <a:latin typeface="Helvetica" pitchFamily="34" charset="0"/>
              </a:defRPr>
            </a:lvl2pPr>
            <a:lvl3pPr marL="1143000" indent="-228600" eaLnBrk="0" hangingPunct="0">
              <a:defRPr sz="2400">
                <a:latin typeface="Helvetica" pitchFamily="34" charset="0"/>
              </a:defRPr>
            </a:lvl3pPr>
            <a:lvl4pPr marL="1600200" indent="-228600" eaLnBrk="0" hangingPunct="0">
              <a:defRPr sz="2400">
                <a:latin typeface="Helvetica" pitchFamily="34" charset="0"/>
              </a:defRPr>
            </a:lvl4pPr>
            <a:lvl5pPr marL="2057400" indent="-228600" eaLnBrk="0" hangingPunct="0">
              <a:defRPr sz="2400">
                <a:latin typeface="Helvetica" pitchFamily="34" charset="0"/>
              </a:defRPr>
            </a:lvl5pPr>
            <a:lvl6pPr marL="2514600" indent="-228600" eaLnBrk="0" fontAlgn="base" hangingPunct="0">
              <a:spcBef>
                <a:spcPct val="0"/>
              </a:spcBef>
              <a:spcAft>
                <a:spcPct val="0"/>
              </a:spcAft>
              <a:buClr>
                <a:srgbClr val="519027"/>
              </a:buClr>
              <a:buFont typeface="Wingdings" pitchFamily="2" charset="2"/>
              <a:buChar char="§"/>
              <a:defRPr sz="2400">
                <a:latin typeface="Helvetica" pitchFamily="34" charset="0"/>
              </a:defRPr>
            </a:lvl6pPr>
            <a:lvl7pPr marL="2971800" indent="-228600" eaLnBrk="0" fontAlgn="base" hangingPunct="0">
              <a:spcBef>
                <a:spcPct val="0"/>
              </a:spcBef>
              <a:spcAft>
                <a:spcPct val="0"/>
              </a:spcAft>
              <a:buClr>
                <a:srgbClr val="519027"/>
              </a:buClr>
              <a:buFont typeface="Wingdings" pitchFamily="2" charset="2"/>
              <a:buChar char="§"/>
              <a:defRPr sz="2400">
                <a:latin typeface="Helvetica" pitchFamily="34" charset="0"/>
              </a:defRPr>
            </a:lvl7pPr>
            <a:lvl8pPr marL="3429000" indent="-228600" eaLnBrk="0" fontAlgn="base" hangingPunct="0">
              <a:spcBef>
                <a:spcPct val="0"/>
              </a:spcBef>
              <a:spcAft>
                <a:spcPct val="0"/>
              </a:spcAft>
              <a:buClr>
                <a:srgbClr val="519027"/>
              </a:buClr>
              <a:buFont typeface="Wingdings" pitchFamily="2" charset="2"/>
              <a:buChar char="§"/>
              <a:defRPr sz="2400">
                <a:latin typeface="Helvetica" pitchFamily="34" charset="0"/>
              </a:defRPr>
            </a:lvl8pPr>
            <a:lvl9pPr marL="3886200" indent="-228600" eaLnBrk="0" fontAlgn="base" hangingPunct="0">
              <a:spcBef>
                <a:spcPct val="0"/>
              </a:spcBef>
              <a:spcAft>
                <a:spcPct val="0"/>
              </a:spcAft>
              <a:buClr>
                <a:srgbClr val="519027"/>
              </a:buClr>
              <a:buFont typeface="Wingdings" pitchFamily="2" charset="2"/>
              <a:buChar char="§"/>
              <a:defRPr sz="2400">
                <a:latin typeface="Helvetica" pitchFamily="34" charset="0"/>
              </a:defRPr>
            </a:lvl9pPr>
          </a:lstStyle>
          <a:p>
            <a:pPr marL="0" indent="0">
              <a:buNone/>
            </a:pPr>
            <a:r>
              <a:rPr lang="en-US" sz="2000" dirty="0">
                <a:solidFill>
                  <a:schemeClr val="tx1">
                    <a:lumMod val="75000"/>
                  </a:schemeClr>
                </a:solidFill>
              </a:rPr>
              <a:t>Dataset of various types of complications and deaths that have occurred at each U.S. hospital, expressed as count per thousand. Examples include bedsores and deaths from complications post surgery. </a:t>
            </a:r>
          </a:p>
        </p:txBody>
      </p:sp>
      <p:sp>
        <p:nvSpPr>
          <p:cNvPr id="15" name="TextBox 2">
            <a:extLst>
              <a:ext uri="{FF2B5EF4-FFF2-40B4-BE49-F238E27FC236}">
                <a16:creationId xmlns:a16="http://schemas.microsoft.com/office/drawing/2014/main" id="{5118432C-2CC4-4B9C-96F6-D90C3110B3BB}"/>
              </a:ext>
            </a:extLst>
          </p:cNvPr>
          <p:cNvSpPr txBox="1">
            <a:spLocks noChangeArrowheads="1"/>
          </p:cNvSpPr>
          <p:nvPr>
            <p:custDataLst>
              <p:tags r:id="rId3"/>
            </p:custDataLst>
          </p:nvPr>
        </p:nvSpPr>
        <p:spPr bwMode="auto">
          <a:xfrm>
            <a:off x="474340" y="4547311"/>
            <a:ext cx="8438304"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en-US"/>
            </a:defPPr>
            <a:lvl1pPr marL="293987" indent="-293987" defTabSz="783964" eaLnBrk="0" hangingPunct="0">
              <a:lnSpc>
                <a:spcPct val="90000"/>
              </a:lnSpc>
              <a:spcBef>
                <a:spcPct val="20000"/>
              </a:spcBef>
              <a:buClr>
                <a:srgbClr val="F9AB26"/>
              </a:buClr>
              <a:buSzPct val="70000"/>
              <a:buFont typeface="Wingdings" pitchFamily="2" charset="2"/>
              <a:buChar char="u"/>
              <a:defRPr sz="1200"/>
            </a:lvl1pPr>
            <a:lvl2pPr marL="742950" indent="-285750" eaLnBrk="0" hangingPunct="0">
              <a:defRPr sz="2400">
                <a:latin typeface="Helvetica" pitchFamily="34" charset="0"/>
              </a:defRPr>
            </a:lvl2pPr>
            <a:lvl3pPr marL="1143000" indent="-228600" eaLnBrk="0" hangingPunct="0">
              <a:defRPr sz="2400">
                <a:latin typeface="Helvetica" pitchFamily="34" charset="0"/>
              </a:defRPr>
            </a:lvl3pPr>
            <a:lvl4pPr marL="1600200" indent="-228600" eaLnBrk="0" hangingPunct="0">
              <a:defRPr sz="2400">
                <a:latin typeface="Helvetica" pitchFamily="34" charset="0"/>
              </a:defRPr>
            </a:lvl4pPr>
            <a:lvl5pPr marL="2057400" indent="-228600" eaLnBrk="0" hangingPunct="0">
              <a:defRPr sz="2400">
                <a:latin typeface="Helvetica" pitchFamily="34" charset="0"/>
              </a:defRPr>
            </a:lvl5pPr>
            <a:lvl6pPr marL="2514600" indent="-228600" eaLnBrk="0" fontAlgn="base" hangingPunct="0">
              <a:spcBef>
                <a:spcPct val="0"/>
              </a:spcBef>
              <a:spcAft>
                <a:spcPct val="0"/>
              </a:spcAft>
              <a:buClr>
                <a:srgbClr val="519027"/>
              </a:buClr>
              <a:buFont typeface="Wingdings" pitchFamily="2" charset="2"/>
              <a:buChar char="§"/>
              <a:defRPr sz="2400">
                <a:latin typeface="Helvetica" pitchFamily="34" charset="0"/>
              </a:defRPr>
            </a:lvl6pPr>
            <a:lvl7pPr marL="2971800" indent="-228600" eaLnBrk="0" fontAlgn="base" hangingPunct="0">
              <a:spcBef>
                <a:spcPct val="0"/>
              </a:spcBef>
              <a:spcAft>
                <a:spcPct val="0"/>
              </a:spcAft>
              <a:buClr>
                <a:srgbClr val="519027"/>
              </a:buClr>
              <a:buFont typeface="Wingdings" pitchFamily="2" charset="2"/>
              <a:buChar char="§"/>
              <a:defRPr sz="2400">
                <a:latin typeface="Helvetica" pitchFamily="34" charset="0"/>
              </a:defRPr>
            </a:lvl7pPr>
            <a:lvl8pPr marL="3429000" indent="-228600" eaLnBrk="0" fontAlgn="base" hangingPunct="0">
              <a:spcBef>
                <a:spcPct val="0"/>
              </a:spcBef>
              <a:spcAft>
                <a:spcPct val="0"/>
              </a:spcAft>
              <a:buClr>
                <a:srgbClr val="519027"/>
              </a:buClr>
              <a:buFont typeface="Wingdings" pitchFamily="2" charset="2"/>
              <a:buChar char="§"/>
              <a:defRPr sz="2400">
                <a:latin typeface="Helvetica" pitchFamily="34" charset="0"/>
              </a:defRPr>
            </a:lvl8pPr>
            <a:lvl9pPr marL="3886200" indent="-228600" eaLnBrk="0" fontAlgn="base" hangingPunct="0">
              <a:spcBef>
                <a:spcPct val="0"/>
              </a:spcBef>
              <a:spcAft>
                <a:spcPct val="0"/>
              </a:spcAft>
              <a:buClr>
                <a:srgbClr val="519027"/>
              </a:buClr>
              <a:buFont typeface="Wingdings" pitchFamily="2" charset="2"/>
              <a:buChar char="§"/>
              <a:defRPr sz="2400">
                <a:latin typeface="Helvetica" pitchFamily="34" charset="0"/>
              </a:defRPr>
            </a:lvl9pPr>
          </a:lstStyle>
          <a:p>
            <a:pPr marL="0" indent="0">
              <a:buNone/>
            </a:pPr>
            <a:r>
              <a:rPr lang="en-US" sz="2000" dirty="0">
                <a:solidFill>
                  <a:schemeClr val="tx1">
                    <a:lumMod val="75000"/>
                  </a:schemeClr>
                </a:solidFill>
              </a:rPr>
              <a:t>Dataset of survey scores received by hospitals from patients. Survey covers topics such as cleanliness and nurse communication.</a:t>
            </a:r>
          </a:p>
        </p:txBody>
      </p:sp>
      <p:sp>
        <p:nvSpPr>
          <p:cNvPr id="18" name="Freeform 9">
            <a:extLst>
              <a:ext uri="{FF2B5EF4-FFF2-40B4-BE49-F238E27FC236}">
                <a16:creationId xmlns:a16="http://schemas.microsoft.com/office/drawing/2014/main" id="{0ACCEF8A-A02D-4B7E-A5DF-0783F962719A}"/>
              </a:ext>
            </a:extLst>
          </p:cNvPr>
          <p:cNvSpPr/>
          <p:nvPr/>
        </p:nvSpPr>
        <p:spPr>
          <a:xfrm>
            <a:off x="270847" y="2600556"/>
            <a:ext cx="3827419" cy="366403"/>
          </a:xfrm>
          <a:custGeom>
            <a:avLst/>
            <a:gdLst>
              <a:gd name="connsiteX0" fmla="*/ 83074 w 2227927"/>
              <a:gd name="connsiteY0" fmla="*/ 0 h 498345"/>
              <a:gd name="connsiteX1" fmla="*/ 2144853 w 2227927"/>
              <a:gd name="connsiteY1" fmla="*/ 0 h 498345"/>
              <a:gd name="connsiteX2" fmla="*/ 2227927 w 2227927"/>
              <a:gd name="connsiteY2" fmla="*/ 83074 h 498345"/>
              <a:gd name="connsiteX3" fmla="*/ 2227927 w 2227927"/>
              <a:gd name="connsiteY3" fmla="*/ 498345 h 498345"/>
              <a:gd name="connsiteX4" fmla="*/ 2227927 w 2227927"/>
              <a:gd name="connsiteY4" fmla="*/ 498345 h 498345"/>
              <a:gd name="connsiteX5" fmla="*/ 0 w 2227927"/>
              <a:gd name="connsiteY5" fmla="*/ 498345 h 498345"/>
              <a:gd name="connsiteX6" fmla="*/ 0 w 2227927"/>
              <a:gd name="connsiteY6" fmla="*/ 498345 h 498345"/>
              <a:gd name="connsiteX7" fmla="*/ 0 w 2227927"/>
              <a:gd name="connsiteY7" fmla="*/ 83074 h 498345"/>
              <a:gd name="connsiteX8" fmla="*/ 83074 w 2227927"/>
              <a:gd name="connsiteY8" fmla="*/ 0 h 498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7927" h="498345">
                <a:moveTo>
                  <a:pt x="83074" y="0"/>
                </a:moveTo>
                <a:lnTo>
                  <a:pt x="2144853" y="0"/>
                </a:lnTo>
                <a:cubicBezTo>
                  <a:pt x="2190734" y="0"/>
                  <a:pt x="2227927" y="37193"/>
                  <a:pt x="2227927" y="83074"/>
                </a:cubicBezTo>
                <a:lnTo>
                  <a:pt x="2227927" y="498345"/>
                </a:lnTo>
                <a:lnTo>
                  <a:pt x="2227927" y="498345"/>
                </a:lnTo>
                <a:lnTo>
                  <a:pt x="0" y="498345"/>
                </a:lnTo>
                <a:lnTo>
                  <a:pt x="0" y="498345"/>
                </a:lnTo>
                <a:lnTo>
                  <a:pt x="0" y="83074"/>
                </a:lnTo>
                <a:cubicBezTo>
                  <a:pt x="0" y="37193"/>
                  <a:pt x="37193" y="0"/>
                  <a:pt x="83074" y="0"/>
                </a:cubicBezTo>
                <a:close/>
              </a:path>
            </a:pathLst>
          </a:custGeom>
          <a:solidFill>
            <a:srgbClr val="8E0000"/>
          </a:solidFill>
          <a:ln>
            <a:solidFill>
              <a:srgbClr val="8E0000"/>
            </a:solid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54452" tIns="54452" rIns="54452" bIns="26377" numCol="1" spcCol="1270" anchor="ctr" anchorCtr="0">
            <a:noAutofit/>
          </a:bodyPr>
          <a:lstStyle/>
          <a:p>
            <a:pPr algn="ctr" defTabSz="615437">
              <a:lnSpc>
                <a:spcPct val="90000"/>
              </a:lnSpc>
              <a:spcBef>
                <a:spcPct val="0"/>
              </a:spcBef>
              <a:spcAft>
                <a:spcPct val="35000"/>
              </a:spcAft>
            </a:pPr>
            <a:r>
              <a:rPr lang="en-US" sz="2400" b="1" kern="1200" dirty="0">
                <a:latin typeface="Calibri" pitchFamily="34" charset="0"/>
              </a:rPr>
              <a:t>Complications and Deaths</a:t>
            </a:r>
          </a:p>
        </p:txBody>
      </p:sp>
      <p:sp>
        <p:nvSpPr>
          <p:cNvPr id="19" name="Freeform 9">
            <a:extLst>
              <a:ext uri="{FF2B5EF4-FFF2-40B4-BE49-F238E27FC236}">
                <a16:creationId xmlns:a16="http://schemas.microsoft.com/office/drawing/2014/main" id="{EBF9ACB7-DA14-45BD-A2EB-A88404D3EADD}"/>
              </a:ext>
            </a:extLst>
          </p:cNvPr>
          <p:cNvSpPr/>
          <p:nvPr/>
        </p:nvSpPr>
        <p:spPr>
          <a:xfrm>
            <a:off x="270846" y="4134701"/>
            <a:ext cx="3827419" cy="366403"/>
          </a:xfrm>
          <a:custGeom>
            <a:avLst/>
            <a:gdLst>
              <a:gd name="connsiteX0" fmla="*/ 83074 w 2227927"/>
              <a:gd name="connsiteY0" fmla="*/ 0 h 498345"/>
              <a:gd name="connsiteX1" fmla="*/ 2144853 w 2227927"/>
              <a:gd name="connsiteY1" fmla="*/ 0 h 498345"/>
              <a:gd name="connsiteX2" fmla="*/ 2227927 w 2227927"/>
              <a:gd name="connsiteY2" fmla="*/ 83074 h 498345"/>
              <a:gd name="connsiteX3" fmla="*/ 2227927 w 2227927"/>
              <a:gd name="connsiteY3" fmla="*/ 498345 h 498345"/>
              <a:gd name="connsiteX4" fmla="*/ 2227927 w 2227927"/>
              <a:gd name="connsiteY4" fmla="*/ 498345 h 498345"/>
              <a:gd name="connsiteX5" fmla="*/ 0 w 2227927"/>
              <a:gd name="connsiteY5" fmla="*/ 498345 h 498345"/>
              <a:gd name="connsiteX6" fmla="*/ 0 w 2227927"/>
              <a:gd name="connsiteY6" fmla="*/ 498345 h 498345"/>
              <a:gd name="connsiteX7" fmla="*/ 0 w 2227927"/>
              <a:gd name="connsiteY7" fmla="*/ 83074 h 498345"/>
              <a:gd name="connsiteX8" fmla="*/ 83074 w 2227927"/>
              <a:gd name="connsiteY8" fmla="*/ 0 h 498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7927" h="498345">
                <a:moveTo>
                  <a:pt x="83074" y="0"/>
                </a:moveTo>
                <a:lnTo>
                  <a:pt x="2144853" y="0"/>
                </a:lnTo>
                <a:cubicBezTo>
                  <a:pt x="2190734" y="0"/>
                  <a:pt x="2227927" y="37193"/>
                  <a:pt x="2227927" y="83074"/>
                </a:cubicBezTo>
                <a:lnTo>
                  <a:pt x="2227927" y="498345"/>
                </a:lnTo>
                <a:lnTo>
                  <a:pt x="2227927" y="498345"/>
                </a:lnTo>
                <a:lnTo>
                  <a:pt x="0" y="498345"/>
                </a:lnTo>
                <a:lnTo>
                  <a:pt x="0" y="498345"/>
                </a:lnTo>
                <a:lnTo>
                  <a:pt x="0" y="83074"/>
                </a:lnTo>
                <a:cubicBezTo>
                  <a:pt x="0" y="37193"/>
                  <a:pt x="37193" y="0"/>
                  <a:pt x="83074" y="0"/>
                </a:cubicBezTo>
                <a:close/>
              </a:path>
            </a:pathLst>
          </a:custGeom>
          <a:solidFill>
            <a:srgbClr val="8E0000"/>
          </a:solidFill>
          <a:ln>
            <a:solidFill>
              <a:srgbClr val="8E0000"/>
            </a:solid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54452" tIns="54452" rIns="54452" bIns="26377" numCol="1" spcCol="1270" anchor="ctr" anchorCtr="0">
            <a:noAutofit/>
          </a:bodyPr>
          <a:lstStyle/>
          <a:p>
            <a:pPr algn="ctr" defTabSz="615437">
              <a:lnSpc>
                <a:spcPct val="90000"/>
              </a:lnSpc>
              <a:spcBef>
                <a:spcPct val="0"/>
              </a:spcBef>
              <a:spcAft>
                <a:spcPct val="35000"/>
              </a:spcAft>
            </a:pPr>
            <a:r>
              <a:rPr lang="en-US" sz="2400" b="1" kern="1200" dirty="0">
                <a:latin typeface="Calibri" pitchFamily="34" charset="0"/>
              </a:rPr>
              <a:t>Patient Survey Scores</a:t>
            </a:r>
          </a:p>
        </p:txBody>
      </p:sp>
      <p:sp>
        <p:nvSpPr>
          <p:cNvPr id="21" name="TextBox 20">
            <a:extLst>
              <a:ext uri="{FF2B5EF4-FFF2-40B4-BE49-F238E27FC236}">
                <a16:creationId xmlns:a16="http://schemas.microsoft.com/office/drawing/2014/main" id="{E6342DEB-EA9E-438D-93D5-C4429E75DD04}"/>
              </a:ext>
            </a:extLst>
          </p:cNvPr>
          <p:cNvSpPr txBox="1"/>
          <p:nvPr/>
        </p:nvSpPr>
        <p:spPr>
          <a:xfrm>
            <a:off x="4168040" y="1329717"/>
            <a:ext cx="3827419" cy="369332"/>
          </a:xfrm>
          <a:prstGeom prst="rect">
            <a:avLst/>
          </a:prstGeom>
          <a:noFill/>
        </p:spPr>
        <p:txBody>
          <a:bodyPr wrap="square" rtlCol="0">
            <a:spAutoFit/>
          </a:bodyPr>
          <a:lstStyle/>
          <a:p>
            <a:r>
              <a:rPr lang="en-US" sz="1800" b="1" i="1" dirty="0"/>
              <a:t>Data source</a:t>
            </a:r>
          </a:p>
        </p:txBody>
      </p:sp>
      <p:sp>
        <p:nvSpPr>
          <p:cNvPr id="22" name="TextBox 21">
            <a:extLst>
              <a:ext uri="{FF2B5EF4-FFF2-40B4-BE49-F238E27FC236}">
                <a16:creationId xmlns:a16="http://schemas.microsoft.com/office/drawing/2014/main" id="{B5D6A406-3067-4DFD-BCCB-BEC352127B18}"/>
              </a:ext>
            </a:extLst>
          </p:cNvPr>
          <p:cNvSpPr txBox="1"/>
          <p:nvPr/>
        </p:nvSpPr>
        <p:spPr>
          <a:xfrm>
            <a:off x="4201091" y="2639320"/>
            <a:ext cx="4167135" cy="369332"/>
          </a:xfrm>
          <a:prstGeom prst="rect">
            <a:avLst/>
          </a:prstGeom>
          <a:noFill/>
        </p:spPr>
        <p:txBody>
          <a:bodyPr wrap="square" rtlCol="0">
            <a:spAutoFit/>
          </a:bodyPr>
          <a:lstStyle/>
          <a:p>
            <a:r>
              <a:rPr lang="en-US" sz="1800" b="1" i="1" dirty="0"/>
              <a:t>Dataset - predictors</a:t>
            </a:r>
          </a:p>
        </p:txBody>
      </p:sp>
      <p:sp>
        <p:nvSpPr>
          <p:cNvPr id="23" name="TextBox 22">
            <a:extLst>
              <a:ext uri="{FF2B5EF4-FFF2-40B4-BE49-F238E27FC236}">
                <a16:creationId xmlns:a16="http://schemas.microsoft.com/office/drawing/2014/main" id="{52673FB7-72AA-4BE8-91EA-E38589D41A03}"/>
              </a:ext>
            </a:extLst>
          </p:cNvPr>
          <p:cNvSpPr txBox="1"/>
          <p:nvPr/>
        </p:nvSpPr>
        <p:spPr>
          <a:xfrm>
            <a:off x="4201091" y="4172753"/>
            <a:ext cx="3951388" cy="374557"/>
          </a:xfrm>
          <a:prstGeom prst="rect">
            <a:avLst/>
          </a:prstGeom>
          <a:noFill/>
        </p:spPr>
        <p:txBody>
          <a:bodyPr wrap="square" rtlCol="0">
            <a:spAutoFit/>
          </a:bodyPr>
          <a:lstStyle/>
          <a:p>
            <a:r>
              <a:rPr lang="en-US" sz="1800" b="1" i="1" dirty="0"/>
              <a:t>Dataset – predictors and target</a:t>
            </a:r>
          </a:p>
        </p:txBody>
      </p:sp>
      <p:sp>
        <p:nvSpPr>
          <p:cNvPr id="25" name="Freeform 9">
            <a:extLst>
              <a:ext uri="{FF2B5EF4-FFF2-40B4-BE49-F238E27FC236}">
                <a16:creationId xmlns:a16="http://schemas.microsoft.com/office/drawing/2014/main" id="{6EC54889-0DAF-4ECC-8B08-9E3826AA553B}"/>
              </a:ext>
            </a:extLst>
          </p:cNvPr>
          <p:cNvSpPr/>
          <p:nvPr/>
        </p:nvSpPr>
        <p:spPr>
          <a:xfrm>
            <a:off x="9287189" y="1841117"/>
            <a:ext cx="2301599" cy="365125"/>
          </a:xfrm>
          <a:custGeom>
            <a:avLst/>
            <a:gdLst>
              <a:gd name="connsiteX0" fmla="*/ 83074 w 2227927"/>
              <a:gd name="connsiteY0" fmla="*/ 0 h 498345"/>
              <a:gd name="connsiteX1" fmla="*/ 2144853 w 2227927"/>
              <a:gd name="connsiteY1" fmla="*/ 0 h 498345"/>
              <a:gd name="connsiteX2" fmla="*/ 2227927 w 2227927"/>
              <a:gd name="connsiteY2" fmla="*/ 83074 h 498345"/>
              <a:gd name="connsiteX3" fmla="*/ 2227927 w 2227927"/>
              <a:gd name="connsiteY3" fmla="*/ 498345 h 498345"/>
              <a:gd name="connsiteX4" fmla="*/ 2227927 w 2227927"/>
              <a:gd name="connsiteY4" fmla="*/ 498345 h 498345"/>
              <a:gd name="connsiteX5" fmla="*/ 0 w 2227927"/>
              <a:gd name="connsiteY5" fmla="*/ 498345 h 498345"/>
              <a:gd name="connsiteX6" fmla="*/ 0 w 2227927"/>
              <a:gd name="connsiteY6" fmla="*/ 498345 h 498345"/>
              <a:gd name="connsiteX7" fmla="*/ 0 w 2227927"/>
              <a:gd name="connsiteY7" fmla="*/ 83074 h 498345"/>
              <a:gd name="connsiteX8" fmla="*/ 83074 w 2227927"/>
              <a:gd name="connsiteY8" fmla="*/ 0 h 498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7927" h="498345">
                <a:moveTo>
                  <a:pt x="83074" y="0"/>
                </a:moveTo>
                <a:lnTo>
                  <a:pt x="2144853" y="0"/>
                </a:lnTo>
                <a:cubicBezTo>
                  <a:pt x="2190734" y="0"/>
                  <a:pt x="2227927" y="37193"/>
                  <a:pt x="2227927" y="83074"/>
                </a:cubicBezTo>
                <a:lnTo>
                  <a:pt x="2227927" y="498345"/>
                </a:lnTo>
                <a:lnTo>
                  <a:pt x="2227927" y="498345"/>
                </a:lnTo>
                <a:lnTo>
                  <a:pt x="0" y="498345"/>
                </a:lnTo>
                <a:lnTo>
                  <a:pt x="0" y="498345"/>
                </a:lnTo>
                <a:lnTo>
                  <a:pt x="0" y="83074"/>
                </a:lnTo>
                <a:cubicBezTo>
                  <a:pt x="0" y="37193"/>
                  <a:pt x="37193" y="0"/>
                  <a:pt x="83074" y="0"/>
                </a:cubicBezTo>
                <a:close/>
              </a:path>
            </a:pathLst>
          </a:custGeom>
          <a:solidFill>
            <a:srgbClr val="8E0000"/>
          </a:solidFill>
          <a:ln>
            <a:solidFill>
              <a:srgbClr val="8E0000"/>
            </a:solid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54452" tIns="54452" rIns="54452" bIns="26377" numCol="1" spcCol="1270" anchor="ctr" anchorCtr="0">
            <a:noAutofit/>
          </a:bodyPr>
          <a:lstStyle/>
          <a:p>
            <a:pPr algn="ctr" defTabSz="615437">
              <a:lnSpc>
                <a:spcPct val="90000"/>
              </a:lnSpc>
              <a:spcBef>
                <a:spcPct val="0"/>
              </a:spcBef>
              <a:spcAft>
                <a:spcPct val="35000"/>
              </a:spcAft>
            </a:pPr>
            <a:r>
              <a:rPr lang="en-US" sz="2400" b="1" kern="1200" dirty="0">
                <a:latin typeface="Calibri" pitchFamily="34" charset="0"/>
              </a:rPr>
              <a:t>Target Variables</a:t>
            </a:r>
          </a:p>
        </p:txBody>
      </p:sp>
      <p:sp>
        <p:nvSpPr>
          <p:cNvPr id="26" name="Star: 5 Points 25">
            <a:extLst>
              <a:ext uri="{FF2B5EF4-FFF2-40B4-BE49-F238E27FC236}">
                <a16:creationId xmlns:a16="http://schemas.microsoft.com/office/drawing/2014/main" id="{22E7840D-95F2-44AC-955C-280D8B8AF7BF}"/>
              </a:ext>
            </a:extLst>
          </p:cNvPr>
          <p:cNvSpPr/>
          <p:nvPr/>
        </p:nvSpPr>
        <p:spPr>
          <a:xfrm>
            <a:off x="9716861" y="2918015"/>
            <a:ext cx="418671" cy="365125"/>
          </a:xfrm>
          <a:prstGeom prst="star5">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Star: 5 Points 26">
            <a:extLst>
              <a:ext uri="{FF2B5EF4-FFF2-40B4-BE49-F238E27FC236}">
                <a16:creationId xmlns:a16="http://schemas.microsoft.com/office/drawing/2014/main" id="{110C0834-8616-40B2-AB44-C48D7C7ECFC9}"/>
              </a:ext>
            </a:extLst>
          </p:cNvPr>
          <p:cNvSpPr/>
          <p:nvPr/>
        </p:nvSpPr>
        <p:spPr>
          <a:xfrm>
            <a:off x="10773478" y="2919471"/>
            <a:ext cx="418671" cy="365125"/>
          </a:xfrm>
          <a:prstGeom prst="star5">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tar: 5 Points 27">
            <a:extLst>
              <a:ext uri="{FF2B5EF4-FFF2-40B4-BE49-F238E27FC236}">
                <a16:creationId xmlns:a16="http://schemas.microsoft.com/office/drawing/2014/main" id="{ED30F39A-D1DB-44F3-8EB3-99A7DD79C3A3}"/>
              </a:ext>
            </a:extLst>
          </p:cNvPr>
          <p:cNvSpPr/>
          <p:nvPr/>
        </p:nvSpPr>
        <p:spPr>
          <a:xfrm>
            <a:off x="10261703" y="2919471"/>
            <a:ext cx="418671" cy="365125"/>
          </a:xfrm>
          <a:prstGeom prst="star5">
            <a:avLst>
              <a:gd name="adj" fmla="val 19098"/>
              <a:gd name="hf" fmla="val 105146"/>
              <a:gd name="vf" fmla="val 110557"/>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56129547-2090-4229-9855-EDF32F7D9998}"/>
              </a:ext>
            </a:extLst>
          </p:cNvPr>
          <p:cNvSpPr txBox="1"/>
          <p:nvPr/>
        </p:nvSpPr>
        <p:spPr>
          <a:xfrm>
            <a:off x="9440422" y="2394933"/>
            <a:ext cx="1988545" cy="400110"/>
          </a:xfrm>
          <a:prstGeom prst="rect">
            <a:avLst/>
          </a:prstGeom>
          <a:noFill/>
        </p:spPr>
        <p:txBody>
          <a:bodyPr wrap="square" rtlCol="0">
            <a:spAutoFit/>
          </a:bodyPr>
          <a:lstStyle/>
          <a:p>
            <a:pPr algn="ctr"/>
            <a:r>
              <a:rPr lang="en-US" sz="2000" b="1" dirty="0"/>
              <a:t>Star Rating</a:t>
            </a:r>
          </a:p>
        </p:txBody>
      </p:sp>
      <p:sp>
        <p:nvSpPr>
          <p:cNvPr id="30" name="TextBox 29">
            <a:extLst>
              <a:ext uri="{FF2B5EF4-FFF2-40B4-BE49-F238E27FC236}">
                <a16:creationId xmlns:a16="http://schemas.microsoft.com/office/drawing/2014/main" id="{60B36D63-21FD-429D-923B-FA864400725B}"/>
              </a:ext>
            </a:extLst>
          </p:cNvPr>
          <p:cNvSpPr txBox="1"/>
          <p:nvPr/>
        </p:nvSpPr>
        <p:spPr>
          <a:xfrm>
            <a:off x="9330251" y="3489113"/>
            <a:ext cx="2247520" cy="707886"/>
          </a:xfrm>
          <a:prstGeom prst="rect">
            <a:avLst/>
          </a:prstGeom>
          <a:noFill/>
        </p:spPr>
        <p:txBody>
          <a:bodyPr wrap="square" rtlCol="0">
            <a:spAutoFit/>
          </a:bodyPr>
          <a:lstStyle/>
          <a:p>
            <a:pPr algn="ctr"/>
            <a:r>
              <a:rPr lang="en-US" sz="2000" b="1" dirty="0"/>
              <a:t>Recommended Linear Score</a:t>
            </a:r>
          </a:p>
        </p:txBody>
      </p:sp>
      <p:sp>
        <p:nvSpPr>
          <p:cNvPr id="31" name="TextBox 30">
            <a:extLst>
              <a:ext uri="{FF2B5EF4-FFF2-40B4-BE49-F238E27FC236}">
                <a16:creationId xmlns:a16="http://schemas.microsoft.com/office/drawing/2014/main" id="{51C9B644-5D39-4461-8BEA-ACDF5A829912}"/>
              </a:ext>
            </a:extLst>
          </p:cNvPr>
          <p:cNvSpPr txBox="1"/>
          <p:nvPr/>
        </p:nvSpPr>
        <p:spPr>
          <a:xfrm>
            <a:off x="9843616" y="4150719"/>
            <a:ext cx="1337516" cy="769441"/>
          </a:xfrm>
          <a:prstGeom prst="rect">
            <a:avLst/>
          </a:prstGeom>
          <a:noFill/>
        </p:spPr>
        <p:txBody>
          <a:bodyPr wrap="square" rtlCol="0">
            <a:spAutoFit/>
          </a:bodyPr>
          <a:lstStyle/>
          <a:p>
            <a:pPr algn="ctr"/>
            <a:r>
              <a:rPr lang="en-US" sz="4400" b="1" dirty="0">
                <a:solidFill>
                  <a:srgbClr val="8E0000"/>
                </a:solidFill>
              </a:rPr>
              <a:t>87</a:t>
            </a:r>
          </a:p>
        </p:txBody>
      </p:sp>
    </p:spTree>
    <p:extLst>
      <p:ext uri="{BB962C8B-B14F-4D97-AF65-F5344CB8AC3E}">
        <p14:creationId xmlns:p14="http://schemas.microsoft.com/office/powerpoint/2010/main" val="29689382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Overview &amp; Exploration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22" name="TextBox 21">
            <a:extLst>
              <a:ext uri="{FF2B5EF4-FFF2-40B4-BE49-F238E27FC236}">
                <a16:creationId xmlns:a16="http://schemas.microsoft.com/office/drawing/2014/main" id="{BC0188BC-F302-1A47-AD2E-937405899DA4}"/>
              </a:ext>
            </a:extLst>
          </p:cNvPr>
          <p:cNvSpPr txBox="1"/>
          <p:nvPr/>
        </p:nvSpPr>
        <p:spPr>
          <a:xfrm>
            <a:off x="4078944" y="3935557"/>
            <a:ext cx="3320802" cy="261610"/>
          </a:xfrm>
          <a:prstGeom prst="rect">
            <a:avLst/>
          </a:prstGeom>
          <a:noFill/>
        </p:spPr>
        <p:txBody>
          <a:bodyPr wrap="square" rtlCol="0">
            <a:spAutoFit/>
          </a:bodyPr>
          <a:lstStyle/>
          <a:p>
            <a:pPr marL="285750" lvl="2" indent="-285750">
              <a:buFont typeface="Arial" panose="020B0604020202020204" pitchFamily="34" charset="0"/>
              <a:buChar char="•"/>
            </a:pPr>
            <a:endParaRPr lang="en-US" sz="1100" dirty="0"/>
          </a:p>
        </p:txBody>
      </p:sp>
      <p:pic>
        <p:nvPicPr>
          <p:cNvPr id="26" name="Picture 25">
            <a:extLst>
              <a:ext uri="{FF2B5EF4-FFF2-40B4-BE49-F238E27FC236}">
                <a16:creationId xmlns:a16="http://schemas.microsoft.com/office/drawing/2014/main" id="{1A8B5333-3C94-2444-A0A4-A906BC5652DE}"/>
              </a:ext>
            </a:extLst>
          </p:cNvPr>
          <p:cNvPicPr>
            <a:picLocks noChangeAspect="1"/>
          </p:cNvPicPr>
          <p:nvPr/>
        </p:nvPicPr>
        <p:blipFill>
          <a:blip r:embed="rId3"/>
          <a:stretch>
            <a:fillRect/>
          </a:stretch>
        </p:blipFill>
        <p:spPr>
          <a:xfrm>
            <a:off x="7876110" y="1040402"/>
            <a:ext cx="3733800" cy="4312424"/>
          </a:xfrm>
          <a:prstGeom prst="rect">
            <a:avLst/>
          </a:prstGeom>
        </p:spPr>
      </p:pic>
      <p:pic>
        <p:nvPicPr>
          <p:cNvPr id="28" name="Picture 27">
            <a:extLst>
              <a:ext uri="{FF2B5EF4-FFF2-40B4-BE49-F238E27FC236}">
                <a16:creationId xmlns:a16="http://schemas.microsoft.com/office/drawing/2014/main" id="{1D6514C4-DDDC-3A4F-A72A-4D4047EE02AC}"/>
              </a:ext>
            </a:extLst>
          </p:cNvPr>
          <p:cNvPicPr>
            <a:picLocks noChangeAspect="1"/>
          </p:cNvPicPr>
          <p:nvPr/>
        </p:nvPicPr>
        <p:blipFill>
          <a:blip r:embed="rId4"/>
          <a:stretch>
            <a:fillRect/>
          </a:stretch>
        </p:blipFill>
        <p:spPr>
          <a:xfrm>
            <a:off x="4110627" y="1040402"/>
            <a:ext cx="3733800" cy="4312424"/>
          </a:xfrm>
          <a:prstGeom prst="rect">
            <a:avLst/>
          </a:prstGeom>
        </p:spPr>
      </p:pic>
      <p:pic>
        <p:nvPicPr>
          <p:cNvPr id="29" name="Picture 28">
            <a:extLst>
              <a:ext uri="{FF2B5EF4-FFF2-40B4-BE49-F238E27FC236}">
                <a16:creationId xmlns:a16="http://schemas.microsoft.com/office/drawing/2014/main" id="{4CCF3E82-AD64-CC46-AC32-CFEC0466C948}"/>
              </a:ext>
            </a:extLst>
          </p:cNvPr>
          <p:cNvPicPr>
            <a:picLocks noChangeAspect="1"/>
          </p:cNvPicPr>
          <p:nvPr/>
        </p:nvPicPr>
        <p:blipFill>
          <a:blip r:embed="rId5"/>
          <a:stretch>
            <a:fillRect/>
          </a:stretch>
        </p:blipFill>
        <p:spPr>
          <a:xfrm>
            <a:off x="368434" y="1040402"/>
            <a:ext cx="3530600" cy="4348975"/>
          </a:xfrm>
          <a:prstGeom prst="rect">
            <a:avLst/>
          </a:prstGeom>
        </p:spPr>
      </p:pic>
    </p:spTree>
    <p:extLst>
      <p:ext uri="{BB962C8B-B14F-4D97-AF65-F5344CB8AC3E}">
        <p14:creationId xmlns:p14="http://schemas.microsoft.com/office/powerpoint/2010/main" val="1300517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Overview &amp; Exploration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22" name="TextBox 21">
            <a:extLst>
              <a:ext uri="{FF2B5EF4-FFF2-40B4-BE49-F238E27FC236}">
                <a16:creationId xmlns:a16="http://schemas.microsoft.com/office/drawing/2014/main" id="{BC0188BC-F302-1A47-AD2E-937405899DA4}"/>
              </a:ext>
            </a:extLst>
          </p:cNvPr>
          <p:cNvSpPr txBox="1"/>
          <p:nvPr/>
        </p:nvSpPr>
        <p:spPr>
          <a:xfrm>
            <a:off x="4078944" y="3935557"/>
            <a:ext cx="3320802" cy="261610"/>
          </a:xfrm>
          <a:prstGeom prst="rect">
            <a:avLst/>
          </a:prstGeom>
          <a:noFill/>
        </p:spPr>
        <p:txBody>
          <a:bodyPr wrap="square" rtlCol="0">
            <a:spAutoFit/>
          </a:bodyPr>
          <a:lstStyle/>
          <a:p>
            <a:pPr marL="285750" lvl="2" indent="-285750">
              <a:buFont typeface="Arial" panose="020B0604020202020204" pitchFamily="34" charset="0"/>
              <a:buChar char="•"/>
            </a:pPr>
            <a:endParaRPr lang="en-US" sz="1100" dirty="0"/>
          </a:p>
        </p:txBody>
      </p:sp>
      <p:graphicFrame>
        <p:nvGraphicFramePr>
          <p:cNvPr id="3" name="Table 2">
            <a:extLst>
              <a:ext uri="{FF2B5EF4-FFF2-40B4-BE49-F238E27FC236}">
                <a16:creationId xmlns:a16="http://schemas.microsoft.com/office/drawing/2014/main" id="{596998E8-77CD-A64F-AD1A-E86D69C25DEC}"/>
              </a:ext>
            </a:extLst>
          </p:cNvPr>
          <p:cNvGraphicFramePr>
            <a:graphicFrameLocks noGrp="1"/>
          </p:cNvGraphicFramePr>
          <p:nvPr>
            <p:extLst>
              <p:ext uri="{D42A27DB-BD31-4B8C-83A1-F6EECF244321}">
                <p14:modId xmlns:p14="http://schemas.microsoft.com/office/powerpoint/2010/main" val="2887328303"/>
              </p:ext>
            </p:extLst>
          </p:nvPr>
        </p:nvGraphicFramePr>
        <p:xfrm>
          <a:off x="6096000" y="1471395"/>
          <a:ext cx="5531493" cy="4203700"/>
        </p:xfrm>
        <a:graphic>
          <a:graphicData uri="http://schemas.openxmlformats.org/drawingml/2006/table">
            <a:tbl>
              <a:tblPr>
                <a:tableStyleId>{5C22544A-7EE6-4342-B048-85BDC9FD1C3A}</a:tableStyleId>
              </a:tblPr>
              <a:tblGrid>
                <a:gridCol w="3467165">
                  <a:extLst>
                    <a:ext uri="{9D8B030D-6E8A-4147-A177-3AD203B41FA5}">
                      <a16:colId xmlns:a16="http://schemas.microsoft.com/office/drawing/2014/main" val="341120251"/>
                    </a:ext>
                  </a:extLst>
                </a:gridCol>
                <a:gridCol w="2064328">
                  <a:extLst>
                    <a:ext uri="{9D8B030D-6E8A-4147-A177-3AD203B41FA5}">
                      <a16:colId xmlns:a16="http://schemas.microsoft.com/office/drawing/2014/main" val="2911353055"/>
                    </a:ext>
                  </a:extLst>
                </a:gridCol>
              </a:tblGrid>
              <a:tr h="119790">
                <a:tc>
                  <a:txBody>
                    <a:bodyPr/>
                    <a:lstStyle/>
                    <a:p>
                      <a:pPr algn="l" fontAlgn="b"/>
                      <a:r>
                        <a:rPr lang="en-US" sz="1000" b="1" u="none" strike="noStrike" dirty="0">
                          <a:effectLst/>
                        </a:rPr>
                        <a:t>Measure Name</a:t>
                      </a:r>
                      <a:endParaRPr lang="en-US" sz="1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b="1" u="none" strike="noStrike" dirty="0">
                          <a:effectLst/>
                        </a:rPr>
                        <a:t>Measure ID</a:t>
                      </a:r>
                      <a:endParaRPr lang="en-US" sz="1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5774688"/>
                  </a:ext>
                </a:extLst>
              </a:tr>
              <a:tr h="203200">
                <a:tc>
                  <a:txBody>
                    <a:bodyPr/>
                    <a:lstStyle/>
                    <a:p>
                      <a:pPr algn="l" fontAlgn="b"/>
                      <a:r>
                        <a:rPr lang="en-US" sz="1000" u="none" strike="noStrike" dirty="0">
                          <a:effectLst/>
                        </a:rPr>
                        <a:t>Rate of complications for hip/knee replacement patients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COMP_HIP_KNEE</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09506389"/>
                  </a:ext>
                </a:extLst>
              </a:tr>
              <a:tr h="203200">
                <a:tc>
                  <a:txBody>
                    <a:bodyPr/>
                    <a:lstStyle/>
                    <a:p>
                      <a:pPr algn="l" fontAlgn="b"/>
                      <a:r>
                        <a:rPr lang="en-US" sz="1000" u="none" strike="noStrike" dirty="0">
                          <a:effectLst/>
                        </a:rPr>
                        <a:t>Death rate for heart attack patients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MORT_30_AMI</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2714326"/>
                  </a:ext>
                </a:extLst>
              </a:tr>
              <a:tr h="0">
                <a:tc>
                  <a:txBody>
                    <a:bodyPr/>
                    <a:lstStyle/>
                    <a:p>
                      <a:pPr algn="l" fontAlgn="b"/>
                      <a:r>
                        <a:rPr lang="en-US" sz="1000" u="none" strike="noStrike" dirty="0">
                          <a:effectLst/>
                        </a:rPr>
                        <a:t>Death rate for CABG surgery patients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MORT_30_CABG</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1151189"/>
                  </a:ext>
                </a:extLst>
              </a:tr>
              <a:tr h="203200">
                <a:tc>
                  <a:txBody>
                    <a:bodyPr/>
                    <a:lstStyle/>
                    <a:p>
                      <a:pPr algn="l" fontAlgn="b"/>
                      <a:r>
                        <a:rPr lang="en-US" sz="1000" u="none" strike="noStrike" dirty="0">
                          <a:effectLst/>
                        </a:rPr>
                        <a:t>Death rate for COPD patients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MORT_30_COPD</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3300734"/>
                  </a:ext>
                </a:extLst>
              </a:tr>
              <a:tr h="203200">
                <a:tc>
                  <a:txBody>
                    <a:bodyPr/>
                    <a:lstStyle/>
                    <a:p>
                      <a:pPr algn="l" fontAlgn="b"/>
                      <a:r>
                        <a:rPr lang="en-US" sz="1000" u="none" strike="noStrike" dirty="0">
                          <a:effectLst/>
                        </a:rPr>
                        <a:t>Death rate for heart failure patients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MORT_30_HF</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6458744"/>
                  </a:ext>
                </a:extLst>
              </a:tr>
              <a:tr h="203200">
                <a:tc>
                  <a:txBody>
                    <a:bodyPr/>
                    <a:lstStyle/>
                    <a:p>
                      <a:pPr algn="l" fontAlgn="b"/>
                      <a:r>
                        <a:rPr lang="en-US" sz="1000" u="none" strike="noStrike" dirty="0">
                          <a:effectLst/>
                        </a:rPr>
                        <a:t>Death rate for pneumonia patients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MORT_30_PN</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5361216"/>
                  </a:ext>
                </a:extLst>
              </a:tr>
              <a:tr h="203200">
                <a:tc>
                  <a:txBody>
                    <a:bodyPr/>
                    <a:lstStyle/>
                    <a:p>
                      <a:pPr algn="l" fontAlgn="b"/>
                      <a:r>
                        <a:rPr lang="en-US" sz="1000" u="none" strike="noStrike" dirty="0">
                          <a:effectLst/>
                        </a:rPr>
                        <a:t>Death rate for stroke patients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MORT_30_STK</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9520423"/>
                  </a:ext>
                </a:extLst>
              </a:tr>
              <a:tr h="203200">
                <a:tc>
                  <a:txBody>
                    <a:bodyPr/>
                    <a:lstStyle/>
                    <a:p>
                      <a:pPr algn="l" fontAlgn="b"/>
                      <a:r>
                        <a:rPr lang="en-US" sz="1000" u="none" strike="noStrike" dirty="0">
                          <a:effectLst/>
                        </a:rPr>
                        <a:t>Postoperative Acute Kidney Injury Requiring Dialysis Rate</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PSI_10_POST_KIDNEY</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9882616"/>
                  </a:ext>
                </a:extLst>
              </a:tr>
              <a:tr h="203200">
                <a:tc>
                  <a:txBody>
                    <a:bodyPr/>
                    <a:lstStyle/>
                    <a:p>
                      <a:pPr algn="l" fontAlgn="b"/>
                      <a:r>
                        <a:rPr lang="en-US" sz="1000" u="none" strike="noStrike" dirty="0">
                          <a:effectLst/>
                        </a:rPr>
                        <a:t>Postoperative Respiratory Failure Rate</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PSI_11_POST_RESP</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12046261"/>
                  </a:ext>
                </a:extLst>
              </a:tr>
              <a:tr h="203200">
                <a:tc>
                  <a:txBody>
                    <a:bodyPr/>
                    <a:lstStyle/>
                    <a:p>
                      <a:pPr algn="l" fontAlgn="b"/>
                      <a:r>
                        <a:rPr lang="en-US" sz="1000" u="none" strike="noStrike" dirty="0">
                          <a:effectLst/>
                        </a:rPr>
                        <a:t>Serious blood clots after surgery</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PSI_12_POSTOP_PULMEMB_DVT</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5445047"/>
                  </a:ext>
                </a:extLst>
              </a:tr>
              <a:tr h="203200">
                <a:tc>
                  <a:txBody>
                    <a:bodyPr/>
                    <a:lstStyle/>
                    <a:p>
                      <a:pPr algn="l" fontAlgn="b"/>
                      <a:r>
                        <a:rPr lang="en-US" sz="1000" u="none" strike="noStrike" dirty="0">
                          <a:effectLst/>
                        </a:rPr>
                        <a:t>Blood stream infection after surgery</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PSI_13_POST_SEPSIS</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6998954"/>
                  </a:ext>
                </a:extLst>
              </a:tr>
              <a:tr h="203200">
                <a:tc>
                  <a:txBody>
                    <a:bodyPr/>
                    <a:lstStyle/>
                    <a:p>
                      <a:pPr algn="l" fontAlgn="b"/>
                      <a:r>
                        <a:rPr lang="en-US" sz="1000" u="none" strike="noStrike" dirty="0">
                          <a:effectLst/>
                        </a:rPr>
                        <a:t>A wound that splits open after surgery on the abdomen or pelvis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PSI_14_POSTOP_DEHIS</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37631484"/>
                  </a:ext>
                </a:extLst>
              </a:tr>
              <a:tr h="203200">
                <a:tc>
                  <a:txBody>
                    <a:bodyPr/>
                    <a:lstStyle/>
                    <a:p>
                      <a:pPr algn="l" fontAlgn="b"/>
                      <a:r>
                        <a:rPr lang="en-US" sz="1000" u="none" strike="noStrike" dirty="0">
                          <a:effectLst/>
                        </a:rPr>
                        <a:t>Accidental cuts and tears from medical treatment</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PSI_15_ACC_LAC</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3783645"/>
                  </a:ext>
                </a:extLst>
              </a:tr>
              <a:tr h="203200">
                <a:tc>
                  <a:txBody>
                    <a:bodyPr/>
                    <a:lstStyle/>
                    <a:p>
                      <a:pPr algn="l" fontAlgn="b"/>
                      <a:r>
                        <a:rPr lang="en-US" sz="1000" u="none" strike="noStrike" dirty="0">
                          <a:effectLst/>
                        </a:rPr>
                        <a:t>Pressure sores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PSI_3_ULCER</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1993005"/>
                  </a:ext>
                </a:extLst>
              </a:tr>
              <a:tr h="203200">
                <a:tc>
                  <a:txBody>
                    <a:bodyPr/>
                    <a:lstStyle/>
                    <a:p>
                      <a:pPr algn="l" fontAlgn="b"/>
                      <a:r>
                        <a:rPr lang="en-US" sz="1000" u="none" strike="noStrike" dirty="0">
                          <a:effectLst/>
                        </a:rPr>
                        <a:t>Deaths among Patients with Serious Treatable Complications after Surgery</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PSI_4_SURG_COMP</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2725801"/>
                  </a:ext>
                </a:extLst>
              </a:tr>
              <a:tr h="203200">
                <a:tc>
                  <a:txBody>
                    <a:bodyPr/>
                    <a:lstStyle/>
                    <a:p>
                      <a:pPr algn="l" fontAlgn="b"/>
                      <a:r>
                        <a:rPr lang="en-US" sz="1000" u="none" strike="noStrike" dirty="0">
                          <a:effectLst/>
                        </a:rPr>
                        <a:t>Collapsed lung due to medical treatment</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PSI_6_IAT_PTX</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5233343"/>
                  </a:ext>
                </a:extLst>
              </a:tr>
              <a:tr h="203200">
                <a:tc>
                  <a:txBody>
                    <a:bodyPr/>
                    <a:lstStyle/>
                    <a:p>
                      <a:pPr algn="l" fontAlgn="b"/>
                      <a:r>
                        <a:rPr lang="en-US" sz="1000" u="none" strike="noStrike" dirty="0">
                          <a:effectLst/>
                        </a:rPr>
                        <a:t>Broken hip from a fall after surgery</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PSI_8_POST_HIP</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0475642"/>
                  </a:ext>
                </a:extLst>
              </a:tr>
              <a:tr h="203200">
                <a:tc>
                  <a:txBody>
                    <a:bodyPr/>
                    <a:lstStyle/>
                    <a:p>
                      <a:pPr algn="l" fontAlgn="b"/>
                      <a:r>
                        <a:rPr lang="en-US" sz="1000" u="none" strike="noStrike" dirty="0">
                          <a:effectLst/>
                        </a:rPr>
                        <a:t>Perioperative Hemorrhage or Hematoma Rate</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PSI_9_POST_HEM</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9528944"/>
                  </a:ext>
                </a:extLst>
              </a:tr>
              <a:tr h="203200">
                <a:tc>
                  <a:txBody>
                    <a:bodyPr/>
                    <a:lstStyle/>
                    <a:p>
                      <a:pPr algn="l" fontAlgn="b"/>
                      <a:r>
                        <a:rPr lang="en-US" sz="1000" u="none" strike="noStrike" dirty="0">
                          <a:effectLst/>
                        </a:rPr>
                        <a:t>Serious complications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PSI_90_SAFETY</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3860530"/>
                  </a:ext>
                </a:extLst>
              </a:tr>
            </a:tbl>
          </a:graphicData>
        </a:graphic>
      </p:graphicFrame>
      <p:graphicFrame>
        <p:nvGraphicFramePr>
          <p:cNvPr id="4" name="Table 3">
            <a:extLst>
              <a:ext uri="{FF2B5EF4-FFF2-40B4-BE49-F238E27FC236}">
                <a16:creationId xmlns:a16="http://schemas.microsoft.com/office/drawing/2014/main" id="{0660EE52-5A7A-5448-97A8-2011FDC7511C}"/>
              </a:ext>
            </a:extLst>
          </p:cNvPr>
          <p:cNvGraphicFramePr>
            <a:graphicFrameLocks noGrp="1"/>
          </p:cNvGraphicFramePr>
          <p:nvPr>
            <p:extLst>
              <p:ext uri="{D42A27DB-BD31-4B8C-83A1-F6EECF244321}">
                <p14:modId xmlns:p14="http://schemas.microsoft.com/office/powerpoint/2010/main" val="628068423"/>
              </p:ext>
            </p:extLst>
          </p:nvPr>
        </p:nvGraphicFramePr>
        <p:xfrm>
          <a:off x="762000" y="1471395"/>
          <a:ext cx="5048775" cy="2235200"/>
        </p:xfrm>
        <a:graphic>
          <a:graphicData uri="http://schemas.openxmlformats.org/drawingml/2006/table">
            <a:tbl>
              <a:tblPr>
                <a:tableStyleId>{5C22544A-7EE6-4342-B048-85BDC9FD1C3A}</a:tableStyleId>
              </a:tblPr>
              <a:tblGrid>
                <a:gridCol w="2975500">
                  <a:extLst>
                    <a:ext uri="{9D8B030D-6E8A-4147-A177-3AD203B41FA5}">
                      <a16:colId xmlns:a16="http://schemas.microsoft.com/office/drawing/2014/main" val="3352828549"/>
                    </a:ext>
                  </a:extLst>
                </a:gridCol>
                <a:gridCol w="2073275">
                  <a:extLst>
                    <a:ext uri="{9D8B030D-6E8A-4147-A177-3AD203B41FA5}">
                      <a16:colId xmlns:a16="http://schemas.microsoft.com/office/drawing/2014/main" val="4164968531"/>
                    </a:ext>
                  </a:extLst>
                </a:gridCol>
              </a:tblGrid>
              <a:tr h="203200">
                <a:tc>
                  <a:txBody>
                    <a:bodyPr/>
                    <a:lstStyle/>
                    <a:p>
                      <a:pPr algn="l" fontAlgn="b"/>
                      <a:r>
                        <a:rPr lang="en-US" sz="1000" b="1" u="none" strike="noStrike" cap="none" dirty="0">
                          <a:effectLst/>
                          <a:sym typeface="Arial"/>
                        </a:rPr>
                        <a:t>HCAHPS Question</a:t>
                      </a:r>
                      <a:endParaRPr lang="en-US" sz="1000" b="1" i="0" u="none" strike="noStrike" cap="none" dirty="0">
                        <a:solidFill>
                          <a:schemeClr val="dk1"/>
                        </a:solidFill>
                        <a:effectLst/>
                        <a:latin typeface="+mn-lt"/>
                        <a:ea typeface="+mn-ea"/>
                        <a:cs typeface="+mn-cs"/>
                        <a:sym typeface="Arial"/>
                      </a:endParaRPr>
                    </a:p>
                  </a:txBody>
                  <a:tcPr marL="9525" marR="9525" marT="9525" marB="0" anchor="b"/>
                </a:tc>
                <a:tc>
                  <a:txBody>
                    <a:bodyPr/>
                    <a:lstStyle/>
                    <a:p>
                      <a:pPr algn="l" fontAlgn="b"/>
                      <a:r>
                        <a:rPr lang="en-US" sz="1000" b="1" u="none" strike="noStrike" cap="none" dirty="0">
                          <a:effectLst/>
                          <a:sym typeface="Arial"/>
                        </a:rPr>
                        <a:t>HCAHPS Measure ID</a:t>
                      </a:r>
                      <a:endParaRPr lang="en-US" sz="1000" b="1" i="0" u="none" strike="noStrike" cap="none" dirty="0">
                        <a:solidFill>
                          <a:schemeClr val="dk1"/>
                        </a:solidFill>
                        <a:effectLst/>
                        <a:latin typeface="+mn-lt"/>
                        <a:ea typeface="+mn-ea"/>
                        <a:cs typeface="+mn-cs"/>
                        <a:sym typeface="Arial"/>
                      </a:endParaRPr>
                    </a:p>
                  </a:txBody>
                  <a:tcPr marL="9525" marR="9525" marT="9525" marB="0" anchor="b"/>
                </a:tc>
                <a:extLst>
                  <a:ext uri="{0D108BD9-81ED-4DB2-BD59-A6C34878D82A}">
                    <a16:rowId xmlns:a16="http://schemas.microsoft.com/office/drawing/2014/main" val="1263881122"/>
                  </a:ext>
                </a:extLst>
              </a:tr>
              <a:tr h="203200">
                <a:tc>
                  <a:txBody>
                    <a:bodyPr/>
                    <a:lstStyle/>
                    <a:p>
                      <a:pPr algn="l" fontAlgn="b"/>
                      <a:r>
                        <a:rPr lang="en-US" sz="1000" u="none" strike="noStrike" cap="none" dirty="0">
                          <a:effectLst/>
                          <a:sym typeface="Arial"/>
                        </a:rPr>
                        <a:t>Communication about medicines - linear mean 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tc>
                  <a:txBody>
                    <a:bodyPr/>
                    <a:lstStyle/>
                    <a:p>
                      <a:pPr algn="l" fontAlgn="b"/>
                      <a:r>
                        <a:rPr lang="en-US" sz="1000" u="none" strike="noStrike" cap="none" dirty="0">
                          <a:effectLst/>
                          <a:sym typeface="Arial"/>
                        </a:rPr>
                        <a:t>H_COMP_5_LINEAR_SCORE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extLst>
                  <a:ext uri="{0D108BD9-81ED-4DB2-BD59-A6C34878D82A}">
                    <a16:rowId xmlns:a16="http://schemas.microsoft.com/office/drawing/2014/main" val="3234977890"/>
                  </a:ext>
                </a:extLst>
              </a:tr>
              <a:tr h="203200">
                <a:tc>
                  <a:txBody>
                    <a:bodyPr/>
                    <a:lstStyle/>
                    <a:p>
                      <a:pPr algn="l" fontAlgn="b"/>
                      <a:r>
                        <a:rPr lang="en-US" sz="1000" u="none" strike="noStrike" cap="none" dirty="0">
                          <a:effectLst/>
                          <a:sym typeface="Arial"/>
                        </a:rPr>
                        <a:t>Cleanliness - linear mean 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tc>
                  <a:txBody>
                    <a:bodyPr/>
                    <a:lstStyle/>
                    <a:p>
                      <a:pPr algn="l" fontAlgn="b"/>
                      <a:r>
                        <a:rPr lang="en-US" sz="1000" u="none" strike="noStrike" cap="none" dirty="0">
                          <a:effectLst/>
                          <a:sym typeface="Arial"/>
                        </a:rPr>
                        <a:t>H_CLEAN_LINEAR_SCORE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extLst>
                  <a:ext uri="{0D108BD9-81ED-4DB2-BD59-A6C34878D82A}">
                    <a16:rowId xmlns:a16="http://schemas.microsoft.com/office/drawing/2014/main" val="3289960078"/>
                  </a:ext>
                </a:extLst>
              </a:tr>
              <a:tr h="203200">
                <a:tc>
                  <a:txBody>
                    <a:bodyPr/>
                    <a:lstStyle/>
                    <a:p>
                      <a:pPr algn="l" fontAlgn="b"/>
                      <a:r>
                        <a:rPr lang="en-US" sz="1000" u="none" strike="noStrike" cap="none" dirty="0">
                          <a:effectLst/>
                          <a:sym typeface="Arial"/>
                        </a:rPr>
                        <a:t>Recommend hospital - linear mean 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tc>
                  <a:txBody>
                    <a:bodyPr/>
                    <a:lstStyle/>
                    <a:p>
                      <a:pPr algn="l" fontAlgn="b"/>
                      <a:r>
                        <a:rPr lang="en-US" sz="1000" u="none" strike="noStrike" cap="none" dirty="0">
                          <a:effectLst/>
                          <a:sym typeface="Arial"/>
                        </a:rPr>
                        <a:t>H_RECMND_LINEAR_SCORE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extLst>
                  <a:ext uri="{0D108BD9-81ED-4DB2-BD59-A6C34878D82A}">
                    <a16:rowId xmlns:a16="http://schemas.microsoft.com/office/drawing/2014/main" val="1560806721"/>
                  </a:ext>
                </a:extLst>
              </a:tr>
              <a:tr h="203200">
                <a:tc>
                  <a:txBody>
                    <a:bodyPr/>
                    <a:lstStyle/>
                    <a:p>
                      <a:pPr algn="l" fontAlgn="b"/>
                      <a:r>
                        <a:rPr lang="en-US" sz="1000" u="none" strike="noStrike" cap="none" dirty="0">
                          <a:effectLst/>
                          <a:sym typeface="Arial"/>
                        </a:rPr>
                        <a:t>Care transition - linear mean 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tc>
                  <a:txBody>
                    <a:bodyPr/>
                    <a:lstStyle/>
                    <a:p>
                      <a:pPr algn="l" fontAlgn="b"/>
                      <a:r>
                        <a:rPr lang="en-US" sz="1000" u="none" strike="noStrike" cap="none" dirty="0">
                          <a:effectLst/>
                          <a:sym typeface="Arial"/>
                        </a:rPr>
                        <a:t>H_COMP_7_LINEAR_SCORE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extLst>
                  <a:ext uri="{0D108BD9-81ED-4DB2-BD59-A6C34878D82A}">
                    <a16:rowId xmlns:a16="http://schemas.microsoft.com/office/drawing/2014/main" val="1600991874"/>
                  </a:ext>
                </a:extLst>
              </a:tr>
              <a:tr h="203200">
                <a:tc>
                  <a:txBody>
                    <a:bodyPr/>
                    <a:lstStyle/>
                    <a:p>
                      <a:pPr algn="l" fontAlgn="b"/>
                      <a:r>
                        <a:rPr lang="en-US" sz="1000" u="none" strike="noStrike" cap="none" dirty="0">
                          <a:effectLst/>
                          <a:sym typeface="Arial"/>
                        </a:rPr>
                        <a:t>Overall hospital rating - linear mean 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tc>
                  <a:txBody>
                    <a:bodyPr/>
                    <a:lstStyle/>
                    <a:p>
                      <a:pPr algn="l" fontAlgn="b"/>
                      <a:r>
                        <a:rPr lang="en-US" sz="1000" u="none" strike="noStrike" cap="none" dirty="0">
                          <a:effectLst/>
                          <a:sym typeface="Arial"/>
                        </a:rPr>
                        <a:t>H_HSP_RATING_LINEAR_SCORE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extLst>
                  <a:ext uri="{0D108BD9-81ED-4DB2-BD59-A6C34878D82A}">
                    <a16:rowId xmlns:a16="http://schemas.microsoft.com/office/drawing/2014/main" val="884297412"/>
                  </a:ext>
                </a:extLst>
              </a:tr>
              <a:tr h="203200">
                <a:tc>
                  <a:txBody>
                    <a:bodyPr/>
                    <a:lstStyle/>
                    <a:p>
                      <a:pPr algn="l" fontAlgn="b"/>
                      <a:r>
                        <a:rPr lang="en-US" sz="1000" u="none" strike="noStrike" cap="none" dirty="0">
                          <a:effectLst/>
                          <a:sym typeface="Arial"/>
                        </a:rPr>
                        <a:t>Doctor communication - linear mean 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tc>
                  <a:txBody>
                    <a:bodyPr/>
                    <a:lstStyle/>
                    <a:p>
                      <a:pPr algn="l" fontAlgn="b"/>
                      <a:r>
                        <a:rPr lang="en-US" sz="1000" u="none" strike="noStrike" cap="none" dirty="0">
                          <a:effectLst/>
                          <a:sym typeface="Arial"/>
                        </a:rPr>
                        <a:t>H_COMP_2_LINEAR_SCORE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extLst>
                  <a:ext uri="{0D108BD9-81ED-4DB2-BD59-A6C34878D82A}">
                    <a16:rowId xmlns:a16="http://schemas.microsoft.com/office/drawing/2014/main" val="1653302692"/>
                  </a:ext>
                </a:extLst>
              </a:tr>
              <a:tr h="203200">
                <a:tc>
                  <a:txBody>
                    <a:bodyPr/>
                    <a:lstStyle/>
                    <a:p>
                      <a:pPr algn="l" fontAlgn="b"/>
                      <a:r>
                        <a:rPr lang="en-US" sz="1000" u="none" strike="noStrike" cap="none" dirty="0">
                          <a:effectLst/>
                          <a:sym typeface="Arial"/>
                        </a:rPr>
                        <a:t>Nurse communication - linear mean 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tc>
                  <a:txBody>
                    <a:bodyPr/>
                    <a:lstStyle/>
                    <a:p>
                      <a:pPr algn="l" fontAlgn="b"/>
                      <a:r>
                        <a:rPr lang="en-US" sz="1000" u="none" strike="noStrike" cap="none" dirty="0">
                          <a:effectLst/>
                          <a:sym typeface="Arial"/>
                        </a:rPr>
                        <a:t>H_COMP_1_LINEAR_SCORE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extLst>
                  <a:ext uri="{0D108BD9-81ED-4DB2-BD59-A6C34878D82A}">
                    <a16:rowId xmlns:a16="http://schemas.microsoft.com/office/drawing/2014/main" val="781265933"/>
                  </a:ext>
                </a:extLst>
              </a:tr>
              <a:tr h="203200">
                <a:tc>
                  <a:txBody>
                    <a:bodyPr/>
                    <a:lstStyle/>
                    <a:p>
                      <a:pPr algn="l" fontAlgn="b"/>
                      <a:r>
                        <a:rPr lang="en-US" sz="1000" u="none" strike="noStrike" cap="none" dirty="0">
                          <a:effectLst/>
                          <a:sym typeface="Arial"/>
                        </a:rPr>
                        <a:t>Discharge information - linear mean 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tc>
                  <a:txBody>
                    <a:bodyPr/>
                    <a:lstStyle/>
                    <a:p>
                      <a:pPr algn="l" fontAlgn="b"/>
                      <a:r>
                        <a:rPr lang="en-US" sz="1000" u="none" strike="noStrike" cap="none" dirty="0">
                          <a:effectLst/>
                          <a:sym typeface="Arial"/>
                        </a:rPr>
                        <a:t>H_COMP_6_LINEAR_SCORE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extLst>
                  <a:ext uri="{0D108BD9-81ED-4DB2-BD59-A6C34878D82A}">
                    <a16:rowId xmlns:a16="http://schemas.microsoft.com/office/drawing/2014/main" val="872064468"/>
                  </a:ext>
                </a:extLst>
              </a:tr>
              <a:tr h="203200">
                <a:tc>
                  <a:txBody>
                    <a:bodyPr/>
                    <a:lstStyle/>
                    <a:p>
                      <a:pPr algn="l" fontAlgn="b"/>
                      <a:r>
                        <a:rPr lang="en-US" sz="1000" u="none" strike="noStrike" cap="none" dirty="0">
                          <a:effectLst/>
                          <a:sym typeface="Arial"/>
                        </a:rPr>
                        <a:t>Staff responsiveness - linear mean 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tc>
                  <a:txBody>
                    <a:bodyPr/>
                    <a:lstStyle/>
                    <a:p>
                      <a:pPr algn="l" fontAlgn="b"/>
                      <a:r>
                        <a:rPr lang="en-US" sz="1000" u="none" strike="noStrike" cap="none" dirty="0">
                          <a:effectLst/>
                          <a:sym typeface="Arial"/>
                        </a:rPr>
                        <a:t>H_COMP_3_LINEAR_SCORE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extLst>
                  <a:ext uri="{0D108BD9-81ED-4DB2-BD59-A6C34878D82A}">
                    <a16:rowId xmlns:a16="http://schemas.microsoft.com/office/drawing/2014/main" val="1245683963"/>
                  </a:ext>
                </a:extLst>
              </a:tr>
              <a:tr h="203200">
                <a:tc>
                  <a:txBody>
                    <a:bodyPr/>
                    <a:lstStyle/>
                    <a:p>
                      <a:pPr algn="l" fontAlgn="b"/>
                      <a:r>
                        <a:rPr lang="en-US" sz="1000" u="none" strike="noStrike" cap="none" dirty="0">
                          <a:effectLst/>
                          <a:sym typeface="Arial"/>
                        </a:rPr>
                        <a:t>Quietness - linear mean 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tc>
                  <a:txBody>
                    <a:bodyPr/>
                    <a:lstStyle/>
                    <a:p>
                      <a:pPr algn="l" fontAlgn="b"/>
                      <a:r>
                        <a:rPr lang="en-US" sz="1000" u="none" strike="noStrike" cap="none" dirty="0">
                          <a:effectLst/>
                          <a:sym typeface="Arial"/>
                        </a:rPr>
                        <a:t>H_QUIET_LINEAR_SCORE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extLst>
                  <a:ext uri="{0D108BD9-81ED-4DB2-BD59-A6C34878D82A}">
                    <a16:rowId xmlns:a16="http://schemas.microsoft.com/office/drawing/2014/main" val="874309466"/>
                  </a:ext>
                </a:extLst>
              </a:tr>
            </a:tbl>
          </a:graphicData>
        </a:graphic>
      </p:graphicFrame>
      <p:sp>
        <p:nvSpPr>
          <p:cNvPr id="6" name="TextBox 5">
            <a:extLst>
              <a:ext uri="{FF2B5EF4-FFF2-40B4-BE49-F238E27FC236}">
                <a16:creationId xmlns:a16="http://schemas.microsoft.com/office/drawing/2014/main" id="{42D95054-DC7E-6649-8C4E-622162091EC8}"/>
              </a:ext>
            </a:extLst>
          </p:cNvPr>
          <p:cNvSpPr txBox="1"/>
          <p:nvPr/>
        </p:nvSpPr>
        <p:spPr>
          <a:xfrm>
            <a:off x="762000" y="1085402"/>
            <a:ext cx="4099932" cy="338554"/>
          </a:xfrm>
          <a:prstGeom prst="rect">
            <a:avLst/>
          </a:prstGeom>
          <a:noFill/>
        </p:spPr>
        <p:txBody>
          <a:bodyPr wrap="square" rtlCol="0">
            <a:spAutoFit/>
          </a:bodyPr>
          <a:lstStyle/>
          <a:p>
            <a:r>
              <a:rPr lang="en-US" sz="1600" b="1" u="sng" dirty="0"/>
              <a:t>Survey Data:</a:t>
            </a:r>
          </a:p>
        </p:txBody>
      </p:sp>
      <p:sp>
        <p:nvSpPr>
          <p:cNvPr id="7" name="TextBox 6">
            <a:extLst>
              <a:ext uri="{FF2B5EF4-FFF2-40B4-BE49-F238E27FC236}">
                <a16:creationId xmlns:a16="http://schemas.microsoft.com/office/drawing/2014/main" id="{7B3077FC-BD2F-8545-B2CB-DA895ABD679C}"/>
              </a:ext>
            </a:extLst>
          </p:cNvPr>
          <p:cNvSpPr txBox="1"/>
          <p:nvPr/>
        </p:nvSpPr>
        <p:spPr>
          <a:xfrm>
            <a:off x="6096000" y="1046584"/>
            <a:ext cx="3924300" cy="338554"/>
          </a:xfrm>
          <a:prstGeom prst="rect">
            <a:avLst/>
          </a:prstGeom>
          <a:noFill/>
        </p:spPr>
        <p:txBody>
          <a:bodyPr wrap="square" rtlCol="0">
            <a:spAutoFit/>
          </a:bodyPr>
          <a:lstStyle/>
          <a:p>
            <a:r>
              <a:rPr lang="en-US" sz="1600" b="1" u="sng" dirty="0"/>
              <a:t>Complication Data:</a:t>
            </a:r>
          </a:p>
        </p:txBody>
      </p:sp>
    </p:spTree>
    <p:extLst>
      <p:ext uri="{BB962C8B-B14F-4D97-AF65-F5344CB8AC3E}">
        <p14:creationId xmlns:p14="http://schemas.microsoft.com/office/powerpoint/2010/main" val="69163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Overview &amp; Exploration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22" name="TextBox 21">
            <a:extLst>
              <a:ext uri="{FF2B5EF4-FFF2-40B4-BE49-F238E27FC236}">
                <a16:creationId xmlns:a16="http://schemas.microsoft.com/office/drawing/2014/main" id="{BC0188BC-F302-1A47-AD2E-937405899DA4}"/>
              </a:ext>
            </a:extLst>
          </p:cNvPr>
          <p:cNvSpPr txBox="1"/>
          <p:nvPr/>
        </p:nvSpPr>
        <p:spPr>
          <a:xfrm>
            <a:off x="4078944" y="3935557"/>
            <a:ext cx="3320802" cy="261610"/>
          </a:xfrm>
          <a:prstGeom prst="rect">
            <a:avLst/>
          </a:prstGeom>
          <a:noFill/>
        </p:spPr>
        <p:txBody>
          <a:bodyPr wrap="square" rtlCol="0">
            <a:spAutoFit/>
          </a:bodyPr>
          <a:lstStyle/>
          <a:p>
            <a:pPr marL="285750" lvl="2" indent="-285750">
              <a:buFont typeface="Arial" panose="020B0604020202020204" pitchFamily="34" charset="0"/>
              <a:buChar char="•"/>
            </a:pPr>
            <a:endParaRPr lang="en-US" sz="1100" dirty="0"/>
          </a:p>
        </p:txBody>
      </p:sp>
      <p:sp>
        <p:nvSpPr>
          <p:cNvPr id="5" name="TextBox 4">
            <a:extLst>
              <a:ext uri="{FF2B5EF4-FFF2-40B4-BE49-F238E27FC236}">
                <a16:creationId xmlns:a16="http://schemas.microsoft.com/office/drawing/2014/main" id="{0F1F9800-0344-174A-B4FB-44BE6AB74DA3}"/>
              </a:ext>
            </a:extLst>
          </p:cNvPr>
          <p:cNvSpPr txBox="1"/>
          <p:nvPr/>
        </p:nvSpPr>
        <p:spPr>
          <a:xfrm>
            <a:off x="805645" y="903768"/>
            <a:ext cx="6523463" cy="307777"/>
          </a:xfrm>
          <a:prstGeom prst="rect">
            <a:avLst/>
          </a:prstGeom>
          <a:noFill/>
        </p:spPr>
        <p:txBody>
          <a:bodyPr wrap="square" rtlCol="0">
            <a:spAutoFit/>
          </a:bodyPr>
          <a:lstStyle/>
          <a:p>
            <a:r>
              <a:rPr lang="en-US" b="1" u="sng" dirty="0"/>
              <a:t>Survey dataset- HCAHPS question vs Linear Mean values boxplot: </a:t>
            </a:r>
          </a:p>
        </p:txBody>
      </p:sp>
      <p:pic>
        <p:nvPicPr>
          <p:cNvPr id="7" name="Picture 6">
            <a:extLst>
              <a:ext uri="{FF2B5EF4-FFF2-40B4-BE49-F238E27FC236}">
                <a16:creationId xmlns:a16="http://schemas.microsoft.com/office/drawing/2014/main" id="{33E392E1-CCF1-B442-82BE-F07DD937AFCA}"/>
              </a:ext>
            </a:extLst>
          </p:cNvPr>
          <p:cNvPicPr>
            <a:picLocks noChangeAspect="1"/>
          </p:cNvPicPr>
          <p:nvPr/>
        </p:nvPicPr>
        <p:blipFill>
          <a:blip r:embed="rId3"/>
          <a:stretch>
            <a:fillRect/>
          </a:stretch>
        </p:blipFill>
        <p:spPr>
          <a:xfrm>
            <a:off x="1664010" y="1401492"/>
            <a:ext cx="8669693" cy="39142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933450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2nCCcFCL0qlXi.ywcha3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h2nCCcFCL0qlXi.ywcha3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2nCCcFCL0qlXi.ywcha3Q"/>
</p:tagLst>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970</TotalTime>
  <Words>1539</Words>
  <Application>Microsoft Office PowerPoint</Application>
  <PresentationFormat>Widescreen</PresentationFormat>
  <Paragraphs>216</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Garamond</vt:lpstr>
      <vt:lpstr>Wingdings</vt:lpstr>
      <vt:lpstr>Office Theme</vt:lpstr>
      <vt:lpstr>Rating Hospital Performance</vt:lpstr>
      <vt:lpstr>Agenda &amp; Presentation Outline</vt:lpstr>
      <vt:lpstr>Consumerism Is Everywhere</vt:lpstr>
      <vt:lpstr>Except for the Healthcare Industry</vt:lpstr>
      <vt:lpstr>Problem Statement</vt:lpstr>
      <vt:lpstr>Selected Datasets</vt:lpstr>
      <vt:lpstr>Data Overview &amp; Exploration</vt:lpstr>
      <vt:lpstr>Data Overview &amp; Exploration</vt:lpstr>
      <vt:lpstr>Data Overview &amp; Exploration</vt:lpstr>
      <vt:lpstr>Data Overview &amp; Exploration</vt:lpstr>
      <vt:lpstr>Data Overview &amp; Exploration</vt:lpstr>
      <vt:lpstr>Data Overview &amp; Exploration</vt:lpstr>
      <vt:lpstr>Data Preparation</vt:lpstr>
      <vt:lpstr>Imputation</vt:lpstr>
      <vt:lpstr>PowerPoint Presentation</vt:lpstr>
      <vt:lpstr>PowerPoint Presentation</vt:lpstr>
      <vt:lpstr>PowerPoint Presentation</vt:lpstr>
      <vt:lpstr>PowerPoint Presentation</vt:lpstr>
      <vt:lpstr>PowerPoint Presentation</vt:lpstr>
      <vt:lpstr>Recommendations</vt:lpstr>
      <vt:lpstr>Challenges</vt:lpstr>
      <vt:lpstr>Model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Ranking Hospital Performance</dc:title>
  <dc:creator>Zain Jafri</dc:creator>
  <cp:lastModifiedBy>Zain Jafri</cp:lastModifiedBy>
  <cp:revision>39</cp:revision>
  <dcterms:modified xsi:type="dcterms:W3CDTF">2019-06-05T20:16:16Z</dcterms:modified>
</cp:coreProperties>
</file>