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532CA-792B-C042-BF54-ADE2E886689D}" v="148" dt="2019-06-05T12:11:52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2"/>
    <p:restoredTop sz="94694"/>
  </p:normalViewPr>
  <p:slideViewPr>
    <p:cSldViewPr snapToGrid="0">
      <p:cViewPr varScale="1">
        <p:scale>
          <a:sx n="109" d="100"/>
          <a:sy n="109" d="100"/>
        </p:scale>
        <p:origin x="11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068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5402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664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0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 Background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62000" y="363537"/>
            <a:ext cx="10668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62000" y="1825625"/>
            <a:ext cx="10668000" cy="344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04">
          <p15:clr>
            <a:srgbClr val="FBAE40"/>
          </p15:clr>
        </p15:guide>
        <p15:guide id="2" pos="70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roon Background">
  <p:cSld name="Maroon Background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62000" y="363537"/>
            <a:ext cx="10668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62000" y="1825625"/>
            <a:ext cx="10668000" cy="344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Sidebar">
  <p:cSld name="Photo Sideba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>
            <a:spLocks noGrp="1"/>
          </p:cNvSpPr>
          <p:nvPr>
            <p:ph type="pic" idx="2"/>
          </p:nvPr>
        </p:nvSpPr>
        <p:spPr>
          <a:xfrm>
            <a:off x="8115300" y="0"/>
            <a:ext cx="4076700" cy="6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" y="0"/>
            <a:ext cx="12192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62000" y="363537"/>
            <a:ext cx="6629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762000" y="1825625"/>
            <a:ext cx="6629400" cy="344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112">
          <p15:clr>
            <a:srgbClr val="FBAE40"/>
          </p15:clr>
        </p15:guide>
        <p15:guide id="2" orient="horz" pos="39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Header">
  <p:cSld name="Photo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556"/>
            <a:ext cx="12201877" cy="686355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>
            <a:spLocks noGrp="1"/>
          </p:cNvSpPr>
          <p:nvPr>
            <p:ph type="pic" idx="2"/>
          </p:nvPr>
        </p:nvSpPr>
        <p:spPr>
          <a:xfrm>
            <a:off x="0" y="-4763"/>
            <a:ext cx="12192000" cy="230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62000" y="2654462"/>
            <a:ext cx="10668000" cy="59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762000" y="3382297"/>
            <a:ext cx="10668000" cy="188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llage">
  <p:cSld name="Collag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>
            <a:spLocks noGrp="1"/>
          </p:cNvSpPr>
          <p:nvPr>
            <p:ph type="pic" idx="2"/>
          </p:nvPr>
        </p:nvSpPr>
        <p:spPr>
          <a:xfrm>
            <a:off x="8115300" y="0"/>
            <a:ext cx="4076700" cy="6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6" name="Google Shape;46;p7"/>
          <p:cNvSpPr>
            <a:spLocks noGrp="1"/>
          </p:cNvSpPr>
          <p:nvPr>
            <p:ph type="pic" idx="3"/>
          </p:nvPr>
        </p:nvSpPr>
        <p:spPr>
          <a:xfrm>
            <a:off x="4078224" y="0"/>
            <a:ext cx="4037076" cy="6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7" name="Google Shape;47;p7"/>
          <p:cNvSpPr>
            <a:spLocks noGrp="1"/>
          </p:cNvSpPr>
          <p:nvPr>
            <p:ph type="pic" idx="4"/>
          </p:nvPr>
        </p:nvSpPr>
        <p:spPr>
          <a:xfrm>
            <a:off x="0" y="0"/>
            <a:ext cx="4078224" cy="6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>
            <a:alphaModFix amt="49000"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0"/>
          </a:blip>
          <a:tile tx="0" ty="0" sx="100000" sy="100000" flip="none" algn="tl"/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>
            <a:spLocks noGrp="1"/>
          </p:cNvSpPr>
          <p:nvPr>
            <p:ph type="dt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06/05/2019</a:t>
            </a:r>
            <a:endParaRPr dirty="0"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84;p15">
            <a:extLst>
              <a:ext uri="{FF2B5EF4-FFF2-40B4-BE49-F238E27FC236}">
                <a16:creationId xmlns:a16="http://schemas.microsoft.com/office/drawing/2014/main" id="{E810DE18-19D0-8B48-AB87-114D28A412D2}"/>
              </a:ext>
            </a:extLst>
          </p:cNvPr>
          <p:cNvSpPr txBox="1">
            <a:spLocks/>
          </p:cNvSpPr>
          <p:nvPr/>
        </p:nvSpPr>
        <p:spPr>
          <a:xfrm>
            <a:off x="1083129" y="425421"/>
            <a:ext cx="9626600" cy="5295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24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Evaluation of Models – Overview of Models Run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C0025D-7C31-DC49-A9D0-D6C4BB538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29" y="1299686"/>
            <a:ext cx="9626600" cy="2095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047B11-FB76-174D-889C-6505E6FAF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129" y="3656310"/>
            <a:ext cx="6121400" cy="1498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20A0A5-2958-8B4E-98EA-6119742C8212}"/>
              </a:ext>
            </a:extLst>
          </p:cNvPr>
          <p:cNvSpPr txBox="1"/>
          <p:nvPr/>
        </p:nvSpPr>
        <p:spPr>
          <a:xfrm>
            <a:off x="7479322" y="3656310"/>
            <a:ext cx="3230407" cy="2246769"/>
          </a:xfrm>
          <a:prstGeom prst="rect">
            <a:avLst/>
          </a:prstGeom>
          <a:solidFill>
            <a:srgbClr val="C00000">
              <a:alpha val="17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Garamond" panose="02020404030301010803" pitchFamily="18" charset="0"/>
              </a:rPr>
              <a:t>Thirty-six model runs on three separate datasets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Garamond" panose="02020404030301010803" pitchFamily="18" charset="0"/>
              </a:rPr>
              <a:t>Eight classification models and four regression models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u="sng" dirty="0">
                <a:latin typeface="Garamond" panose="02020404030301010803" pitchFamily="18" charset="0"/>
              </a:rPr>
              <a:t>Pre-selected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Gradient Boosted Classifier</a:t>
            </a:r>
            <a:r>
              <a:rPr lang="en-US" dirty="0">
                <a:latin typeface="Garamond" panose="02020404030301010803" pitchFamily="18" charset="0"/>
              </a:rPr>
              <a:t> based on the model </a:t>
            </a:r>
            <a:r>
              <a:rPr lang="en-US" b="1" dirty="0">
                <a:latin typeface="Garamond" panose="02020404030301010803" pitchFamily="18" charset="0"/>
              </a:rPr>
              <a:t>high Accuracy, Precision, Recall, and F1 Score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>
            <a:spLocks noGrp="1"/>
          </p:cNvSpPr>
          <p:nvPr>
            <p:ph type="dt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06/05/2019</a:t>
            </a:r>
            <a:endParaRPr dirty="0"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0E672-5D40-1144-985A-43666B9E808A}"/>
              </a:ext>
            </a:extLst>
          </p:cNvPr>
          <p:cNvSpPr txBox="1"/>
          <p:nvPr/>
        </p:nvSpPr>
        <p:spPr>
          <a:xfrm>
            <a:off x="8202535" y="1228397"/>
            <a:ext cx="3027893" cy="4401205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itchFamily="2" charset="2"/>
              <a:buChar char="v"/>
            </a:pPr>
            <a:r>
              <a:rPr lang="en-US" b="1" dirty="0">
                <a:latin typeface="Garamond" panose="02020404030301010803" pitchFamily="18" charset="0"/>
              </a:rPr>
              <a:t>k-Fold Cross-Validation</a:t>
            </a:r>
            <a:r>
              <a:rPr lang="en-US" dirty="0">
                <a:latin typeface="Garamond" panose="02020404030301010803" pitchFamily="18" charset="0"/>
              </a:rPr>
              <a:t> is a resampling procedure used to evaluate machine learning models on a limited data sample.</a:t>
            </a:r>
          </a:p>
          <a:p>
            <a:pPr marL="285750" indent="-285750" fontAlgn="base">
              <a:buFont typeface="Wingdings" pitchFamily="2" charset="2"/>
              <a:buChar char="v"/>
            </a:pPr>
            <a:endParaRPr lang="en-US" dirty="0">
              <a:latin typeface="Garamond" panose="02020404030301010803" pitchFamily="18" charset="0"/>
            </a:endParaRPr>
          </a:p>
          <a:p>
            <a:pPr marL="285750" indent="-285750" fontAlgn="base">
              <a:buFont typeface="Wingdings" pitchFamily="2" charset="2"/>
              <a:buChar char="v"/>
            </a:pPr>
            <a:r>
              <a:rPr lang="en-US" dirty="0">
                <a:latin typeface="Garamond" panose="02020404030301010803" pitchFamily="18" charset="0"/>
              </a:rPr>
              <a:t>We run a </a:t>
            </a:r>
            <a:r>
              <a:rPr lang="en-US" b="1" dirty="0">
                <a:latin typeface="Garamond" panose="02020404030301010803" pitchFamily="18" charset="0"/>
              </a:rPr>
              <a:t>10-fold cross-validation </a:t>
            </a:r>
            <a:r>
              <a:rPr lang="en-US" dirty="0">
                <a:latin typeface="Garamond" panose="02020404030301010803" pitchFamily="18" charset="0"/>
              </a:rPr>
              <a:t>on the entire dataset to estimate the skill of a machine learning model on unseen data.</a:t>
            </a:r>
          </a:p>
          <a:p>
            <a:pPr marL="285750" indent="-285750" fontAlgn="base">
              <a:buFont typeface="Wingdings" pitchFamily="2" charset="2"/>
              <a:buChar char="v"/>
            </a:pPr>
            <a:endParaRPr lang="en-US" dirty="0">
              <a:latin typeface="Garamond" panose="02020404030301010803" pitchFamily="18" charset="0"/>
            </a:endParaRPr>
          </a:p>
          <a:p>
            <a:pPr marL="285750" indent="-285750" fontAlgn="base">
              <a:buFont typeface="Wingdings" pitchFamily="2" charset="2"/>
              <a:buChar char="v"/>
            </a:pPr>
            <a:r>
              <a:rPr lang="en-US" dirty="0">
                <a:latin typeface="Garamond" panose="02020404030301010803" pitchFamily="18" charset="0"/>
              </a:rPr>
              <a:t>We observed that the accuracy scores were </a:t>
            </a:r>
            <a:r>
              <a:rPr lang="en-US" b="1" dirty="0">
                <a:latin typeface="Garamond" panose="02020404030301010803" pitchFamily="18" charset="0"/>
              </a:rPr>
              <a:t>high and reasonably consistent </a:t>
            </a:r>
            <a:r>
              <a:rPr lang="en-US" dirty="0">
                <a:latin typeface="Garamond" panose="02020404030301010803" pitchFamily="18" charset="0"/>
              </a:rPr>
              <a:t>from fold to fold</a:t>
            </a:r>
          </a:p>
          <a:p>
            <a:pPr marL="285750" indent="-285750" fontAlgn="base">
              <a:buFont typeface="Wingdings" pitchFamily="2" charset="2"/>
              <a:buChar char="v"/>
            </a:pPr>
            <a:endParaRPr lang="en-US" dirty="0">
              <a:latin typeface="Garamond" panose="02020404030301010803" pitchFamily="18" charset="0"/>
            </a:endParaRPr>
          </a:p>
          <a:p>
            <a:pPr marL="285750" indent="-285750" fontAlgn="base">
              <a:buFont typeface="Wingdings" pitchFamily="2" charset="2"/>
              <a:buChar char="v"/>
            </a:pPr>
            <a:r>
              <a:rPr lang="en-US" dirty="0">
                <a:latin typeface="Garamond" panose="02020404030301010803" pitchFamily="18" charset="0"/>
              </a:rPr>
              <a:t>We further noted a high mean accuracy score with a low standard deviation</a:t>
            </a:r>
          </a:p>
          <a:p>
            <a:pPr marL="285750" indent="-285750" fontAlgn="base">
              <a:buFont typeface="Wingdings" pitchFamily="2" charset="2"/>
              <a:buChar char="v"/>
            </a:pPr>
            <a:endParaRPr lang="en-US" dirty="0">
              <a:latin typeface="Garamond" panose="02020404030301010803" pitchFamily="18" charset="0"/>
            </a:endParaRPr>
          </a:p>
          <a:p>
            <a:pPr marL="285750" indent="-285750" fontAlgn="base">
              <a:buFont typeface="Wingdings" pitchFamily="2" charset="2"/>
              <a:buChar char="v"/>
            </a:pPr>
            <a:r>
              <a:rPr lang="en-US" dirty="0">
                <a:latin typeface="Garamond" panose="02020404030301010803" pitchFamily="18" charset="0"/>
              </a:rPr>
              <a:t>We concluded that the model accuracy score number was </a:t>
            </a:r>
            <a:r>
              <a:rPr lang="en-US" b="1" dirty="0">
                <a:latin typeface="Garamond" panose="02020404030301010803" pitchFamily="18" charset="0"/>
              </a:rPr>
              <a:t>reliable </a:t>
            </a:r>
          </a:p>
        </p:txBody>
      </p:sp>
      <p:sp>
        <p:nvSpPr>
          <p:cNvPr id="11" name="Google Shape;184;p15">
            <a:extLst>
              <a:ext uri="{FF2B5EF4-FFF2-40B4-BE49-F238E27FC236}">
                <a16:creationId xmlns:a16="http://schemas.microsoft.com/office/drawing/2014/main" id="{99D15D35-A50A-BC40-A377-93176FD3D223}"/>
              </a:ext>
            </a:extLst>
          </p:cNvPr>
          <p:cNvSpPr txBox="1">
            <a:spLocks/>
          </p:cNvSpPr>
          <p:nvPr/>
        </p:nvSpPr>
        <p:spPr>
          <a:xfrm>
            <a:off x="562429" y="423191"/>
            <a:ext cx="10668000" cy="5270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24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Validating the Accuracy Score – Gradient Boosted Classification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CF9D4F-4D6D-B444-9CBF-4320AED29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29" y="1228397"/>
            <a:ext cx="3742325" cy="3724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11D40E-F726-6841-8D41-8F33C762E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411" y="2773265"/>
            <a:ext cx="3609357" cy="9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354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>
            <a:spLocks noGrp="1"/>
          </p:cNvSpPr>
          <p:nvPr>
            <p:ph type="dt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06/05/2019</a:t>
            </a:r>
            <a:endParaRPr dirty="0"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581FF-9C63-CE42-9830-DE2FBBAD8B74}"/>
              </a:ext>
            </a:extLst>
          </p:cNvPr>
          <p:cNvSpPr txBox="1"/>
          <p:nvPr/>
        </p:nvSpPr>
        <p:spPr>
          <a:xfrm>
            <a:off x="7767485" y="1152978"/>
            <a:ext cx="3662515" cy="4031873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fontAlgn="base">
              <a:buFont typeface="Wingdings" pitchFamily="2" charset="2"/>
              <a:buChar char="v"/>
              <a:defRPr b="1">
                <a:latin typeface="Garamond" panose="02020404030301010803" pitchFamily="18" charset="0"/>
              </a:defRPr>
            </a:lvl1pPr>
          </a:lstStyle>
          <a:p>
            <a:endParaRPr lang="en-US" sz="1600" b="0" dirty="0"/>
          </a:p>
          <a:p>
            <a:r>
              <a:rPr lang="en-US" sz="1600" b="0" dirty="0"/>
              <a:t>We run a on the </a:t>
            </a:r>
            <a:r>
              <a:rPr lang="en-US" sz="1600" b="0" u="sng" dirty="0"/>
              <a:t>10 folds cross validation </a:t>
            </a:r>
            <a:r>
              <a:rPr lang="en-US" sz="1600" dirty="0"/>
              <a:t>complete</a:t>
            </a:r>
            <a:r>
              <a:rPr lang="en-US" sz="1600" b="0" dirty="0"/>
              <a:t> dataset, the </a:t>
            </a:r>
            <a:r>
              <a:rPr lang="en-US" sz="1600" dirty="0"/>
              <a:t>test</a:t>
            </a:r>
            <a:r>
              <a:rPr lang="en-US" sz="1600" b="0" dirty="0"/>
              <a:t> dataset, and the t</a:t>
            </a:r>
            <a:r>
              <a:rPr lang="en-US" sz="1600" dirty="0"/>
              <a:t>raining</a:t>
            </a:r>
            <a:r>
              <a:rPr lang="en-US" sz="1600" b="0" dirty="0"/>
              <a:t> datasets.</a:t>
            </a:r>
          </a:p>
          <a:p>
            <a:pPr marL="0" indent="0">
              <a:buNone/>
            </a:pPr>
            <a:r>
              <a:rPr lang="en-US" sz="1600" b="0" dirty="0"/>
              <a:t> </a:t>
            </a:r>
          </a:p>
          <a:p>
            <a:r>
              <a:rPr lang="en-US" sz="1600" b="0" dirty="0"/>
              <a:t>Further we </a:t>
            </a:r>
            <a:r>
              <a:rPr lang="en-US" sz="1600" dirty="0"/>
              <a:t>compared the cross-validation results</a:t>
            </a:r>
            <a:r>
              <a:rPr lang="en-US" sz="1600" b="0" dirty="0"/>
              <a:t> to ensure their consistency thus that the model was not overfitting </a:t>
            </a:r>
          </a:p>
          <a:p>
            <a:endParaRPr lang="en-US" sz="1600" b="0" dirty="0"/>
          </a:p>
          <a:p>
            <a:r>
              <a:rPr lang="en-US" sz="1600" b="0" dirty="0"/>
              <a:t>We concluded based on the differences between 10-fold CV mean scores and related standard deviations that </a:t>
            </a:r>
            <a:r>
              <a:rPr lang="en-US" sz="1600" dirty="0"/>
              <a:t>the likelihood that model was overfitting was low</a:t>
            </a:r>
            <a:r>
              <a:rPr lang="en-US" sz="1600" b="0" dirty="0"/>
              <a:t>.</a:t>
            </a:r>
          </a:p>
          <a:p>
            <a:pPr marL="0" indent="0">
              <a:buNone/>
            </a:pPr>
            <a:endParaRPr lang="en-US" sz="1600" b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7F9779-7E19-9443-8217-FFD1623AD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29" y="1964104"/>
            <a:ext cx="7029913" cy="2038838"/>
          </a:xfrm>
          <a:prstGeom prst="rect">
            <a:avLst/>
          </a:prstGeom>
        </p:spPr>
      </p:pic>
      <p:sp>
        <p:nvSpPr>
          <p:cNvPr id="12" name="Google Shape;184;p15">
            <a:extLst>
              <a:ext uri="{FF2B5EF4-FFF2-40B4-BE49-F238E27FC236}">
                <a16:creationId xmlns:a16="http://schemas.microsoft.com/office/drawing/2014/main" id="{C0D0F0C2-21F8-F94E-B0CD-AD8E89A3AA2C}"/>
              </a:ext>
            </a:extLst>
          </p:cNvPr>
          <p:cNvSpPr txBox="1">
            <a:spLocks/>
          </p:cNvSpPr>
          <p:nvPr/>
        </p:nvSpPr>
        <p:spPr>
          <a:xfrm>
            <a:off x="562429" y="293575"/>
            <a:ext cx="10668000" cy="57393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24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Checking for Overfitting – Gradient Boosted Classifier</a:t>
            </a:r>
          </a:p>
        </p:txBody>
      </p:sp>
    </p:spTree>
    <p:extLst>
      <p:ext uri="{BB962C8B-B14F-4D97-AF65-F5344CB8AC3E}">
        <p14:creationId xmlns:p14="http://schemas.microsoft.com/office/powerpoint/2010/main" val="32363172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>
            <a:spLocks noGrp="1"/>
          </p:cNvSpPr>
          <p:nvPr>
            <p:ph type="dt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06/05/2019</a:t>
            </a:r>
            <a:endParaRPr dirty="0"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31A2CC-B5E4-3E47-AD43-220F3ABD9206}"/>
              </a:ext>
            </a:extLst>
          </p:cNvPr>
          <p:cNvGrpSpPr/>
          <p:nvPr/>
        </p:nvGrpSpPr>
        <p:grpSpPr>
          <a:xfrm>
            <a:off x="762000" y="1049921"/>
            <a:ext cx="5181600" cy="3108543"/>
            <a:chOff x="6320779" y="1815736"/>
            <a:chExt cx="5308791" cy="347199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59C8761-BB0D-F249-BD79-00111B8DA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0779" y="1815736"/>
              <a:ext cx="5308791" cy="3471994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5C9501-380E-FB4B-9842-95BF935A6BDD}"/>
                </a:ext>
              </a:extLst>
            </p:cNvPr>
            <p:cNvSpPr/>
            <p:nvPr/>
          </p:nvSpPr>
          <p:spPr>
            <a:xfrm rot="2246638">
              <a:off x="6698793" y="3069114"/>
              <a:ext cx="4423010" cy="885063"/>
            </a:xfrm>
            <a:prstGeom prst="ellipse">
              <a:avLst/>
            </a:prstGeom>
            <a:noFill/>
            <a:ln w="412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Google Shape;184;p15">
            <a:extLst>
              <a:ext uri="{FF2B5EF4-FFF2-40B4-BE49-F238E27FC236}">
                <a16:creationId xmlns:a16="http://schemas.microsoft.com/office/drawing/2014/main" id="{C6CD8434-5269-E448-89F5-935789A6CA86}"/>
              </a:ext>
            </a:extLst>
          </p:cNvPr>
          <p:cNvSpPr txBox="1">
            <a:spLocks/>
          </p:cNvSpPr>
          <p:nvPr/>
        </p:nvSpPr>
        <p:spPr>
          <a:xfrm>
            <a:off x="562429" y="293575"/>
            <a:ext cx="10668000" cy="57393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24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Checking for Accuracy Paradox – Gradient Boosted Classifier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1D1DC2-6280-3D49-9C5C-CD414AC313B0}"/>
              </a:ext>
            </a:extLst>
          </p:cNvPr>
          <p:cNvSpPr txBox="1"/>
          <p:nvPr/>
        </p:nvSpPr>
        <p:spPr>
          <a:xfrm>
            <a:off x="6160942" y="3155435"/>
            <a:ext cx="5339863" cy="2893100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fontAlgn="base">
              <a:buFont typeface="Wingdings" pitchFamily="2" charset="2"/>
              <a:buChar char="v"/>
              <a:defRPr b="1">
                <a:latin typeface="Garamond" panose="02020404030301010803" pitchFamily="18" charset="0"/>
              </a:defRPr>
            </a:lvl1pPr>
          </a:lstStyle>
          <a:p>
            <a:r>
              <a:rPr lang="en-US" b="0" dirty="0"/>
              <a:t>The </a:t>
            </a:r>
            <a:r>
              <a:rPr lang="en-US" dirty="0"/>
              <a:t>accuracy paradox </a:t>
            </a:r>
            <a:r>
              <a:rPr lang="en-US" b="0" dirty="0"/>
              <a:t>is the paradoxical finding that accuracy is not a good metric for predictive models when classifying in predictive analytics. </a:t>
            </a:r>
          </a:p>
          <a:p>
            <a:endParaRPr lang="en-US" b="0" dirty="0"/>
          </a:p>
          <a:p>
            <a:r>
              <a:rPr lang="en-US" b="0" dirty="0"/>
              <a:t>We checked for the accuracy paradox by running a </a:t>
            </a:r>
            <a:r>
              <a:rPr lang="en-US" dirty="0"/>
              <a:t>confusion matrix and a Sklearn classification report</a:t>
            </a:r>
            <a:r>
              <a:rPr lang="en-US" b="0" dirty="0"/>
              <a:t>. A confusion matrix is a summary of prediction results on a classification problem.</a:t>
            </a:r>
          </a:p>
          <a:p>
            <a:endParaRPr lang="en-US" b="0" dirty="0"/>
          </a:p>
          <a:p>
            <a:r>
              <a:rPr lang="en-US" b="0" dirty="0"/>
              <a:t>We concluded that our Gradient Boosted Classifier was not victim of an Accuracy Paradox based on the </a:t>
            </a:r>
            <a:r>
              <a:rPr lang="en-US" dirty="0"/>
              <a:t>high recall, high precision and high F1 score values </a:t>
            </a:r>
            <a:r>
              <a:rPr lang="en-US" b="0" dirty="0"/>
              <a:t>shown in classification report, as well as the </a:t>
            </a:r>
            <a:r>
              <a:rPr lang="en-US" dirty="0"/>
              <a:t>low number of false positive and false negative </a:t>
            </a:r>
            <a:r>
              <a:rPr lang="en-US" b="0" dirty="0"/>
              <a:t>shown in the confusion matrix  </a:t>
            </a:r>
            <a:endParaRPr lang="en-US" sz="16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A58E0C-1840-674D-8C0B-8572B3C81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42" y="1100939"/>
            <a:ext cx="5269058" cy="192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556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>
            <a:spLocks noGrp="1"/>
          </p:cNvSpPr>
          <p:nvPr>
            <p:ph type="dt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06/05/2019</a:t>
            </a:r>
            <a:endParaRPr dirty="0"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84;p15">
            <a:extLst>
              <a:ext uri="{FF2B5EF4-FFF2-40B4-BE49-F238E27FC236}">
                <a16:creationId xmlns:a16="http://schemas.microsoft.com/office/drawing/2014/main" id="{72104322-4CA3-0141-97E7-546279E6D521}"/>
              </a:ext>
            </a:extLst>
          </p:cNvPr>
          <p:cNvSpPr txBox="1">
            <a:spLocks/>
          </p:cNvSpPr>
          <p:nvPr/>
        </p:nvSpPr>
        <p:spPr>
          <a:xfrm>
            <a:off x="562429" y="293575"/>
            <a:ext cx="10668000" cy="57393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24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Checking for Classification Ability – Gradient Boosted Classifier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33ED5B-3269-434D-A914-E495D66DD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00224"/>
            <a:ext cx="6004773" cy="39091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051EED-612A-9844-884F-31A92A8AF361}"/>
              </a:ext>
            </a:extLst>
          </p:cNvPr>
          <p:cNvSpPr txBox="1"/>
          <p:nvPr/>
        </p:nvSpPr>
        <p:spPr>
          <a:xfrm>
            <a:off x="7209692" y="1577470"/>
            <a:ext cx="4020737" cy="2954655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fontAlgn="base">
              <a:buFont typeface="Wingdings" pitchFamily="2" charset="2"/>
              <a:buChar char="v"/>
              <a:defRPr b="1">
                <a:latin typeface="Garamond" panose="02020404030301010803" pitchFamily="18" charset="0"/>
              </a:defRPr>
            </a:lvl1pPr>
          </a:lstStyle>
          <a:p>
            <a:endParaRPr lang="en-US" sz="1600" b="0" dirty="0"/>
          </a:p>
          <a:p>
            <a:r>
              <a:rPr lang="en-US" dirty="0"/>
              <a:t>ROC is a probability curve </a:t>
            </a:r>
            <a:r>
              <a:rPr lang="en-US" b="0" dirty="0"/>
              <a:t>and </a:t>
            </a:r>
            <a:r>
              <a:rPr lang="en-US" dirty="0"/>
              <a:t>AUC represents degree or measure of separability</a:t>
            </a:r>
            <a:r>
              <a:rPr lang="en-US" b="0" dirty="0"/>
              <a:t>. It tells how much model is capable of distinguishing between classes. Higher the AUC, better the model is.</a:t>
            </a:r>
            <a:r>
              <a:rPr lang="en-US" sz="1600" b="0" dirty="0"/>
              <a:t> </a:t>
            </a:r>
          </a:p>
          <a:p>
            <a:pPr marL="0" indent="0">
              <a:buNone/>
            </a:pPr>
            <a:r>
              <a:rPr lang="en-US" sz="1600" b="0" dirty="0"/>
              <a:t> </a:t>
            </a:r>
          </a:p>
          <a:p>
            <a:r>
              <a:rPr lang="en-US" sz="1600" b="0" dirty="0"/>
              <a:t>We concluded that our model has a </a:t>
            </a:r>
            <a:r>
              <a:rPr lang="en-US" sz="1600" dirty="0"/>
              <a:t>reasonably good classification </a:t>
            </a:r>
            <a:r>
              <a:rPr lang="en-US" sz="1600" b="0" dirty="0"/>
              <a:t>ability based on the value probability of correct classification of 85% shown in the ROC AUC plot</a:t>
            </a:r>
          </a:p>
          <a:p>
            <a:pPr marL="0" indent="0">
              <a:buNone/>
            </a:pP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2392220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{CAF62431-B499-514E-B306-4E5959AEDFA6}tf10001070</Template>
  <TotalTime>100</TotalTime>
  <Words>340</Words>
  <Application>Microsoft Macintosh PowerPoint</Application>
  <PresentationFormat>Widescreen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 Hike with Divvy Bikes</dc:title>
  <cp:lastModifiedBy>Michael Diarra</cp:lastModifiedBy>
  <cp:revision>1</cp:revision>
  <dcterms:modified xsi:type="dcterms:W3CDTF">2019-06-05T12:12:02Z</dcterms:modified>
</cp:coreProperties>
</file>