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9"/>
  </p:notesMasterIdLst>
  <p:sldIdLst>
    <p:sldId id="256" r:id="rId2"/>
    <p:sldId id="257" r:id="rId3"/>
    <p:sldId id="276" r:id="rId4"/>
    <p:sldId id="275" r:id="rId5"/>
    <p:sldId id="259" r:id="rId6"/>
    <p:sldId id="277" r:id="rId7"/>
    <p:sldId id="278" r:id="rId8"/>
    <p:sldId id="287" r:id="rId9"/>
    <p:sldId id="289" r:id="rId10"/>
    <p:sldId id="280" r:id="rId11"/>
    <p:sldId id="285" r:id="rId12"/>
    <p:sldId id="286" r:id="rId13"/>
    <p:sldId id="281" r:id="rId14"/>
    <p:sldId id="282" r:id="rId15"/>
    <p:sldId id="283" r:id="rId16"/>
    <p:sldId id="284" r:id="rId17"/>
    <p:sldId id="27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6"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6T11:15:55.078" idx="1">
    <p:pos x="10" y="10"/>
    <p:text>Zain Jafri</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26T11:18:57.197" idx="10">
    <p:pos x="10" y="10"/>
    <p:text>Michael</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08.721" idx="2">
    <p:pos x="10" y="10"/>
    <p:text>Zain Jafri</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13.495" idx="3">
    <p:pos x="10" y="10"/>
    <p:text>Zain Jafri</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17.988" idx="4">
    <p:pos x="10" y="10"/>
    <p:text>Zain Jafri</p:text>
    <p:extLst>
      <p:ext uri="{C676402C-5697-4E1C-873F-D02D1690AC5C}">
        <p15:threadingInfo xmlns:p15="http://schemas.microsoft.com/office/powerpoint/2012/main" timeZoneBias="300"/>
      </p:ext>
    </p:extLst>
  </p:cm>
  <p:cm authorId="1" dt="2019-05-27T17:40:37.167" idx="12">
    <p:pos x="106" y="106"/>
    <p:text>Articulate what we're answering now vs. future questions to answer (in our recommendations)</p:text>
    <p:extLst>
      <p:ext uri="{C676402C-5697-4E1C-873F-D02D1690AC5C}">
        <p15:threadingInfo xmlns:p15="http://schemas.microsoft.com/office/powerpoint/2012/main" timeZoneBias="300"/>
      </p:ext>
    </p:extLst>
  </p:cm>
  <p:cm authorId="1" dt="2019-05-27T17:41:18.320" idx="13">
    <p:pos x="106" y="202"/>
    <p:text>Our model is the engine that would feed the future application</p:text>
    <p:extLst>
      <p:ext uri="{C676402C-5697-4E1C-873F-D02D1690AC5C}">
        <p15:threadingInfo xmlns:p15="http://schemas.microsoft.com/office/powerpoint/2012/main" timeZoneBias="300">
          <p15:parentCm authorId="1" idx="12"/>
        </p15:threadingInfo>
      </p:ext>
    </p:extLst>
  </p:cm>
  <p:cm authorId="1" dt="2019-05-27T17:43:40.680" idx="14">
    <p:pos x="106" y="298"/>
    <p:text>We can utilize it on unseen data that will come through a future state application</p:text>
    <p:extLst>
      <p:ext uri="{C676402C-5697-4E1C-873F-D02D1690AC5C}">
        <p15:threadingInfo xmlns:p15="http://schemas.microsoft.com/office/powerpoint/2012/main" timeZoneBias="300">
          <p15:parentCm authorId="1" idx="12"/>
        </p15:threadingInfo>
      </p:ext>
    </p:extLst>
  </p:cm>
  <p:cm authorId="1" dt="2019-05-27T17:45:29.788" idx="15">
    <p:pos x="106" y="394"/>
    <p:text>Push future state to end and make this slide about current model</p:text>
    <p:extLst>
      <p:ext uri="{C676402C-5697-4E1C-873F-D02D1690AC5C}">
        <p15:threadingInfo xmlns:p15="http://schemas.microsoft.com/office/powerpoint/2012/main" timeZoneBias="300">
          <p15:parentCm authorId="1" idx="1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77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15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7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6365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9164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5006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29106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307777"/>
          </a:xfrm>
          <a:prstGeom prst="rect">
            <a:avLst/>
          </a:prstGeom>
          <a:noFill/>
        </p:spPr>
        <p:txBody>
          <a:bodyPr wrap="square" rtlCol="0">
            <a:spAutoFit/>
          </a:bodyPr>
          <a:lstStyle/>
          <a:p>
            <a:r>
              <a:rPr lang="en-US" dirty="0">
                <a:solidFill>
                  <a:srgbClr val="C00000"/>
                </a:solidFill>
              </a:rPr>
              <a:t>Recommendations on how to use the model, improve it, etc.</a:t>
            </a:r>
          </a:p>
        </p:txBody>
      </p:sp>
      <p:sp>
        <p:nvSpPr>
          <p:cNvPr id="2" name="Slide Number Placeholder 1">
            <a:extLst>
              <a:ext uri="{FF2B5EF4-FFF2-40B4-BE49-F238E27FC236}">
                <a16:creationId xmlns:a16="http://schemas.microsoft.com/office/drawing/2014/main" id="{56080BCD-9662-47BE-80E1-2D491F0E6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19376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&amp; Limitations</a:t>
            </a:r>
            <a:endParaRPr sz="3200" dirty="0"/>
          </a:p>
        </p:txBody>
      </p:sp>
      <p:cxnSp>
        <p:nvCxnSpPr>
          <p:cNvPr id="5" name="Straight Arrow Connector 4">
            <a:extLst>
              <a:ext uri="{FF2B5EF4-FFF2-40B4-BE49-F238E27FC236}">
                <a16:creationId xmlns:a16="http://schemas.microsoft.com/office/drawing/2014/main" id="{A15D6FFA-37E7-430D-A166-9D1DF9105971}"/>
              </a:ext>
            </a:extLst>
          </p:cNvPr>
          <p:cNvCxnSpPr>
            <a:cxnSpLocks/>
          </p:cNvCxnSpPr>
          <p:nvPr/>
        </p:nvCxnSpPr>
        <p:spPr>
          <a:xfrm>
            <a:off x="6096000" y="1359081"/>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35954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p:nvPr/>
        </p:nvSpPr>
        <p:spPr>
          <a:xfrm>
            <a:off x="3244595" y="4522998"/>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3477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9"/>
          <p:cNvSpPr/>
          <p:nvPr/>
        </p:nvSpPr>
        <p:spPr>
          <a:xfrm>
            <a:off x="3244595" y="4522998"/>
            <a:ext cx="675640" cy="1104900"/>
          </a:xfrm>
          <a:custGeom>
            <a:avLst/>
            <a:gdLst/>
            <a:ahLst/>
            <a:cxnLst/>
            <a:rect l="l" t="t" r="r" b="b"/>
            <a:pathLst>
              <a:path w="675639" h="1104900" extrusionOk="0">
                <a:moveTo>
                  <a:pt x="0" y="0"/>
                </a:moveTo>
                <a:lnTo>
                  <a:pt x="0" y="843356"/>
                </a:lnTo>
                <a:lnTo>
                  <a:pt x="675132" y="1104900"/>
                </a:lnTo>
                <a:lnTo>
                  <a:pt x="675132" y="262509"/>
                </a:lnTo>
                <a:lnTo>
                  <a:pt x="0" y="0"/>
                </a:lnTo>
                <a:close/>
              </a:path>
            </a:pathLst>
          </a:custGeom>
          <a:solidFill>
            <a:srgbClr val="7AAE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9"/>
          <p:cNvSpPr/>
          <p:nvPr/>
        </p:nvSpPr>
        <p:spPr>
          <a:xfrm>
            <a:off x="2325623" y="4785126"/>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2758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9"/>
          <p:cNvSpPr/>
          <p:nvPr/>
        </p:nvSpPr>
        <p:spPr>
          <a:xfrm>
            <a:off x="3244595" y="3561353"/>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9"/>
          <p:cNvSpPr/>
          <p:nvPr/>
        </p:nvSpPr>
        <p:spPr>
          <a:xfrm>
            <a:off x="3244595" y="3561353"/>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B3A1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9"/>
          <p:cNvSpPr/>
          <p:nvPr/>
        </p:nvSpPr>
        <p:spPr>
          <a:xfrm>
            <a:off x="2325623" y="3823482"/>
            <a:ext cx="1594485" cy="843280"/>
          </a:xfrm>
          <a:custGeom>
            <a:avLst/>
            <a:gdLst/>
            <a:ahLst/>
            <a:cxnLst/>
            <a:rect l="l" t="t" r="r" b="b"/>
            <a:pathLst>
              <a:path w="1594485" h="843279" extrusionOk="0">
                <a:moveTo>
                  <a:pt x="0" y="842771"/>
                </a:moveTo>
                <a:lnTo>
                  <a:pt x="1594103" y="842771"/>
                </a:lnTo>
                <a:lnTo>
                  <a:pt x="1594103" y="0"/>
                </a:lnTo>
                <a:lnTo>
                  <a:pt x="0" y="0"/>
                </a:lnTo>
                <a:lnTo>
                  <a:pt x="0" y="842771"/>
                </a:lnTo>
                <a:close/>
              </a:path>
            </a:pathLst>
          </a:custGeom>
          <a:solidFill>
            <a:srgbClr val="5F497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3244595" y="2599709"/>
            <a:ext cx="6619240" cy="843280"/>
          </a:xfrm>
          <a:custGeom>
            <a:avLst/>
            <a:gdLst/>
            <a:ahLst/>
            <a:cxnLst/>
            <a:rect l="l" t="t" r="r" b="b"/>
            <a:pathLst>
              <a:path w="6619240" h="843279" extrusionOk="0">
                <a:moveTo>
                  <a:pt x="0" y="842771"/>
                </a:moveTo>
                <a:lnTo>
                  <a:pt x="6618732" y="842771"/>
                </a:lnTo>
                <a:lnTo>
                  <a:pt x="6618732" y="0"/>
                </a:lnTo>
                <a:lnTo>
                  <a:pt x="0" y="0"/>
                </a:lnTo>
                <a:lnTo>
                  <a:pt x="0" y="842771"/>
                </a:lnTo>
                <a:close/>
              </a:path>
            </a:pathLst>
          </a:custGeom>
          <a:solidFill>
            <a:srgbClr val="9BBA5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3244595" y="2599709"/>
            <a:ext cx="675640" cy="1103630"/>
          </a:xfrm>
          <a:custGeom>
            <a:avLst/>
            <a:gdLst/>
            <a:ahLst/>
            <a:cxnLst/>
            <a:rect l="l" t="t" r="r" b="b"/>
            <a:pathLst>
              <a:path w="675639" h="1103629" extrusionOk="0">
                <a:moveTo>
                  <a:pt x="0" y="0"/>
                </a:moveTo>
                <a:lnTo>
                  <a:pt x="0" y="842137"/>
                </a:lnTo>
                <a:lnTo>
                  <a:pt x="675132" y="1103376"/>
                </a:lnTo>
                <a:lnTo>
                  <a:pt x="675132" y="262127"/>
                </a:lnTo>
                <a:lnTo>
                  <a:pt x="0" y="0"/>
                </a:lnTo>
                <a:close/>
              </a:path>
            </a:pathLst>
          </a:custGeom>
          <a:solidFill>
            <a:srgbClr val="C3D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2325623" y="2861838"/>
            <a:ext cx="1594485" cy="841375"/>
          </a:xfrm>
          <a:custGeom>
            <a:avLst/>
            <a:gdLst/>
            <a:ahLst/>
            <a:cxnLst/>
            <a:rect l="l" t="t" r="r" b="b"/>
            <a:pathLst>
              <a:path w="1594485" h="841375" extrusionOk="0">
                <a:moveTo>
                  <a:pt x="0" y="841248"/>
                </a:moveTo>
                <a:lnTo>
                  <a:pt x="1594103" y="841248"/>
                </a:lnTo>
                <a:lnTo>
                  <a:pt x="1594103" y="0"/>
                </a:lnTo>
                <a:lnTo>
                  <a:pt x="0" y="0"/>
                </a:lnTo>
                <a:lnTo>
                  <a:pt x="0" y="841248"/>
                </a:lnTo>
                <a:close/>
              </a:path>
            </a:pathLst>
          </a:custGeom>
          <a:solidFill>
            <a:srgbClr val="77923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3244595" y="1636542"/>
            <a:ext cx="6619240" cy="844550"/>
          </a:xfrm>
          <a:custGeom>
            <a:avLst/>
            <a:gdLst/>
            <a:ahLst/>
            <a:cxnLst/>
            <a:rect l="l" t="t" r="r" b="b"/>
            <a:pathLst>
              <a:path w="6619240" h="844550" extrusionOk="0">
                <a:moveTo>
                  <a:pt x="0" y="844296"/>
                </a:moveTo>
                <a:lnTo>
                  <a:pt x="6618732" y="844296"/>
                </a:lnTo>
                <a:lnTo>
                  <a:pt x="6618732" y="0"/>
                </a:lnTo>
                <a:lnTo>
                  <a:pt x="0" y="0"/>
                </a:lnTo>
                <a:lnTo>
                  <a:pt x="0" y="844296"/>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p:nvPr/>
        </p:nvSpPr>
        <p:spPr>
          <a:xfrm>
            <a:off x="3244595" y="1636542"/>
            <a:ext cx="675640" cy="1104900"/>
          </a:xfrm>
          <a:custGeom>
            <a:avLst/>
            <a:gdLst/>
            <a:ahLst/>
            <a:cxnLst/>
            <a:rect l="l" t="t" r="r" b="b"/>
            <a:pathLst>
              <a:path w="675639" h="1104900" extrusionOk="0">
                <a:moveTo>
                  <a:pt x="0" y="0"/>
                </a:moveTo>
                <a:lnTo>
                  <a:pt x="0" y="843406"/>
                </a:lnTo>
                <a:lnTo>
                  <a:pt x="675132" y="1104900"/>
                </a:lnTo>
                <a:lnTo>
                  <a:pt x="675132" y="262508"/>
                </a:lnTo>
                <a:lnTo>
                  <a:pt x="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9"/>
          <p:cNvSpPr/>
          <p:nvPr/>
        </p:nvSpPr>
        <p:spPr>
          <a:xfrm>
            <a:off x="2325623" y="1898670"/>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94373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9"/>
          <p:cNvSpPr/>
          <p:nvPr/>
        </p:nvSpPr>
        <p:spPr>
          <a:xfrm>
            <a:off x="3244595" y="632734"/>
            <a:ext cx="6619240" cy="927608"/>
          </a:xfrm>
          <a:custGeom>
            <a:avLst/>
            <a:gdLst/>
            <a:ahLst/>
            <a:cxnLst/>
            <a:rect l="l" t="t" r="r" b="b"/>
            <a:pathLst>
              <a:path w="6619240" h="843280" extrusionOk="0">
                <a:moveTo>
                  <a:pt x="0" y="842772"/>
                </a:moveTo>
                <a:lnTo>
                  <a:pt x="6618732" y="842772"/>
                </a:lnTo>
                <a:lnTo>
                  <a:pt x="6618732" y="0"/>
                </a:lnTo>
                <a:lnTo>
                  <a:pt x="0" y="0"/>
                </a:lnTo>
                <a:lnTo>
                  <a:pt x="0" y="842772"/>
                </a:lnTo>
                <a:close/>
              </a:path>
            </a:pathLst>
          </a:custGeom>
          <a:solidFill>
            <a:srgbClr val="EBA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9"/>
          <p:cNvSpPr/>
          <p:nvPr/>
        </p:nvSpPr>
        <p:spPr>
          <a:xfrm>
            <a:off x="3244595" y="674898"/>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FFD5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9"/>
          <p:cNvSpPr/>
          <p:nvPr/>
        </p:nvSpPr>
        <p:spPr>
          <a:xfrm>
            <a:off x="2325623" y="894861"/>
            <a:ext cx="1594485" cy="927608"/>
          </a:xfrm>
          <a:custGeom>
            <a:avLst/>
            <a:gdLst/>
            <a:ahLst/>
            <a:cxnLst/>
            <a:rect l="l" t="t" r="r" b="b"/>
            <a:pathLst>
              <a:path w="1594485" h="843280" extrusionOk="0">
                <a:moveTo>
                  <a:pt x="0" y="842772"/>
                </a:moveTo>
                <a:lnTo>
                  <a:pt x="1594103" y="842772"/>
                </a:lnTo>
                <a:lnTo>
                  <a:pt x="1594103" y="0"/>
                </a:lnTo>
                <a:lnTo>
                  <a:pt x="0" y="0"/>
                </a:lnTo>
                <a:lnTo>
                  <a:pt x="0" y="842772"/>
                </a:lnTo>
                <a:close/>
              </a:path>
            </a:pathLst>
          </a:custGeom>
          <a:solidFill>
            <a:srgbClr val="AF84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9"/>
          <p:cNvSpPr txBox="1"/>
          <p:nvPr/>
        </p:nvSpPr>
        <p:spPr>
          <a:xfrm>
            <a:off x="2855214" y="1046881"/>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01</a:t>
            </a:r>
            <a:endParaRPr sz="3600">
              <a:solidFill>
                <a:schemeClr val="dk1"/>
              </a:solidFill>
              <a:latin typeface="Arial"/>
              <a:ea typeface="Arial"/>
              <a:cs typeface="Arial"/>
              <a:sym typeface="Arial"/>
            </a:endParaRPr>
          </a:p>
        </p:txBody>
      </p:sp>
      <p:sp>
        <p:nvSpPr>
          <p:cNvPr id="81" name="Google Shape;81;p9"/>
          <p:cNvSpPr txBox="1"/>
          <p:nvPr/>
        </p:nvSpPr>
        <p:spPr>
          <a:xfrm>
            <a:off x="2855214" y="2022240"/>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02</a:t>
            </a:r>
            <a:endParaRPr sz="3600">
              <a:solidFill>
                <a:schemeClr val="dk1"/>
              </a:solidFill>
              <a:latin typeface="Arial"/>
              <a:ea typeface="Arial"/>
              <a:cs typeface="Arial"/>
              <a:sym typeface="Arial"/>
            </a:endParaRPr>
          </a:p>
        </p:txBody>
      </p:sp>
      <p:sp>
        <p:nvSpPr>
          <p:cNvPr id="82" name="Google Shape;82;p9"/>
          <p:cNvSpPr txBox="1"/>
          <p:nvPr/>
        </p:nvSpPr>
        <p:spPr>
          <a:xfrm>
            <a:off x="2855214" y="298261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03</a:t>
            </a:r>
            <a:endParaRPr sz="3600">
              <a:solidFill>
                <a:schemeClr val="dk1"/>
              </a:solidFill>
              <a:latin typeface="Arial"/>
              <a:ea typeface="Arial"/>
              <a:cs typeface="Arial"/>
              <a:sym typeface="Arial"/>
            </a:endParaRPr>
          </a:p>
        </p:txBody>
      </p:sp>
      <p:sp>
        <p:nvSpPr>
          <p:cNvPr id="83" name="Google Shape;83;p9"/>
          <p:cNvSpPr txBox="1"/>
          <p:nvPr/>
        </p:nvSpPr>
        <p:spPr>
          <a:xfrm>
            <a:off x="2855214" y="3942430"/>
            <a:ext cx="1064895" cy="5746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04</a:t>
            </a:r>
            <a:endParaRPr sz="3600">
              <a:solidFill>
                <a:schemeClr val="dk1"/>
              </a:solidFill>
              <a:latin typeface="Arial"/>
              <a:ea typeface="Arial"/>
              <a:cs typeface="Arial"/>
              <a:sym typeface="Arial"/>
            </a:endParaRPr>
          </a:p>
        </p:txBody>
      </p:sp>
      <p:sp>
        <p:nvSpPr>
          <p:cNvPr id="84" name="Google Shape;84;p9"/>
          <p:cNvSpPr txBox="1"/>
          <p:nvPr/>
        </p:nvSpPr>
        <p:spPr>
          <a:xfrm>
            <a:off x="2855214" y="488794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05</a:t>
            </a:r>
            <a:endParaRPr sz="3600">
              <a:solidFill>
                <a:schemeClr val="dk1"/>
              </a:solidFill>
              <a:latin typeface="Arial"/>
              <a:ea typeface="Arial"/>
              <a:cs typeface="Arial"/>
              <a:sym typeface="Arial"/>
            </a:endParaRPr>
          </a:p>
        </p:txBody>
      </p:sp>
      <p:sp>
        <p:nvSpPr>
          <p:cNvPr id="85" name="Google Shape;85;p9"/>
          <p:cNvSpPr txBox="1"/>
          <p:nvPr/>
        </p:nvSpPr>
        <p:spPr>
          <a:xfrm>
            <a:off x="5217666" y="793514"/>
            <a:ext cx="2933065" cy="382156"/>
          </a:xfrm>
          <a:prstGeom prst="rect">
            <a:avLst/>
          </a:prstGeom>
          <a:noFill/>
          <a:ln>
            <a:noFill/>
          </a:ln>
        </p:spPr>
        <p:txBody>
          <a:bodyPr spcFirstLastPara="1" wrap="square" lIns="0" tIns="12700" rIns="0" bIns="0" anchor="t" anchorCtr="0">
            <a:noAutofit/>
          </a:bodyPr>
          <a:lstStyle/>
          <a:p>
            <a:pPr marL="12700" marR="0" lvl="0" indent="0" algn="ctr" rtl="0">
              <a:spcBef>
                <a:spcPts val="0"/>
              </a:spcBef>
              <a:spcAft>
                <a:spcPts val="0"/>
              </a:spcAft>
              <a:buNone/>
            </a:pPr>
            <a:r>
              <a:rPr lang="en-US" sz="2400" dirty="0">
                <a:solidFill>
                  <a:srgbClr val="FFFFFF"/>
                </a:solidFill>
                <a:latin typeface="Arial"/>
                <a:ea typeface="Arial"/>
                <a:cs typeface="Arial"/>
                <a:sym typeface="Arial"/>
              </a:rPr>
              <a:t>Introduction &amp; Problem (Zain J.)</a:t>
            </a:r>
            <a:endParaRPr sz="2400" dirty="0">
              <a:solidFill>
                <a:schemeClr val="dk1"/>
              </a:solidFill>
              <a:latin typeface="Arial"/>
              <a:ea typeface="Arial"/>
              <a:cs typeface="Arial"/>
              <a:sym typeface="Arial"/>
            </a:endParaRPr>
          </a:p>
        </p:txBody>
      </p:sp>
      <p:sp>
        <p:nvSpPr>
          <p:cNvPr id="86" name="Google Shape;86;p9"/>
          <p:cNvSpPr txBox="1"/>
          <p:nvPr/>
        </p:nvSpPr>
        <p:spPr>
          <a:xfrm>
            <a:off x="5217667" y="1881376"/>
            <a:ext cx="2933065"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Overview &amp; Exploration (Venku)</a:t>
            </a:r>
            <a:endParaRPr sz="2400" dirty="0">
              <a:solidFill>
                <a:schemeClr val="dk1"/>
              </a:solidFill>
              <a:latin typeface="Arial"/>
              <a:ea typeface="Arial"/>
              <a:cs typeface="Arial"/>
              <a:sym typeface="Arial"/>
            </a:endParaRPr>
          </a:p>
        </p:txBody>
      </p:sp>
      <p:sp>
        <p:nvSpPr>
          <p:cNvPr id="87" name="Google Shape;87;p9"/>
          <p:cNvSpPr txBox="1"/>
          <p:nvPr/>
        </p:nvSpPr>
        <p:spPr>
          <a:xfrm>
            <a:off x="4945266" y="2809092"/>
            <a:ext cx="4294301"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Data Preparation and Feature extraction (Marin)</a:t>
            </a:r>
            <a:endParaRPr sz="2400" dirty="0">
              <a:solidFill>
                <a:schemeClr val="dk1"/>
              </a:solidFill>
              <a:latin typeface="Arial"/>
              <a:ea typeface="Arial"/>
              <a:cs typeface="Arial"/>
              <a:sym typeface="Arial"/>
            </a:endParaRPr>
          </a:p>
        </p:txBody>
      </p:sp>
      <p:sp>
        <p:nvSpPr>
          <p:cNvPr id="88" name="Google Shape;88;p9"/>
          <p:cNvSpPr txBox="1"/>
          <p:nvPr/>
        </p:nvSpPr>
        <p:spPr>
          <a:xfrm>
            <a:off x="4909695" y="3752578"/>
            <a:ext cx="3549009" cy="382156"/>
          </a:xfrm>
          <a:prstGeom prst="rect">
            <a:avLst/>
          </a:prstGeom>
          <a:noFill/>
          <a:ln>
            <a:noFill/>
          </a:ln>
        </p:spPr>
        <p:txBody>
          <a:bodyPr spcFirstLastPara="1" wrap="square" lIns="0" tIns="12700" rIns="0" bIns="0" anchor="t" anchorCtr="0">
            <a:noAutofit/>
          </a:bodyPr>
          <a:lstStyle/>
          <a:p>
            <a:pPr marL="12700" marR="0" lvl="0" indent="0" algn="r" rtl="0">
              <a:lnSpc>
                <a:spcPct val="100000"/>
              </a:lnSpc>
              <a:spcBef>
                <a:spcPts val="0"/>
              </a:spcBef>
              <a:spcAft>
                <a:spcPts val="0"/>
              </a:spcAft>
              <a:buNone/>
            </a:pPr>
            <a:r>
              <a:rPr lang="en-US" sz="2400" dirty="0">
                <a:solidFill>
                  <a:srgbClr val="FFFFFF"/>
                </a:solidFill>
                <a:latin typeface="Arial"/>
                <a:ea typeface="Arial"/>
                <a:cs typeface="Arial"/>
                <a:sym typeface="Arial"/>
              </a:rPr>
              <a:t>Evaluation of each model (Michael)</a:t>
            </a:r>
            <a:endParaRPr sz="2400" dirty="0">
              <a:solidFill>
                <a:schemeClr val="dk1"/>
              </a:solidFill>
              <a:latin typeface="Arial"/>
              <a:ea typeface="Arial"/>
              <a:cs typeface="Arial"/>
              <a:sym typeface="Arial"/>
            </a:endParaRPr>
          </a:p>
        </p:txBody>
      </p:sp>
      <p:sp>
        <p:nvSpPr>
          <p:cNvPr id="89" name="Google Shape;89;p9"/>
          <p:cNvSpPr txBox="1"/>
          <p:nvPr/>
        </p:nvSpPr>
        <p:spPr>
          <a:xfrm>
            <a:off x="5098818" y="4493785"/>
            <a:ext cx="4608708" cy="751488"/>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dirty="0">
                <a:solidFill>
                  <a:srgbClr val="FFFFFF"/>
                </a:solidFill>
                <a:latin typeface="Arial"/>
                <a:ea typeface="Arial"/>
                <a:cs typeface="Arial"/>
                <a:sym typeface="Arial"/>
              </a:rPr>
              <a:t>Challenges ,Recommendations &amp; Future improvement (Zain I.)</a:t>
            </a:r>
            <a:endParaRPr sz="2400" dirty="0">
              <a:solidFill>
                <a:schemeClr val="dk1"/>
              </a:solidFill>
              <a:latin typeface="Arial"/>
              <a:ea typeface="Arial"/>
              <a:cs typeface="Arial"/>
              <a:sym typeface="Arial"/>
            </a:endParaRPr>
          </a:p>
        </p:txBody>
      </p:sp>
      <p:sp>
        <p:nvSpPr>
          <p:cNvPr id="90" name="Google Shape;90;p9"/>
          <p:cNvSpPr/>
          <p:nvPr/>
        </p:nvSpPr>
        <p:spPr>
          <a:xfrm>
            <a:off x="4296155" y="1787418"/>
            <a:ext cx="521334" cy="523240"/>
          </a:xfrm>
          <a:custGeom>
            <a:avLst/>
            <a:gdLst/>
            <a:ahLst/>
            <a:cxnLst/>
            <a:rect l="l" t="t" r="r" b="b"/>
            <a:pathLst>
              <a:path w="521335" h="523239" extrusionOk="0">
                <a:moveTo>
                  <a:pt x="260604" y="0"/>
                </a:moveTo>
                <a:lnTo>
                  <a:pt x="204724" y="5841"/>
                </a:lnTo>
                <a:lnTo>
                  <a:pt x="153035" y="23367"/>
                </a:lnTo>
                <a:lnTo>
                  <a:pt x="107061" y="50164"/>
                </a:lnTo>
                <a:lnTo>
                  <a:pt x="67437" y="85725"/>
                </a:lnTo>
                <a:lnTo>
                  <a:pt x="35433" y="129412"/>
                </a:lnTo>
                <a:lnTo>
                  <a:pt x="13335" y="178307"/>
                </a:lnTo>
                <a:lnTo>
                  <a:pt x="1778" y="233044"/>
                </a:lnTo>
                <a:lnTo>
                  <a:pt x="0" y="261112"/>
                </a:lnTo>
                <a:lnTo>
                  <a:pt x="1778" y="289687"/>
                </a:lnTo>
                <a:lnTo>
                  <a:pt x="13335" y="343788"/>
                </a:lnTo>
                <a:lnTo>
                  <a:pt x="35433" y="393318"/>
                </a:lnTo>
                <a:lnTo>
                  <a:pt x="67437" y="436499"/>
                </a:lnTo>
                <a:lnTo>
                  <a:pt x="107061" y="472058"/>
                </a:lnTo>
                <a:lnTo>
                  <a:pt x="153035" y="499363"/>
                </a:lnTo>
                <a:lnTo>
                  <a:pt x="204724" y="516381"/>
                </a:lnTo>
                <a:lnTo>
                  <a:pt x="260604" y="522731"/>
                </a:lnTo>
                <a:lnTo>
                  <a:pt x="289052" y="520953"/>
                </a:lnTo>
                <a:lnTo>
                  <a:pt x="343154" y="509269"/>
                </a:lnTo>
                <a:lnTo>
                  <a:pt x="392684" y="487171"/>
                </a:lnTo>
                <a:lnTo>
                  <a:pt x="435737" y="455167"/>
                </a:lnTo>
                <a:lnTo>
                  <a:pt x="470662" y="415543"/>
                </a:lnTo>
                <a:lnTo>
                  <a:pt x="485343" y="393953"/>
                </a:lnTo>
                <a:lnTo>
                  <a:pt x="262382" y="393953"/>
                </a:lnTo>
                <a:lnTo>
                  <a:pt x="250190" y="393318"/>
                </a:lnTo>
                <a:lnTo>
                  <a:pt x="211201" y="366521"/>
                </a:lnTo>
                <a:lnTo>
                  <a:pt x="200660" y="332231"/>
                </a:lnTo>
                <a:lnTo>
                  <a:pt x="83185" y="332231"/>
                </a:lnTo>
                <a:lnTo>
                  <a:pt x="77343" y="315213"/>
                </a:lnTo>
                <a:lnTo>
                  <a:pt x="73279" y="297814"/>
                </a:lnTo>
                <a:lnTo>
                  <a:pt x="70993" y="279780"/>
                </a:lnTo>
                <a:lnTo>
                  <a:pt x="69850" y="261112"/>
                </a:lnTo>
                <a:lnTo>
                  <a:pt x="71501" y="237235"/>
                </a:lnTo>
                <a:lnTo>
                  <a:pt x="82550" y="191769"/>
                </a:lnTo>
                <a:lnTo>
                  <a:pt x="104140" y="151510"/>
                </a:lnTo>
                <a:lnTo>
                  <a:pt x="133731" y="117728"/>
                </a:lnTo>
                <a:lnTo>
                  <a:pt x="171069" y="92075"/>
                </a:lnTo>
                <a:lnTo>
                  <a:pt x="214122" y="75183"/>
                </a:lnTo>
                <a:lnTo>
                  <a:pt x="260604" y="69341"/>
                </a:lnTo>
                <a:lnTo>
                  <a:pt x="437502" y="69341"/>
                </a:lnTo>
                <a:lnTo>
                  <a:pt x="435737" y="67563"/>
                </a:lnTo>
                <a:lnTo>
                  <a:pt x="392684" y="35559"/>
                </a:lnTo>
                <a:lnTo>
                  <a:pt x="343154" y="13462"/>
                </a:lnTo>
                <a:lnTo>
                  <a:pt x="289052" y="1777"/>
                </a:lnTo>
                <a:lnTo>
                  <a:pt x="260604" y="0"/>
                </a:lnTo>
                <a:close/>
              </a:path>
              <a:path w="521335" h="523239" extrusionOk="0">
                <a:moveTo>
                  <a:pt x="437502" y="69341"/>
                </a:moveTo>
                <a:lnTo>
                  <a:pt x="260604" y="69341"/>
                </a:lnTo>
                <a:lnTo>
                  <a:pt x="284480" y="71119"/>
                </a:lnTo>
                <a:lnTo>
                  <a:pt x="307721" y="75183"/>
                </a:lnTo>
                <a:lnTo>
                  <a:pt x="350139" y="92075"/>
                </a:lnTo>
                <a:lnTo>
                  <a:pt x="387985" y="117728"/>
                </a:lnTo>
                <a:lnTo>
                  <a:pt x="417703" y="151510"/>
                </a:lnTo>
                <a:lnTo>
                  <a:pt x="439166" y="191769"/>
                </a:lnTo>
                <a:lnTo>
                  <a:pt x="450215" y="237235"/>
                </a:lnTo>
                <a:lnTo>
                  <a:pt x="451993" y="261112"/>
                </a:lnTo>
                <a:lnTo>
                  <a:pt x="450215" y="286130"/>
                </a:lnTo>
                <a:lnTo>
                  <a:pt x="445643" y="309499"/>
                </a:lnTo>
                <a:lnTo>
                  <a:pt x="438023" y="332231"/>
                </a:lnTo>
                <a:lnTo>
                  <a:pt x="323469" y="332231"/>
                </a:lnTo>
                <a:lnTo>
                  <a:pt x="322834" y="344424"/>
                </a:lnTo>
                <a:lnTo>
                  <a:pt x="296672" y="383413"/>
                </a:lnTo>
                <a:lnTo>
                  <a:pt x="262382" y="393953"/>
                </a:lnTo>
                <a:lnTo>
                  <a:pt x="485343" y="393953"/>
                </a:lnTo>
                <a:lnTo>
                  <a:pt x="507873" y="343788"/>
                </a:lnTo>
                <a:lnTo>
                  <a:pt x="519430" y="289687"/>
                </a:lnTo>
                <a:lnTo>
                  <a:pt x="521208" y="261112"/>
                </a:lnTo>
                <a:lnTo>
                  <a:pt x="519430" y="233044"/>
                </a:lnTo>
                <a:lnTo>
                  <a:pt x="507873" y="178307"/>
                </a:lnTo>
                <a:lnTo>
                  <a:pt x="485775" y="129412"/>
                </a:lnTo>
                <a:lnTo>
                  <a:pt x="453771" y="85725"/>
                </a:lnTo>
                <a:lnTo>
                  <a:pt x="437502" y="6934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9"/>
          <p:cNvSpPr/>
          <p:nvPr/>
        </p:nvSpPr>
        <p:spPr>
          <a:xfrm>
            <a:off x="4529328" y="1953533"/>
            <a:ext cx="160020" cy="1950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9"/>
          <p:cNvSpPr/>
          <p:nvPr/>
        </p:nvSpPr>
        <p:spPr>
          <a:xfrm>
            <a:off x="4279391" y="827298"/>
            <a:ext cx="554990" cy="554990"/>
          </a:xfrm>
          <a:custGeom>
            <a:avLst/>
            <a:gdLst/>
            <a:ahLst/>
            <a:cxnLst/>
            <a:rect l="l" t="t" r="r" b="b"/>
            <a:pathLst>
              <a:path w="554989" h="554989" extrusionOk="0">
                <a:moveTo>
                  <a:pt x="110236" y="298830"/>
                </a:moveTo>
                <a:lnTo>
                  <a:pt x="47371" y="298830"/>
                </a:lnTo>
                <a:lnTo>
                  <a:pt x="51688" y="325500"/>
                </a:lnTo>
                <a:lnTo>
                  <a:pt x="68453" y="377063"/>
                </a:lnTo>
                <a:lnTo>
                  <a:pt x="96520" y="421132"/>
                </a:lnTo>
                <a:lnTo>
                  <a:pt x="133223" y="457835"/>
                </a:lnTo>
                <a:lnTo>
                  <a:pt x="178054" y="485775"/>
                </a:lnTo>
                <a:lnTo>
                  <a:pt x="228473" y="503174"/>
                </a:lnTo>
                <a:lnTo>
                  <a:pt x="255905" y="508126"/>
                </a:lnTo>
                <a:lnTo>
                  <a:pt x="255905" y="533019"/>
                </a:lnTo>
                <a:lnTo>
                  <a:pt x="257175" y="541020"/>
                </a:lnTo>
                <a:lnTo>
                  <a:pt x="262128" y="547877"/>
                </a:lnTo>
                <a:lnTo>
                  <a:pt x="268986" y="552830"/>
                </a:lnTo>
                <a:lnTo>
                  <a:pt x="277113" y="554736"/>
                </a:lnTo>
                <a:lnTo>
                  <a:pt x="283845" y="553465"/>
                </a:lnTo>
                <a:lnTo>
                  <a:pt x="290068" y="550417"/>
                </a:lnTo>
                <a:lnTo>
                  <a:pt x="294513" y="545464"/>
                </a:lnTo>
                <a:lnTo>
                  <a:pt x="298196" y="539876"/>
                </a:lnTo>
                <a:lnTo>
                  <a:pt x="298831" y="533019"/>
                </a:lnTo>
                <a:lnTo>
                  <a:pt x="298831" y="508126"/>
                </a:lnTo>
                <a:lnTo>
                  <a:pt x="326263" y="503809"/>
                </a:lnTo>
                <a:lnTo>
                  <a:pt x="377317" y="486410"/>
                </a:lnTo>
                <a:lnTo>
                  <a:pt x="422783" y="458470"/>
                </a:lnTo>
                <a:lnTo>
                  <a:pt x="438577" y="444753"/>
                </a:lnTo>
                <a:lnTo>
                  <a:pt x="298831" y="444753"/>
                </a:lnTo>
                <a:lnTo>
                  <a:pt x="298831" y="444119"/>
                </a:lnTo>
                <a:lnTo>
                  <a:pt x="255905" y="444119"/>
                </a:lnTo>
                <a:lnTo>
                  <a:pt x="233425" y="439800"/>
                </a:lnTo>
                <a:lnTo>
                  <a:pt x="192405" y="423037"/>
                </a:lnTo>
                <a:lnTo>
                  <a:pt x="158750" y="396366"/>
                </a:lnTo>
                <a:lnTo>
                  <a:pt x="131953" y="362203"/>
                </a:lnTo>
                <a:lnTo>
                  <a:pt x="114554" y="320548"/>
                </a:lnTo>
                <a:lnTo>
                  <a:pt x="110236" y="298830"/>
                </a:lnTo>
                <a:close/>
              </a:path>
              <a:path w="554989" h="554989" extrusionOk="0">
                <a:moveTo>
                  <a:pt x="509905" y="298830"/>
                </a:moveTo>
                <a:lnTo>
                  <a:pt x="445770" y="298830"/>
                </a:lnTo>
                <a:lnTo>
                  <a:pt x="441452" y="321183"/>
                </a:lnTo>
                <a:lnTo>
                  <a:pt x="434594" y="342264"/>
                </a:lnTo>
                <a:lnTo>
                  <a:pt x="412115" y="380746"/>
                </a:lnTo>
                <a:lnTo>
                  <a:pt x="381000" y="411225"/>
                </a:lnTo>
                <a:lnTo>
                  <a:pt x="343027" y="432942"/>
                </a:lnTo>
                <a:lnTo>
                  <a:pt x="298831" y="444753"/>
                </a:lnTo>
                <a:lnTo>
                  <a:pt x="438577" y="444753"/>
                </a:lnTo>
                <a:lnTo>
                  <a:pt x="474980" y="400050"/>
                </a:lnTo>
                <a:lnTo>
                  <a:pt x="498094" y="352171"/>
                </a:lnTo>
                <a:lnTo>
                  <a:pt x="505587" y="326136"/>
                </a:lnTo>
                <a:lnTo>
                  <a:pt x="509905" y="298830"/>
                </a:lnTo>
                <a:close/>
              </a:path>
              <a:path w="554989" h="554989" extrusionOk="0">
                <a:moveTo>
                  <a:pt x="277113" y="404367"/>
                </a:moveTo>
                <a:lnTo>
                  <a:pt x="268986" y="405638"/>
                </a:lnTo>
                <a:lnTo>
                  <a:pt x="262128" y="410590"/>
                </a:lnTo>
                <a:lnTo>
                  <a:pt x="257175" y="417449"/>
                </a:lnTo>
                <a:lnTo>
                  <a:pt x="255905" y="425576"/>
                </a:lnTo>
                <a:lnTo>
                  <a:pt x="255905" y="444119"/>
                </a:lnTo>
                <a:lnTo>
                  <a:pt x="298831" y="444119"/>
                </a:lnTo>
                <a:lnTo>
                  <a:pt x="298831" y="425576"/>
                </a:lnTo>
                <a:lnTo>
                  <a:pt x="277113" y="404367"/>
                </a:lnTo>
                <a:close/>
              </a:path>
              <a:path w="554989" h="554989" extrusionOk="0">
                <a:moveTo>
                  <a:pt x="128270" y="255270"/>
                </a:moveTo>
                <a:lnTo>
                  <a:pt x="21209" y="255270"/>
                </a:lnTo>
                <a:lnTo>
                  <a:pt x="14350" y="256539"/>
                </a:lnTo>
                <a:lnTo>
                  <a:pt x="8762" y="259714"/>
                </a:lnTo>
                <a:lnTo>
                  <a:pt x="3683" y="264033"/>
                </a:lnTo>
                <a:lnTo>
                  <a:pt x="1270" y="270255"/>
                </a:lnTo>
                <a:lnTo>
                  <a:pt x="0" y="277113"/>
                </a:lnTo>
                <a:lnTo>
                  <a:pt x="1270" y="283845"/>
                </a:lnTo>
                <a:lnTo>
                  <a:pt x="3683" y="290067"/>
                </a:lnTo>
                <a:lnTo>
                  <a:pt x="8762" y="294513"/>
                </a:lnTo>
                <a:lnTo>
                  <a:pt x="14350" y="297561"/>
                </a:lnTo>
                <a:lnTo>
                  <a:pt x="21209" y="298830"/>
                </a:lnTo>
                <a:lnTo>
                  <a:pt x="128270" y="298830"/>
                </a:lnTo>
                <a:lnTo>
                  <a:pt x="149987" y="277113"/>
                </a:lnTo>
                <a:lnTo>
                  <a:pt x="149479" y="270255"/>
                </a:lnTo>
                <a:lnTo>
                  <a:pt x="145669" y="264033"/>
                </a:lnTo>
                <a:lnTo>
                  <a:pt x="141350" y="259714"/>
                </a:lnTo>
                <a:lnTo>
                  <a:pt x="135762" y="256539"/>
                </a:lnTo>
                <a:lnTo>
                  <a:pt x="128270" y="255270"/>
                </a:lnTo>
                <a:close/>
              </a:path>
              <a:path w="554989" h="554989" extrusionOk="0">
                <a:moveTo>
                  <a:pt x="532892" y="255270"/>
                </a:moveTo>
                <a:lnTo>
                  <a:pt x="425831" y="255270"/>
                </a:lnTo>
                <a:lnTo>
                  <a:pt x="418338" y="256539"/>
                </a:lnTo>
                <a:lnTo>
                  <a:pt x="413385" y="259714"/>
                </a:lnTo>
                <a:lnTo>
                  <a:pt x="408432" y="264033"/>
                </a:lnTo>
                <a:lnTo>
                  <a:pt x="405257" y="270255"/>
                </a:lnTo>
                <a:lnTo>
                  <a:pt x="404113" y="277113"/>
                </a:lnTo>
                <a:lnTo>
                  <a:pt x="405257" y="283845"/>
                </a:lnTo>
                <a:lnTo>
                  <a:pt x="408432" y="290067"/>
                </a:lnTo>
                <a:lnTo>
                  <a:pt x="413385" y="294513"/>
                </a:lnTo>
                <a:lnTo>
                  <a:pt x="418338" y="297561"/>
                </a:lnTo>
                <a:lnTo>
                  <a:pt x="425831" y="298830"/>
                </a:lnTo>
                <a:lnTo>
                  <a:pt x="532892" y="298830"/>
                </a:lnTo>
                <a:lnTo>
                  <a:pt x="554736" y="277113"/>
                </a:lnTo>
                <a:lnTo>
                  <a:pt x="553466" y="270255"/>
                </a:lnTo>
                <a:lnTo>
                  <a:pt x="550418" y="264033"/>
                </a:lnTo>
                <a:lnTo>
                  <a:pt x="545973" y="259714"/>
                </a:lnTo>
                <a:lnTo>
                  <a:pt x="539750" y="256539"/>
                </a:lnTo>
                <a:lnTo>
                  <a:pt x="532892" y="255270"/>
                </a:lnTo>
                <a:close/>
              </a:path>
              <a:path w="554989" h="554989" extrusionOk="0">
                <a:moveTo>
                  <a:pt x="277113" y="0"/>
                </a:moveTo>
                <a:lnTo>
                  <a:pt x="255905" y="21082"/>
                </a:lnTo>
                <a:lnTo>
                  <a:pt x="255905" y="45338"/>
                </a:lnTo>
                <a:lnTo>
                  <a:pt x="228473" y="49657"/>
                </a:lnTo>
                <a:lnTo>
                  <a:pt x="178054" y="67055"/>
                </a:lnTo>
                <a:lnTo>
                  <a:pt x="132587" y="95630"/>
                </a:lnTo>
                <a:lnTo>
                  <a:pt x="95885" y="132969"/>
                </a:lnTo>
                <a:lnTo>
                  <a:pt x="67818" y="177673"/>
                </a:lnTo>
                <a:lnTo>
                  <a:pt x="50419" y="227964"/>
                </a:lnTo>
                <a:lnTo>
                  <a:pt x="46736" y="255270"/>
                </a:lnTo>
                <a:lnTo>
                  <a:pt x="110236" y="255270"/>
                </a:lnTo>
                <a:lnTo>
                  <a:pt x="114554" y="232917"/>
                </a:lnTo>
                <a:lnTo>
                  <a:pt x="122047" y="212471"/>
                </a:lnTo>
                <a:lnTo>
                  <a:pt x="143763" y="173989"/>
                </a:lnTo>
                <a:lnTo>
                  <a:pt x="174371" y="142875"/>
                </a:lnTo>
                <a:lnTo>
                  <a:pt x="212344" y="120523"/>
                </a:lnTo>
                <a:lnTo>
                  <a:pt x="255905" y="108712"/>
                </a:lnTo>
                <a:lnTo>
                  <a:pt x="438705" y="108712"/>
                </a:lnTo>
                <a:lnTo>
                  <a:pt x="422783" y="94361"/>
                </a:lnTo>
                <a:lnTo>
                  <a:pt x="377317" y="66421"/>
                </a:lnTo>
                <a:lnTo>
                  <a:pt x="326263" y="48513"/>
                </a:lnTo>
                <a:lnTo>
                  <a:pt x="298831" y="44703"/>
                </a:lnTo>
                <a:lnTo>
                  <a:pt x="298831" y="21082"/>
                </a:lnTo>
                <a:lnTo>
                  <a:pt x="298196" y="14224"/>
                </a:lnTo>
                <a:lnTo>
                  <a:pt x="294513" y="8636"/>
                </a:lnTo>
                <a:lnTo>
                  <a:pt x="290068" y="3683"/>
                </a:lnTo>
                <a:lnTo>
                  <a:pt x="283845" y="1270"/>
                </a:lnTo>
                <a:lnTo>
                  <a:pt x="277113" y="0"/>
                </a:lnTo>
                <a:close/>
              </a:path>
              <a:path w="554989" h="554989" extrusionOk="0">
                <a:moveTo>
                  <a:pt x="438705" y="108712"/>
                </a:moveTo>
                <a:lnTo>
                  <a:pt x="298831" y="108712"/>
                </a:lnTo>
                <a:lnTo>
                  <a:pt x="321310" y="113029"/>
                </a:lnTo>
                <a:lnTo>
                  <a:pt x="343027" y="119887"/>
                </a:lnTo>
                <a:lnTo>
                  <a:pt x="381000" y="142239"/>
                </a:lnTo>
                <a:lnTo>
                  <a:pt x="412750" y="173354"/>
                </a:lnTo>
                <a:lnTo>
                  <a:pt x="435229" y="211836"/>
                </a:lnTo>
                <a:lnTo>
                  <a:pt x="446405" y="255270"/>
                </a:lnTo>
                <a:lnTo>
                  <a:pt x="509905" y="255270"/>
                </a:lnTo>
                <a:lnTo>
                  <a:pt x="498094" y="201929"/>
                </a:lnTo>
                <a:lnTo>
                  <a:pt x="475615" y="153415"/>
                </a:lnTo>
                <a:lnTo>
                  <a:pt x="442087" y="111760"/>
                </a:lnTo>
                <a:lnTo>
                  <a:pt x="438705" y="108712"/>
                </a:lnTo>
                <a:close/>
              </a:path>
              <a:path w="554989" h="554989" extrusionOk="0">
                <a:moveTo>
                  <a:pt x="298831" y="108712"/>
                </a:moveTo>
                <a:lnTo>
                  <a:pt x="255905" y="108712"/>
                </a:lnTo>
                <a:lnTo>
                  <a:pt x="255905" y="128650"/>
                </a:lnTo>
                <a:lnTo>
                  <a:pt x="257175" y="137287"/>
                </a:lnTo>
                <a:lnTo>
                  <a:pt x="262128" y="143510"/>
                </a:lnTo>
                <a:lnTo>
                  <a:pt x="268986" y="148462"/>
                </a:lnTo>
                <a:lnTo>
                  <a:pt x="277113" y="150367"/>
                </a:lnTo>
                <a:lnTo>
                  <a:pt x="283845" y="149098"/>
                </a:lnTo>
                <a:lnTo>
                  <a:pt x="298831" y="10871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9"/>
          <p:cNvSpPr/>
          <p:nvPr/>
        </p:nvSpPr>
        <p:spPr>
          <a:xfrm>
            <a:off x="4296155" y="2762777"/>
            <a:ext cx="523240" cy="524510"/>
          </a:xfrm>
          <a:custGeom>
            <a:avLst/>
            <a:gdLst/>
            <a:ahLst/>
            <a:cxnLst/>
            <a:rect l="l" t="t" r="r" b="b"/>
            <a:pathLst>
              <a:path w="523239" h="524510" extrusionOk="0">
                <a:moveTo>
                  <a:pt x="449750" y="371729"/>
                </a:moveTo>
                <a:lnTo>
                  <a:pt x="292481" y="371729"/>
                </a:lnTo>
                <a:lnTo>
                  <a:pt x="443738" y="524256"/>
                </a:lnTo>
                <a:lnTo>
                  <a:pt x="522732" y="445262"/>
                </a:lnTo>
                <a:lnTo>
                  <a:pt x="449750" y="371729"/>
                </a:lnTo>
                <a:close/>
              </a:path>
              <a:path w="523239" h="524510" extrusionOk="0">
                <a:moveTo>
                  <a:pt x="208661" y="0"/>
                </a:moveTo>
                <a:lnTo>
                  <a:pt x="185674" y="0"/>
                </a:lnTo>
                <a:lnTo>
                  <a:pt x="162052" y="3429"/>
                </a:lnTo>
                <a:lnTo>
                  <a:pt x="116840" y="16891"/>
                </a:lnTo>
                <a:lnTo>
                  <a:pt x="75692" y="41148"/>
                </a:lnTo>
                <a:lnTo>
                  <a:pt x="41148" y="76200"/>
                </a:lnTo>
                <a:lnTo>
                  <a:pt x="16256" y="118110"/>
                </a:lnTo>
                <a:lnTo>
                  <a:pt x="2032" y="163322"/>
                </a:lnTo>
                <a:lnTo>
                  <a:pt x="0" y="186944"/>
                </a:lnTo>
                <a:lnTo>
                  <a:pt x="0" y="209804"/>
                </a:lnTo>
                <a:lnTo>
                  <a:pt x="8128" y="255778"/>
                </a:lnTo>
                <a:lnTo>
                  <a:pt x="27051" y="298958"/>
                </a:lnTo>
                <a:lnTo>
                  <a:pt x="56769" y="338074"/>
                </a:lnTo>
                <a:lnTo>
                  <a:pt x="94488" y="367665"/>
                </a:lnTo>
                <a:lnTo>
                  <a:pt x="137160" y="386588"/>
                </a:lnTo>
                <a:lnTo>
                  <a:pt x="181610" y="396113"/>
                </a:lnTo>
                <a:lnTo>
                  <a:pt x="204597" y="396113"/>
                </a:lnTo>
                <a:lnTo>
                  <a:pt x="226949" y="394081"/>
                </a:lnTo>
                <a:lnTo>
                  <a:pt x="249174" y="389255"/>
                </a:lnTo>
                <a:lnTo>
                  <a:pt x="271526" y="381889"/>
                </a:lnTo>
                <a:lnTo>
                  <a:pt x="292481" y="371729"/>
                </a:lnTo>
                <a:lnTo>
                  <a:pt x="449750" y="371729"/>
                </a:lnTo>
                <a:lnTo>
                  <a:pt x="396936" y="318516"/>
                </a:lnTo>
                <a:lnTo>
                  <a:pt x="197231" y="318516"/>
                </a:lnTo>
                <a:lnTo>
                  <a:pt x="178308" y="317119"/>
                </a:lnTo>
                <a:lnTo>
                  <a:pt x="127000" y="295529"/>
                </a:lnTo>
                <a:lnTo>
                  <a:pt x="99314" y="268478"/>
                </a:lnTo>
                <a:lnTo>
                  <a:pt x="81661" y="234188"/>
                </a:lnTo>
                <a:lnTo>
                  <a:pt x="76962" y="197739"/>
                </a:lnTo>
                <a:lnTo>
                  <a:pt x="77724" y="179450"/>
                </a:lnTo>
                <a:lnTo>
                  <a:pt x="99314" y="127508"/>
                </a:lnTo>
                <a:lnTo>
                  <a:pt x="127000" y="100584"/>
                </a:lnTo>
                <a:lnTo>
                  <a:pt x="160782" y="82931"/>
                </a:lnTo>
                <a:lnTo>
                  <a:pt x="197231" y="77597"/>
                </a:lnTo>
                <a:lnTo>
                  <a:pt x="354664" y="77597"/>
                </a:lnTo>
                <a:lnTo>
                  <a:pt x="353187" y="75565"/>
                </a:lnTo>
                <a:lnTo>
                  <a:pt x="318770" y="41148"/>
                </a:lnTo>
                <a:lnTo>
                  <a:pt x="276860" y="16891"/>
                </a:lnTo>
                <a:lnTo>
                  <a:pt x="232283" y="3429"/>
                </a:lnTo>
                <a:lnTo>
                  <a:pt x="208661" y="0"/>
                </a:lnTo>
                <a:close/>
              </a:path>
              <a:path w="523239" h="524510" extrusionOk="0">
                <a:moveTo>
                  <a:pt x="354664" y="77597"/>
                </a:moveTo>
                <a:lnTo>
                  <a:pt x="197231" y="77597"/>
                </a:lnTo>
                <a:lnTo>
                  <a:pt x="216154" y="78994"/>
                </a:lnTo>
                <a:lnTo>
                  <a:pt x="233680" y="82931"/>
                </a:lnTo>
                <a:lnTo>
                  <a:pt x="267462" y="100584"/>
                </a:lnTo>
                <a:lnTo>
                  <a:pt x="295148" y="127508"/>
                </a:lnTo>
                <a:lnTo>
                  <a:pt x="316738" y="179450"/>
                </a:lnTo>
                <a:lnTo>
                  <a:pt x="317373" y="197739"/>
                </a:lnTo>
                <a:lnTo>
                  <a:pt x="316738" y="216535"/>
                </a:lnTo>
                <a:lnTo>
                  <a:pt x="295148" y="268478"/>
                </a:lnTo>
                <a:lnTo>
                  <a:pt x="267462" y="295529"/>
                </a:lnTo>
                <a:lnTo>
                  <a:pt x="216154" y="317119"/>
                </a:lnTo>
                <a:lnTo>
                  <a:pt x="197231" y="318516"/>
                </a:lnTo>
                <a:lnTo>
                  <a:pt x="396936" y="318516"/>
                </a:lnTo>
                <a:lnTo>
                  <a:pt x="371475" y="292862"/>
                </a:lnTo>
                <a:lnTo>
                  <a:pt x="381635" y="271907"/>
                </a:lnTo>
                <a:lnTo>
                  <a:pt x="388366" y="249682"/>
                </a:lnTo>
                <a:lnTo>
                  <a:pt x="393065" y="227330"/>
                </a:lnTo>
                <a:lnTo>
                  <a:pt x="395097" y="205105"/>
                </a:lnTo>
                <a:lnTo>
                  <a:pt x="395097" y="182118"/>
                </a:lnTo>
                <a:lnTo>
                  <a:pt x="391668" y="159893"/>
                </a:lnTo>
                <a:lnTo>
                  <a:pt x="386334" y="136906"/>
                </a:lnTo>
                <a:lnTo>
                  <a:pt x="377571" y="115316"/>
                </a:lnTo>
                <a:lnTo>
                  <a:pt x="367411" y="95123"/>
                </a:lnTo>
                <a:lnTo>
                  <a:pt x="354664" y="775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4283964" y="4667777"/>
            <a:ext cx="546100" cy="551815"/>
          </a:xfrm>
          <a:custGeom>
            <a:avLst/>
            <a:gdLst/>
            <a:ahLst/>
            <a:cxnLst/>
            <a:rect l="l" t="t" r="r" b="b"/>
            <a:pathLst>
              <a:path w="546100" h="551814" extrusionOk="0">
                <a:moveTo>
                  <a:pt x="157072" y="402513"/>
                </a:moveTo>
                <a:lnTo>
                  <a:pt x="90424" y="402513"/>
                </a:lnTo>
                <a:lnTo>
                  <a:pt x="96774" y="403161"/>
                </a:lnTo>
                <a:lnTo>
                  <a:pt x="99313" y="405079"/>
                </a:lnTo>
                <a:lnTo>
                  <a:pt x="105156" y="410870"/>
                </a:lnTo>
                <a:lnTo>
                  <a:pt x="110236" y="416661"/>
                </a:lnTo>
                <a:lnTo>
                  <a:pt x="123062" y="429514"/>
                </a:lnTo>
                <a:lnTo>
                  <a:pt x="135255" y="440448"/>
                </a:lnTo>
                <a:lnTo>
                  <a:pt x="140462" y="446239"/>
                </a:lnTo>
                <a:lnTo>
                  <a:pt x="143637" y="455244"/>
                </a:lnTo>
                <a:lnTo>
                  <a:pt x="143637" y="464235"/>
                </a:lnTo>
                <a:lnTo>
                  <a:pt x="142366" y="473887"/>
                </a:lnTo>
                <a:lnTo>
                  <a:pt x="140462" y="495744"/>
                </a:lnTo>
                <a:lnTo>
                  <a:pt x="153924" y="522757"/>
                </a:lnTo>
                <a:lnTo>
                  <a:pt x="155194" y="524040"/>
                </a:lnTo>
                <a:lnTo>
                  <a:pt x="258318" y="551688"/>
                </a:lnTo>
                <a:lnTo>
                  <a:pt x="267335" y="547192"/>
                </a:lnTo>
                <a:lnTo>
                  <a:pt x="274447" y="538822"/>
                </a:lnTo>
                <a:lnTo>
                  <a:pt x="280797" y="528535"/>
                </a:lnTo>
                <a:lnTo>
                  <a:pt x="286638" y="516966"/>
                </a:lnTo>
                <a:lnTo>
                  <a:pt x="290449" y="507326"/>
                </a:lnTo>
                <a:lnTo>
                  <a:pt x="293624" y="499605"/>
                </a:lnTo>
                <a:lnTo>
                  <a:pt x="295528" y="495744"/>
                </a:lnTo>
                <a:lnTo>
                  <a:pt x="300736" y="490601"/>
                </a:lnTo>
                <a:lnTo>
                  <a:pt x="302640" y="489318"/>
                </a:lnTo>
                <a:lnTo>
                  <a:pt x="305181" y="489318"/>
                </a:lnTo>
                <a:lnTo>
                  <a:pt x="308356" y="488670"/>
                </a:lnTo>
                <a:lnTo>
                  <a:pt x="316102" y="487387"/>
                </a:lnTo>
                <a:lnTo>
                  <a:pt x="345566" y="481596"/>
                </a:lnTo>
                <a:lnTo>
                  <a:pt x="350012" y="479666"/>
                </a:lnTo>
                <a:lnTo>
                  <a:pt x="355219" y="479031"/>
                </a:lnTo>
                <a:lnTo>
                  <a:pt x="452618" y="479031"/>
                </a:lnTo>
                <a:lnTo>
                  <a:pt x="484808" y="446239"/>
                </a:lnTo>
                <a:lnTo>
                  <a:pt x="269875" y="446239"/>
                </a:lnTo>
                <a:lnTo>
                  <a:pt x="239775" y="443661"/>
                </a:lnTo>
                <a:lnTo>
                  <a:pt x="210947" y="435305"/>
                </a:lnTo>
                <a:lnTo>
                  <a:pt x="184658" y="423087"/>
                </a:lnTo>
                <a:lnTo>
                  <a:pt x="160909" y="406374"/>
                </a:lnTo>
                <a:lnTo>
                  <a:pt x="157072" y="402513"/>
                </a:lnTo>
                <a:close/>
              </a:path>
              <a:path w="546100" h="551814" extrusionOk="0">
                <a:moveTo>
                  <a:pt x="452618" y="479031"/>
                </a:moveTo>
                <a:lnTo>
                  <a:pt x="359663" y="479031"/>
                </a:lnTo>
                <a:lnTo>
                  <a:pt x="364109" y="479666"/>
                </a:lnTo>
                <a:lnTo>
                  <a:pt x="366140" y="479666"/>
                </a:lnTo>
                <a:lnTo>
                  <a:pt x="368046" y="480961"/>
                </a:lnTo>
                <a:lnTo>
                  <a:pt x="370586" y="482892"/>
                </a:lnTo>
                <a:lnTo>
                  <a:pt x="375665" y="485457"/>
                </a:lnTo>
                <a:lnTo>
                  <a:pt x="383413" y="491248"/>
                </a:lnTo>
                <a:lnTo>
                  <a:pt x="394335" y="499605"/>
                </a:lnTo>
                <a:lnTo>
                  <a:pt x="403860" y="505396"/>
                </a:lnTo>
                <a:lnTo>
                  <a:pt x="412876" y="507326"/>
                </a:lnTo>
                <a:lnTo>
                  <a:pt x="419353" y="507326"/>
                </a:lnTo>
                <a:lnTo>
                  <a:pt x="424434" y="505396"/>
                </a:lnTo>
                <a:lnTo>
                  <a:pt x="428244" y="502170"/>
                </a:lnTo>
                <a:lnTo>
                  <a:pt x="431419" y="499605"/>
                </a:lnTo>
                <a:lnTo>
                  <a:pt x="433450" y="498322"/>
                </a:lnTo>
                <a:lnTo>
                  <a:pt x="437261" y="493814"/>
                </a:lnTo>
                <a:lnTo>
                  <a:pt x="442975" y="487387"/>
                </a:lnTo>
                <a:lnTo>
                  <a:pt x="450723" y="480961"/>
                </a:lnTo>
                <a:lnTo>
                  <a:pt x="452618" y="479031"/>
                </a:lnTo>
                <a:close/>
              </a:path>
              <a:path w="546100" h="551814" extrusionOk="0">
                <a:moveTo>
                  <a:pt x="405934" y="103505"/>
                </a:moveTo>
                <a:lnTo>
                  <a:pt x="269875" y="103505"/>
                </a:lnTo>
                <a:lnTo>
                  <a:pt x="301371" y="106680"/>
                </a:lnTo>
                <a:lnTo>
                  <a:pt x="329564" y="114427"/>
                </a:lnTo>
                <a:lnTo>
                  <a:pt x="380238" y="144018"/>
                </a:lnTo>
                <a:lnTo>
                  <a:pt x="417322" y="189103"/>
                </a:lnTo>
                <a:lnTo>
                  <a:pt x="437896" y="244348"/>
                </a:lnTo>
                <a:lnTo>
                  <a:pt x="441071" y="275844"/>
                </a:lnTo>
                <a:lnTo>
                  <a:pt x="437896" y="306070"/>
                </a:lnTo>
                <a:lnTo>
                  <a:pt x="417322" y="362000"/>
                </a:lnTo>
                <a:lnTo>
                  <a:pt x="380238" y="406374"/>
                </a:lnTo>
                <a:lnTo>
                  <a:pt x="329564" y="435305"/>
                </a:lnTo>
                <a:lnTo>
                  <a:pt x="269875" y="446239"/>
                </a:lnTo>
                <a:lnTo>
                  <a:pt x="484808" y="446239"/>
                </a:lnTo>
                <a:lnTo>
                  <a:pt x="494284" y="436587"/>
                </a:lnTo>
                <a:lnTo>
                  <a:pt x="501396" y="425665"/>
                </a:lnTo>
                <a:lnTo>
                  <a:pt x="503300" y="414731"/>
                </a:lnTo>
                <a:lnTo>
                  <a:pt x="500761" y="405079"/>
                </a:lnTo>
                <a:lnTo>
                  <a:pt x="495553" y="395439"/>
                </a:lnTo>
                <a:lnTo>
                  <a:pt x="489838" y="387718"/>
                </a:lnTo>
                <a:lnTo>
                  <a:pt x="482726" y="379361"/>
                </a:lnTo>
                <a:lnTo>
                  <a:pt x="478282" y="371652"/>
                </a:lnTo>
                <a:lnTo>
                  <a:pt x="475107" y="365861"/>
                </a:lnTo>
                <a:lnTo>
                  <a:pt x="473201" y="362648"/>
                </a:lnTo>
                <a:lnTo>
                  <a:pt x="473201" y="360070"/>
                </a:lnTo>
                <a:lnTo>
                  <a:pt x="493649" y="298323"/>
                </a:lnTo>
                <a:lnTo>
                  <a:pt x="495553" y="297053"/>
                </a:lnTo>
                <a:lnTo>
                  <a:pt x="509015" y="292608"/>
                </a:lnTo>
                <a:lnTo>
                  <a:pt x="518033" y="288036"/>
                </a:lnTo>
                <a:lnTo>
                  <a:pt x="535305" y="278384"/>
                </a:lnTo>
                <a:lnTo>
                  <a:pt x="542416" y="270637"/>
                </a:lnTo>
                <a:lnTo>
                  <a:pt x="545591" y="261747"/>
                </a:lnTo>
                <a:lnTo>
                  <a:pt x="545591" y="246888"/>
                </a:lnTo>
                <a:lnTo>
                  <a:pt x="543687" y="243078"/>
                </a:lnTo>
                <a:lnTo>
                  <a:pt x="542416" y="236601"/>
                </a:lnTo>
                <a:lnTo>
                  <a:pt x="539241" y="226314"/>
                </a:lnTo>
                <a:lnTo>
                  <a:pt x="536575" y="214757"/>
                </a:lnTo>
                <a:lnTo>
                  <a:pt x="532764" y="201930"/>
                </a:lnTo>
                <a:lnTo>
                  <a:pt x="529589" y="189103"/>
                </a:lnTo>
                <a:lnTo>
                  <a:pt x="525780" y="176149"/>
                </a:lnTo>
                <a:lnTo>
                  <a:pt x="523113" y="165862"/>
                </a:lnTo>
                <a:lnTo>
                  <a:pt x="521208" y="157480"/>
                </a:lnTo>
                <a:lnTo>
                  <a:pt x="516127" y="149225"/>
                </a:lnTo>
                <a:lnTo>
                  <a:pt x="510921" y="144018"/>
                </a:lnTo>
                <a:lnTo>
                  <a:pt x="446913" y="144018"/>
                </a:lnTo>
                <a:lnTo>
                  <a:pt x="444881" y="142113"/>
                </a:lnTo>
                <a:lnTo>
                  <a:pt x="441071" y="136906"/>
                </a:lnTo>
                <a:lnTo>
                  <a:pt x="435356" y="130556"/>
                </a:lnTo>
                <a:lnTo>
                  <a:pt x="426974" y="123444"/>
                </a:lnTo>
                <a:lnTo>
                  <a:pt x="420624" y="116332"/>
                </a:lnTo>
                <a:lnTo>
                  <a:pt x="406526" y="104775"/>
                </a:lnTo>
                <a:lnTo>
                  <a:pt x="405934" y="103505"/>
                </a:lnTo>
                <a:close/>
              </a:path>
              <a:path w="546100" h="551814" extrusionOk="0">
                <a:moveTo>
                  <a:pt x="130810" y="41148"/>
                </a:moveTo>
                <a:lnTo>
                  <a:pt x="124968" y="41783"/>
                </a:lnTo>
                <a:lnTo>
                  <a:pt x="121158" y="44958"/>
                </a:lnTo>
                <a:lnTo>
                  <a:pt x="117983" y="46990"/>
                </a:lnTo>
                <a:lnTo>
                  <a:pt x="117348" y="47625"/>
                </a:lnTo>
                <a:lnTo>
                  <a:pt x="44831" y="122809"/>
                </a:lnTo>
                <a:lnTo>
                  <a:pt x="41021" y="129286"/>
                </a:lnTo>
                <a:lnTo>
                  <a:pt x="39750" y="136271"/>
                </a:lnTo>
                <a:lnTo>
                  <a:pt x="41021" y="141478"/>
                </a:lnTo>
                <a:lnTo>
                  <a:pt x="42925" y="144018"/>
                </a:lnTo>
                <a:lnTo>
                  <a:pt x="43561" y="145288"/>
                </a:lnTo>
                <a:lnTo>
                  <a:pt x="65405" y="173609"/>
                </a:lnTo>
                <a:lnTo>
                  <a:pt x="66039" y="175514"/>
                </a:lnTo>
                <a:lnTo>
                  <a:pt x="69214" y="179451"/>
                </a:lnTo>
                <a:lnTo>
                  <a:pt x="73025" y="189103"/>
                </a:lnTo>
                <a:lnTo>
                  <a:pt x="72389" y="194818"/>
                </a:lnTo>
                <a:lnTo>
                  <a:pt x="69214" y="203835"/>
                </a:lnTo>
                <a:lnTo>
                  <a:pt x="66039" y="214757"/>
                </a:lnTo>
                <a:lnTo>
                  <a:pt x="63500" y="226314"/>
                </a:lnTo>
                <a:lnTo>
                  <a:pt x="61595" y="237236"/>
                </a:lnTo>
                <a:lnTo>
                  <a:pt x="59562" y="244983"/>
                </a:lnTo>
                <a:lnTo>
                  <a:pt x="54483" y="250825"/>
                </a:lnTo>
                <a:lnTo>
                  <a:pt x="46862" y="257175"/>
                </a:lnTo>
                <a:lnTo>
                  <a:pt x="37846" y="261747"/>
                </a:lnTo>
                <a:lnTo>
                  <a:pt x="20574" y="269367"/>
                </a:lnTo>
                <a:lnTo>
                  <a:pt x="10922" y="275844"/>
                </a:lnTo>
                <a:lnTo>
                  <a:pt x="635" y="285496"/>
                </a:lnTo>
                <a:lnTo>
                  <a:pt x="0" y="288036"/>
                </a:lnTo>
                <a:lnTo>
                  <a:pt x="635" y="293243"/>
                </a:lnTo>
                <a:lnTo>
                  <a:pt x="3175" y="302209"/>
                </a:lnTo>
                <a:lnTo>
                  <a:pt x="5080" y="313131"/>
                </a:lnTo>
                <a:lnTo>
                  <a:pt x="7747" y="323430"/>
                </a:lnTo>
                <a:lnTo>
                  <a:pt x="10922" y="333717"/>
                </a:lnTo>
                <a:lnTo>
                  <a:pt x="12826" y="340144"/>
                </a:lnTo>
                <a:lnTo>
                  <a:pt x="13462" y="346570"/>
                </a:lnTo>
                <a:lnTo>
                  <a:pt x="16637" y="354926"/>
                </a:lnTo>
                <a:lnTo>
                  <a:pt x="19176" y="365861"/>
                </a:lnTo>
                <a:lnTo>
                  <a:pt x="30099" y="398018"/>
                </a:lnTo>
                <a:lnTo>
                  <a:pt x="33400" y="403161"/>
                </a:lnTo>
                <a:lnTo>
                  <a:pt x="37846" y="406374"/>
                </a:lnTo>
                <a:lnTo>
                  <a:pt x="45465" y="407009"/>
                </a:lnTo>
                <a:lnTo>
                  <a:pt x="56387" y="407009"/>
                </a:lnTo>
                <a:lnTo>
                  <a:pt x="76326" y="405079"/>
                </a:lnTo>
                <a:lnTo>
                  <a:pt x="82676" y="403161"/>
                </a:lnTo>
                <a:lnTo>
                  <a:pt x="90424" y="402513"/>
                </a:lnTo>
                <a:lnTo>
                  <a:pt x="157072" y="402513"/>
                </a:lnTo>
                <a:lnTo>
                  <a:pt x="140462" y="385800"/>
                </a:lnTo>
                <a:lnTo>
                  <a:pt x="123698" y="362000"/>
                </a:lnTo>
                <a:lnTo>
                  <a:pt x="110871" y="335635"/>
                </a:lnTo>
                <a:lnTo>
                  <a:pt x="103250" y="306070"/>
                </a:lnTo>
                <a:lnTo>
                  <a:pt x="100711" y="275844"/>
                </a:lnTo>
                <a:lnTo>
                  <a:pt x="103250" y="244348"/>
                </a:lnTo>
                <a:lnTo>
                  <a:pt x="123698" y="189103"/>
                </a:lnTo>
                <a:lnTo>
                  <a:pt x="160909" y="144018"/>
                </a:lnTo>
                <a:lnTo>
                  <a:pt x="210947" y="114427"/>
                </a:lnTo>
                <a:lnTo>
                  <a:pt x="269875" y="103505"/>
                </a:lnTo>
                <a:lnTo>
                  <a:pt x="405934" y="103505"/>
                </a:lnTo>
                <a:lnTo>
                  <a:pt x="403860" y="99060"/>
                </a:lnTo>
                <a:lnTo>
                  <a:pt x="402589" y="93853"/>
                </a:lnTo>
                <a:lnTo>
                  <a:pt x="402589" y="89408"/>
                </a:lnTo>
                <a:lnTo>
                  <a:pt x="403860" y="82296"/>
                </a:lnTo>
                <a:lnTo>
                  <a:pt x="404310" y="74549"/>
                </a:lnTo>
                <a:lnTo>
                  <a:pt x="190373" y="74549"/>
                </a:lnTo>
                <a:lnTo>
                  <a:pt x="184658" y="73279"/>
                </a:lnTo>
                <a:lnTo>
                  <a:pt x="180212" y="72644"/>
                </a:lnTo>
                <a:lnTo>
                  <a:pt x="179450" y="71374"/>
                </a:lnTo>
                <a:lnTo>
                  <a:pt x="145541" y="46990"/>
                </a:lnTo>
                <a:lnTo>
                  <a:pt x="137795" y="41783"/>
                </a:lnTo>
                <a:lnTo>
                  <a:pt x="130810" y="41148"/>
                </a:lnTo>
                <a:close/>
              </a:path>
              <a:path w="546100" h="551814" extrusionOk="0">
                <a:moveTo>
                  <a:pt x="498728" y="140208"/>
                </a:moveTo>
                <a:lnTo>
                  <a:pt x="496188" y="140208"/>
                </a:lnTo>
                <a:lnTo>
                  <a:pt x="446913" y="144018"/>
                </a:lnTo>
                <a:lnTo>
                  <a:pt x="510921" y="144018"/>
                </a:lnTo>
                <a:lnTo>
                  <a:pt x="510286" y="143383"/>
                </a:lnTo>
                <a:lnTo>
                  <a:pt x="498728" y="140208"/>
                </a:lnTo>
                <a:close/>
              </a:path>
              <a:path w="546100" h="551814" extrusionOk="0">
                <a:moveTo>
                  <a:pt x="289813" y="0"/>
                </a:moveTo>
                <a:lnTo>
                  <a:pt x="267335" y="19304"/>
                </a:lnTo>
                <a:lnTo>
                  <a:pt x="264160" y="26416"/>
                </a:lnTo>
                <a:lnTo>
                  <a:pt x="261620" y="34036"/>
                </a:lnTo>
                <a:lnTo>
                  <a:pt x="258318" y="39878"/>
                </a:lnTo>
                <a:lnTo>
                  <a:pt x="256412" y="44958"/>
                </a:lnTo>
                <a:lnTo>
                  <a:pt x="255777" y="46990"/>
                </a:lnTo>
                <a:lnTo>
                  <a:pt x="250062" y="56642"/>
                </a:lnTo>
                <a:lnTo>
                  <a:pt x="244856" y="60452"/>
                </a:lnTo>
                <a:lnTo>
                  <a:pt x="241046" y="61722"/>
                </a:lnTo>
                <a:lnTo>
                  <a:pt x="239140" y="61722"/>
                </a:lnTo>
                <a:lnTo>
                  <a:pt x="229488" y="63627"/>
                </a:lnTo>
                <a:lnTo>
                  <a:pt x="200025" y="72644"/>
                </a:lnTo>
                <a:lnTo>
                  <a:pt x="190373" y="74549"/>
                </a:lnTo>
                <a:lnTo>
                  <a:pt x="404310" y="74549"/>
                </a:lnTo>
                <a:lnTo>
                  <a:pt x="404495" y="71374"/>
                </a:lnTo>
                <a:lnTo>
                  <a:pt x="405764" y="58547"/>
                </a:lnTo>
                <a:lnTo>
                  <a:pt x="405764" y="45593"/>
                </a:lnTo>
                <a:lnTo>
                  <a:pt x="384048" y="23114"/>
                </a:lnTo>
                <a:lnTo>
                  <a:pt x="382143" y="23114"/>
                </a:lnTo>
                <a:lnTo>
                  <a:pt x="299338" y="635"/>
                </a:lnTo>
                <a:lnTo>
                  <a:pt x="2898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4369308" y="4756169"/>
            <a:ext cx="375285" cy="375285"/>
          </a:xfrm>
          <a:custGeom>
            <a:avLst/>
            <a:gdLst/>
            <a:ahLst/>
            <a:cxnLst/>
            <a:rect l="l" t="t" r="r" b="b"/>
            <a:pathLst>
              <a:path w="375285" h="375285" extrusionOk="0">
                <a:moveTo>
                  <a:pt x="187451" y="0"/>
                </a:moveTo>
                <a:lnTo>
                  <a:pt x="137627" y="6697"/>
                </a:lnTo>
                <a:lnTo>
                  <a:pt x="92851" y="25597"/>
                </a:lnTo>
                <a:lnTo>
                  <a:pt x="54911" y="54911"/>
                </a:lnTo>
                <a:lnTo>
                  <a:pt x="25597" y="92851"/>
                </a:lnTo>
                <a:lnTo>
                  <a:pt x="6697" y="137627"/>
                </a:lnTo>
                <a:lnTo>
                  <a:pt x="0" y="187451"/>
                </a:lnTo>
                <a:lnTo>
                  <a:pt x="6697" y="237285"/>
                </a:lnTo>
                <a:lnTo>
                  <a:pt x="25597" y="282064"/>
                </a:lnTo>
                <a:lnTo>
                  <a:pt x="54911" y="320001"/>
                </a:lnTo>
                <a:lnTo>
                  <a:pt x="92851" y="349312"/>
                </a:lnTo>
                <a:lnTo>
                  <a:pt x="137627" y="368208"/>
                </a:lnTo>
                <a:lnTo>
                  <a:pt x="187451" y="374903"/>
                </a:lnTo>
                <a:lnTo>
                  <a:pt x="237276" y="368208"/>
                </a:lnTo>
                <a:lnTo>
                  <a:pt x="282052" y="349312"/>
                </a:lnTo>
                <a:lnTo>
                  <a:pt x="319992" y="320001"/>
                </a:lnTo>
                <a:lnTo>
                  <a:pt x="349306" y="282064"/>
                </a:lnTo>
                <a:lnTo>
                  <a:pt x="349680" y="281177"/>
                </a:lnTo>
                <a:lnTo>
                  <a:pt x="187451" y="281177"/>
                </a:lnTo>
                <a:lnTo>
                  <a:pt x="150947" y="273812"/>
                </a:lnTo>
                <a:lnTo>
                  <a:pt x="121158" y="253726"/>
                </a:lnTo>
                <a:lnTo>
                  <a:pt x="101084" y="223935"/>
                </a:lnTo>
                <a:lnTo>
                  <a:pt x="93725" y="187451"/>
                </a:lnTo>
                <a:lnTo>
                  <a:pt x="101084" y="150947"/>
                </a:lnTo>
                <a:lnTo>
                  <a:pt x="121158" y="121157"/>
                </a:lnTo>
                <a:lnTo>
                  <a:pt x="150947" y="101084"/>
                </a:lnTo>
                <a:lnTo>
                  <a:pt x="187451" y="93725"/>
                </a:lnTo>
                <a:lnTo>
                  <a:pt x="349675" y="93725"/>
                </a:lnTo>
                <a:lnTo>
                  <a:pt x="349306" y="92851"/>
                </a:lnTo>
                <a:lnTo>
                  <a:pt x="319992" y="54911"/>
                </a:lnTo>
                <a:lnTo>
                  <a:pt x="282052" y="25597"/>
                </a:lnTo>
                <a:lnTo>
                  <a:pt x="237276" y="6697"/>
                </a:lnTo>
                <a:lnTo>
                  <a:pt x="187451" y="0"/>
                </a:lnTo>
                <a:close/>
              </a:path>
              <a:path w="375285" h="375285" extrusionOk="0">
                <a:moveTo>
                  <a:pt x="349675" y="93725"/>
                </a:moveTo>
                <a:lnTo>
                  <a:pt x="187451" y="93725"/>
                </a:lnTo>
                <a:lnTo>
                  <a:pt x="223956" y="101084"/>
                </a:lnTo>
                <a:lnTo>
                  <a:pt x="253745" y="121157"/>
                </a:lnTo>
                <a:lnTo>
                  <a:pt x="273819" y="150947"/>
                </a:lnTo>
                <a:lnTo>
                  <a:pt x="281177" y="187451"/>
                </a:lnTo>
                <a:lnTo>
                  <a:pt x="273819" y="223935"/>
                </a:lnTo>
                <a:lnTo>
                  <a:pt x="253745" y="253726"/>
                </a:lnTo>
                <a:lnTo>
                  <a:pt x="223956" y="273812"/>
                </a:lnTo>
                <a:lnTo>
                  <a:pt x="187451" y="281177"/>
                </a:lnTo>
                <a:lnTo>
                  <a:pt x="349680" y="281177"/>
                </a:lnTo>
                <a:lnTo>
                  <a:pt x="368206" y="237285"/>
                </a:lnTo>
                <a:lnTo>
                  <a:pt x="374903" y="187451"/>
                </a:lnTo>
                <a:lnTo>
                  <a:pt x="368206" y="137627"/>
                </a:lnTo>
                <a:lnTo>
                  <a:pt x="349675" y="9372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4309871" y="4061226"/>
            <a:ext cx="111251" cy="1493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4451603" y="3986550"/>
            <a:ext cx="111251" cy="22402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4597908" y="3890538"/>
            <a:ext cx="113030" cy="320040"/>
          </a:xfrm>
          <a:custGeom>
            <a:avLst/>
            <a:gdLst/>
            <a:ahLst/>
            <a:cxnLst/>
            <a:rect l="l" t="t" r="r" b="b"/>
            <a:pathLst>
              <a:path w="113029" h="320039" extrusionOk="0">
                <a:moveTo>
                  <a:pt x="93979" y="0"/>
                </a:moveTo>
                <a:lnTo>
                  <a:pt x="18795" y="0"/>
                </a:lnTo>
                <a:lnTo>
                  <a:pt x="11465" y="1472"/>
                </a:lnTo>
                <a:lnTo>
                  <a:pt x="5492" y="5492"/>
                </a:lnTo>
                <a:lnTo>
                  <a:pt x="1472" y="11465"/>
                </a:lnTo>
                <a:lnTo>
                  <a:pt x="0" y="18796"/>
                </a:lnTo>
                <a:lnTo>
                  <a:pt x="0" y="301244"/>
                </a:lnTo>
                <a:lnTo>
                  <a:pt x="1472" y="308574"/>
                </a:lnTo>
                <a:lnTo>
                  <a:pt x="5492" y="314547"/>
                </a:lnTo>
                <a:lnTo>
                  <a:pt x="11465" y="318567"/>
                </a:lnTo>
                <a:lnTo>
                  <a:pt x="18795" y="320040"/>
                </a:lnTo>
                <a:lnTo>
                  <a:pt x="93979" y="320040"/>
                </a:lnTo>
                <a:lnTo>
                  <a:pt x="101310" y="318567"/>
                </a:lnTo>
                <a:lnTo>
                  <a:pt x="107283" y="314547"/>
                </a:lnTo>
                <a:lnTo>
                  <a:pt x="111303" y="308574"/>
                </a:lnTo>
                <a:lnTo>
                  <a:pt x="112775" y="301244"/>
                </a:lnTo>
                <a:lnTo>
                  <a:pt x="112775" y="18796"/>
                </a:lnTo>
                <a:lnTo>
                  <a:pt x="111303" y="11465"/>
                </a:lnTo>
                <a:lnTo>
                  <a:pt x="107283" y="5492"/>
                </a:lnTo>
                <a:lnTo>
                  <a:pt x="101310" y="1472"/>
                </a:lnTo>
                <a:lnTo>
                  <a:pt x="9397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4507991" y="3725945"/>
            <a:ext cx="295910" cy="184785"/>
          </a:xfrm>
          <a:custGeom>
            <a:avLst/>
            <a:gdLst/>
            <a:ahLst/>
            <a:cxnLst/>
            <a:rect l="l" t="t" r="r" b="b"/>
            <a:pathLst>
              <a:path w="295910" h="184785" extrusionOk="0">
                <a:moveTo>
                  <a:pt x="147828" y="0"/>
                </a:moveTo>
                <a:lnTo>
                  <a:pt x="0" y="184403"/>
                </a:lnTo>
                <a:lnTo>
                  <a:pt x="295656" y="184403"/>
                </a:lnTo>
                <a:lnTo>
                  <a:pt x="1478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txBox="1">
            <a:spLocks noGrp="1"/>
          </p:cNvSpPr>
          <p:nvPr>
            <p:ph type="title"/>
          </p:nvPr>
        </p:nvSpPr>
        <p:spPr>
          <a:xfrm>
            <a:off x="272140" y="36958"/>
            <a:ext cx="10561674" cy="411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Agenda </a:t>
            </a:r>
            <a:r>
              <a:rPr lang="en-US" sz="3600" dirty="0">
                <a:solidFill>
                  <a:srgbClr val="C00000"/>
                </a:solidFill>
              </a:rPr>
              <a:t>(Update to be a different format and align with our final deck)</a:t>
            </a:r>
            <a:endParaRPr dirty="0">
              <a:solidFill>
                <a:srgbClr val="C00000"/>
              </a:solidFill>
            </a:endParaRPr>
          </a:p>
        </p:txBody>
      </p:sp>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2200" dirty="0"/>
              <a:t>The Centers for Medicare &amp; Medicare Services (CMS) operates several programs measuring the quality and performance of healthcare providers; however:</a:t>
            </a:r>
          </a:p>
          <a:p>
            <a:pPr>
              <a:spcBef>
                <a:spcPts val="1200"/>
              </a:spcBef>
              <a:spcAft>
                <a:spcPts val="1200"/>
              </a:spcAft>
            </a:pPr>
            <a:r>
              <a:rPr lang="en-US" sz="2200" dirty="0"/>
              <a:t>Data collection and reporting is not timely – often lagging 1-2 years </a:t>
            </a:r>
            <a:r>
              <a:rPr lang="en-US" sz="2200" dirty="0">
                <a:solidFill>
                  <a:srgbClr val="C00000"/>
                </a:solidFill>
              </a:rPr>
              <a:t>(confirm)</a:t>
            </a:r>
          </a:p>
          <a:p>
            <a:pPr>
              <a:spcBef>
                <a:spcPts val="1200"/>
              </a:spcBef>
              <a:spcAft>
                <a:spcPts val="1200"/>
              </a:spcAft>
            </a:pPr>
            <a:r>
              <a:rPr lang="en-US" sz="2200" dirty="0">
                <a:solidFill>
                  <a:schemeClr val="tx1"/>
                </a:solidFill>
              </a:rPr>
              <a:t>Reporting is not easy for consumers to access and interpret</a:t>
            </a:r>
          </a:p>
          <a:p>
            <a:pPr>
              <a:spcBef>
                <a:spcPts val="1200"/>
              </a:spcBef>
              <a:spcAft>
                <a:spcPts val="1200"/>
              </a:spcAft>
            </a:pPr>
            <a:r>
              <a:rPr lang="en-US" sz="2200" dirty="0">
                <a:solidFill>
                  <a:schemeClr val="tx1"/>
                </a:solidFill>
              </a:rPr>
              <a:t>Traditional healthcare providers and insurers often do not have an incentive to provide greater transparency to consumers</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762000" y="363537"/>
            <a:ext cx="10668000" cy="65718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a:t>Problem Statement</a:t>
            </a:r>
            <a:endParaRPr/>
          </a:p>
        </p:txBody>
      </p:sp>
      <p:sp>
        <p:nvSpPr>
          <p:cNvPr id="116" name="Google Shape;116;p11"/>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noAutofit/>
          </a:bodyPr>
          <a:lstStyle/>
          <a:p>
            <a:pPr marL="457200" lvl="0" indent="-406400" algn="l" rtl="0">
              <a:lnSpc>
                <a:spcPct val="90000"/>
              </a:lnSpc>
              <a:spcBef>
                <a:spcPts val="0"/>
              </a:spcBef>
              <a:spcAft>
                <a:spcPts val="0"/>
              </a:spcAft>
              <a:buSzPts val="2800"/>
              <a:buChar char="•"/>
            </a:pPr>
            <a:r>
              <a:rPr lang="en-US"/>
              <a:t>Based on one year of data (2017), what insights can be derived to benefit:</a:t>
            </a:r>
            <a:endParaRPr/>
          </a:p>
          <a:p>
            <a:pPr marL="457200" lvl="0" indent="0" algn="l" rtl="0">
              <a:lnSpc>
                <a:spcPct val="90000"/>
              </a:lnSpc>
              <a:spcBef>
                <a:spcPts val="0"/>
              </a:spcBef>
              <a:spcAft>
                <a:spcPts val="0"/>
              </a:spcAft>
              <a:buNone/>
            </a:pPr>
            <a:endParaRPr/>
          </a:p>
          <a:p>
            <a:pPr marL="1485900" lvl="0" indent="-114300" algn="l" rtl="0">
              <a:lnSpc>
                <a:spcPct val="90000"/>
              </a:lnSpc>
              <a:spcBef>
                <a:spcPts val="0"/>
              </a:spcBef>
              <a:spcAft>
                <a:spcPts val="0"/>
              </a:spcAft>
              <a:buNone/>
            </a:pPr>
            <a:r>
              <a:rPr lang="en-US"/>
              <a:t>1. Consumers / riders?</a:t>
            </a:r>
            <a:endParaRPr/>
          </a:p>
          <a:p>
            <a:pPr marL="1485900" lvl="0" indent="-114300" algn="l" rtl="0">
              <a:lnSpc>
                <a:spcPct val="90000"/>
              </a:lnSpc>
              <a:spcBef>
                <a:spcPts val="0"/>
              </a:spcBef>
              <a:spcAft>
                <a:spcPts val="0"/>
              </a:spcAft>
              <a:buNone/>
            </a:pPr>
            <a:r>
              <a:rPr lang="en-US"/>
              <a:t>2. The city of Chicago?</a:t>
            </a:r>
            <a:endParaRPr/>
          </a:p>
          <a:p>
            <a:pPr marL="1485900" lvl="0" indent="-114300" algn="l" rtl="0">
              <a:lnSpc>
                <a:spcPct val="90000"/>
              </a:lnSpc>
              <a:spcBef>
                <a:spcPts val="0"/>
              </a:spcBef>
              <a:spcAft>
                <a:spcPts val="0"/>
              </a:spcAft>
              <a:buNone/>
            </a:pPr>
            <a:r>
              <a:rPr lang="en-US"/>
              <a:t>3. The provider (CDOT)?</a:t>
            </a:r>
            <a:endParaRPr/>
          </a:p>
          <a:p>
            <a:pPr marL="0" lvl="0" indent="0" algn="l" rtl="0">
              <a:lnSpc>
                <a:spcPct val="90000"/>
              </a:lnSpc>
              <a:spcBef>
                <a:spcPts val="1000"/>
              </a:spcBef>
              <a:spcAft>
                <a:spcPts val="0"/>
              </a:spcAft>
              <a:buClr>
                <a:schemeClr val="dk1"/>
              </a:buClr>
              <a:buSzPts val="2800"/>
              <a:buNone/>
            </a:pPr>
            <a:endParaRPr/>
          </a:p>
        </p:txBody>
      </p:sp>
      <p:sp>
        <p:nvSpPr>
          <p:cNvPr id="117" name="Google Shape;117;p11"/>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03/14/2019</a:t>
            </a:r>
            <a:endParaRPr/>
          </a:p>
        </p:txBody>
      </p:sp>
      <p:sp>
        <p:nvSpPr>
          <p:cNvPr id="118" name="Google Shape;118;p11"/>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4</a:t>
            </a:r>
            <a:endParaRPr/>
          </a:p>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Problem Statement</a:t>
            </a:r>
            <a:endParaRPr sz="3200" dirty="0"/>
          </a:p>
        </p:txBody>
      </p:sp>
      <p:cxnSp>
        <p:nvCxnSpPr>
          <p:cNvPr id="2" name="Straight Arrow Connector 1">
            <a:extLst>
              <a:ext uri="{FF2B5EF4-FFF2-40B4-BE49-F238E27FC236}">
                <a16:creationId xmlns:a16="http://schemas.microsoft.com/office/drawing/2014/main" id="{43561D8F-FD9A-4F41-8DE1-230BDC7F8A04}"/>
              </a:ext>
            </a:extLst>
          </p:cNvPr>
          <p:cNvCxnSpPr>
            <a:cxnSpLocks/>
          </p:cNvCxnSpPr>
          <p:nvPr/>
        </p:nvCxnSpPr>
        <p:spPr>
          <a:xfrm>
            <a:off x="6096000" y="1536064"/>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DD1CD4-C9A5-4D87-8CE4-55761BFCA879}"/>
              </a:ext>
            </a:extLst>
          </p:cNvPr>
          <p:cNvSpPr txBox="1"/>
          <p:nvPr/>
        </p:nvSpPr>
        <p:spPr>
          <a:xfrm>
            <a:off x="669302" y="2394002"/>
            <a:ext cx="2196433" cy="738664"/>
          </a:xfrm>
          <a:prstGeom prst="rect">
            <a:avLst/>
          </a:prstGeom>
          <a:noFill/>
        </p:spPr>
        <p:txBody>
          <a:bodyPr wrap="square" rtlCol="0">
            <a:spAutoFit/>
          </a:bodyPr>
          <a:lstStyle/>
          <a:p>
            <a:r>
              <a:rPr lang="en-US" dirty="0">
                <a:solidFill>
                  <a:srgbClr val="C00000"/>
                </a:solidFill>
              </a:rPr>
              <a:t>Add some sort of graphical representation or output</a:t>
            </a:r>
          </a:p>
        </p:txBody>
      </p:sp>
      <p:sp>
        <p:nvSpPr>
          <p:cNvPr id="9" name="Slide Number Placeholder 8">
            <a:extLst>
              <a:ext uri="{FF2B5EF4-FFF2-40B4-BE49-F238E27FC236}">
                <a16:creationId xmlns:a16="http://schemas.microsoft.com/office/drawing/2014/main" id="{8AE90E4E-5E22-4895-97CC-15C9A6688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a:extLst>
              <a:ext uri="{FF2B5EF4-FFF2-40B4-BE49-F238E27FC236}">
                <a16:creationId xmlns:a16="http://schemas.microsoft.com/office/drawing/2014/main" id="{9443DE81-7DF1-41A8-A444-DD641DB450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322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320728"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761999" y="1344058"/>
            <a:ext cx="42837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Complications and Survey datasets combined using shared Provider ID</a:t>
            </a:r>
          </a:p>
          <a:p>
            <a:pPr marL="285750" indent="-285750">
              <a:buFont typeface="Arial" panose="020B0604020202020204" pitchFamily="34" charset="0"/>
              <a:buChar char="•"/>
            </a:pPr>
            <a:r>
              <a:rPr lang="en-US" sz="2400" dirty="0"/>
              <a:t>Dropped high cardinality features such as zip code and state</a:t>
            </a:r>
          </a:p>
          <a:p>
            <a:pPr marL="285750" indent="-285750">
              <a:buFont typeface="Arial" panose="020B0604020202020204" pitchFamily="34" charset="0"/>
              <a:buChar char="•"/>
            </a:pPr>
            <a:r>
              <a:rPr lang="en-US" sz="2400" dirty="0"/>
              <a:t>Selected Star Rating and Recommended Linear Score as our </a:t>
            </a:r>
            <a:r>
              <a:rPr lang="en-US" sz="2400"/>
              <a:t>target variables</a:t>
            </a:r>
            <a:endParaRPr lang="en-US" sz="2400" dirty="0"/>
          </a:p>
        </p:txBody>
      </p:sp>
    </p:spTree>
    <p:extLst>
      <p:ext uri="{BB962C8B-B14F-4D97-AF65-F5344CB8AC3E}">
        <p14:creationId xmlns:p14="http://schemas.microsoft.com/office/powerpoint/2010/main" val="263465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Box 2">
            <a:extLst>
              <a:ext uri="{FF2B5EF4-FFF2-40B4-BE49-F238E27FC236}">
                <a16:creationId xmlns:a16="http://schemas.microsoft.com/office/drawing/2014/main" id="{8B8ED356-6E94-47AD-B0A5-7FACA0BA2AA5}"/>
              </a:ext>
            </a:extLst>
          </p:cNvPr>
          <p:cNvSpPr txBox="1"/>
          <p:nvPr/>
        </p:nvSpPr>
        <p:spPr>
          <a:xfrm>
            <a:off x="76452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F0D84B-B1A4-4F26-BC28-A368C8EA3B2F}"/>
              </a:ext>
            </a:extLst>
          </p:cNvPr>
          <p:cNvPicPr>
            <a:picLocks noChangeAspect="1"/>
          </p:cNvPicPr>
          <p:nvPr/>
        </p:nvPicPr>
        <p:blipFill rotWithShape="1">
          <a:blip r:embed="rId3"/>
          <a:srcRect r="4969"/>
          <a:stretch/>
        </p:blipFill>
        <p:spPr>
          <a:xfrm>
            <a:off x="4796011" y="1266252"/>
            <a:ext cx="6843080" cy="2819400"/>
          </a:xfrm>
          <a:prstGeom prst="rect">
            <a:avLst/>
          </a:prstGeom>
        </p:spPr>
      </p:pic>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Tree>
    <p:extLst>
      <p:ext uri="{BB962C8B-B14F-4D97-AF65-F5344CB8AC3E}">
        <p14:creationId xmlns:p14="http://schemas.microsoft.com/office/powerpoint/2010/main" val="3045553113"/>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678</Words>
  <Application>Microsoft Office PowerPoint</Application>
  <PresentationFormat>Widescreen</PresentationFormat>
  <Paragraphs>111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Ranking Hospital Performance</vt:lpstr>
      <vt:lpstr>Agenda (Update to be a different format and align with our final deck)</vt:lpstr>
      <vt:lpstr>Consumerism Is Everywhere</vt:lpstr>
      <vt:lpstr>Except for the Healthcare Industry</vt:lpstr>
      <vt:lpstr>Problem Statement</vt:lpstr>
      <vt:lpstr>Model Problem Statement</vt:lpstr>
      <vt:lpstr>Data Overview &amp; Exploration</vt:lpstr>
      <vt:lpstr>Data Preparation</vt:lpstr>
      <vt:lpstr>Imputation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Marin Gow</cp:lastModifiedBy>
  <cp:revision>12</cp:revision>
  <dcterms:modified xsi:type="dcterms:W3CDTF">2019-06-01T03:53:36Z</dcterms:modified>
</cp:coreProperties>
</file>