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88" r:id="rId3"/>
    <p:sldId id="278" r:id="rId4"/>
    <p:sldId id="294" r:id="rId5"/>
    <p:sldId id="289" r:id="rId6"/>
    <p:sldId id="290" r:id="rId7"/>
    <p:sldId id="291" r:id="rId8"/>
    <p:sldId id="292" r:id="rId9"/>
    <p:sldId id="29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in Jafri" initials="ZJ" lastIdx="16" clrIdx="0">
    <p:extLst>
      <p:ext uri="{19B8F6BF-5375-455C-9EA6-DF929625EA0E}">
        <p15:presenceInfo xmlns:p15="http://schemas.microsoft.com/office/powerpoint/2012/main" userId="9fa31bb16907f007" providerId="Windows Live"/>
      </p:ext>
    </p:extLst>
  </p:cmAuthor>
  <p:cmAuthor id="2" name="Venku Buragadda" initials="VB" lastIdx="1" clrIdx="1">
    <p:extLst>
      <p:ext uri="{19B8F6BF-5375-455C-9EA6-DF929625EA0E}">
        <p15:presenceInfo xmlns:p15="http://schemas.microsoft.com/office/powerpoint/2012/main" userId="S::venku@uchicago.edu::d7f7cc28-39fc-4e7d-aea7-0dbce7aa83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9"/>
    <p:restoredTop sz="91484"/>
  </p:normalViewPr>
  <p:slideViewPr>
    <p:cSldViewPr snapToGrid="0">
      <p:cViewPr varScale="1">
        <p:scale>
          <a:sx n="115" d="100"/>
          <a:sy n="115" d="100"/>
        </p:scale>
        <p:origin x="143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6T11:16:22.605" idx="5">
    <p:pos x="10" y="10"/>
    <p:text>Marin and Venku</p:text>
    <p:extLst>
      <p:ext uri="{C676402C-5697-4E1C-873F-D02D1690AC5C}">
        <p15:threadingInfo xmlns:p15="http://schemas.microsoft.com/office/powerpoint/2012/main" timeZoneBias="300"/>
      </p:ext>
    </p:extLst>
  </p:cm>
  <p:cm authorId="2" dt="2019-06-01T20:04:28.553" idx="1">
    <p:pos x="10" y="106"/>
    <p:text>X and Y's be explicit</p:text>
    <p:extLst>
      <p:ext uri="{C676402C-5697-4E1C-873F-D02D1690AC5C}">
        <p15:threadingInfo xmlns:p15="http://schemas.microsoft.com/office/powerpoint/2012/main" timeZoneBias="300">
          <p15:parentCm authorId="1" idx="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6T11:16:22.605" idx="5">
    <p:pos x="10" y="10"/>
    <p:text>Marin and Venku</p:text>
    <p:extLst>
      <p:ext uri="{C676402C-5697-4E1C-873F-D02D1690AC5C}">
        <p15:threadingInfo xmlns:p15="http://schemas.microsoft.com/office/powerpoint/2012/main" timeZoneBias="300"/>
      </p:ext>
    </p:extLst>
  </p:cm>
  <p:cm authorId="2" dt="2019-06-01T20:04:28.553" idx="1">
    <p:pos x="10" y="106"/>
    <p:text>X and Y's be explicit</p:text>
    <p:extLst>
      <p:ext uri="{C676402C-5697-4E1C-873F-D02D1690AC5C}">
        <p15:threadingInfo xmlns:p15="http://schemas.microsoft.com/office/powerpoint/2012/main" timeZoneBias="300">
          <p15:parentCm authorId="1" idx="5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6T11:16:22.605" idx="5">
    <p:pos x="10" y="10"/>
    <p:text>Marin and Venku</p:text>
    <p:extLst>
      <p:ext uri="{C676402C-5697-4E1C-873F-D02D1690AC5C}">
        <p15:threadingInfo xmlns:p15="http://schemas.microsoft.com/office/powerpoint/2012/main" timeZoneBias="300"/>
      </p:ext>
    </p:extLst>
  </p:cm>
  <p:cm authorId="2" dt="2019-06-01T20:04:28.553" idx="1">
    <p:pos x="10" y="106"/>
    <p:text>X and Y's be explicit</p:text>
    <p:extLst>
      <p:ext uri="{C676402C-5697-4E1C-873F-D02D1690AC5C}">
        <p15:threadingInfo xmlns:p15="http://schemas.microsoft.com/office/powerpoint/2012/main" timeZoneBias="300">
          <p15:parentCm authorId="1" idx="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6T11:16:22.605" idx="5">
    <p:pos x="10" y="10"/>
    <p:text>Marin and Venku</p:text>
    <p:extLst>
      <p:ext uri="{C676402C-5697-4E1C-873F-D02D1690AC5C}">
        <p15:threadingInfo xmlns:p15="http://schemas.microsoft.com/office/powerpoint/2012/main" timeZoneBias="300"/>
      </p:ext>
    </p:extLst>
  </p:cm>
  <p:cm authorId="2" dt="2019-06-01T20:04:28.553" idx="1">
    <p:pos x="10" y="106"/>
    <p:text>X and Y's be explicit</p:text>
    <p:extLst>
      <p:ext uri="{C676402C-5697-4E1C-873F-D02D1690AC5C}">
        <p15:threadingInfo xmlns:p15="http://schemas.microsoft.com/office/powerpoint/2012/main" timeZoneBias="300">
          <p15:parentCm authorId="1" idx="5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6T11:16:22.605" idx="5">
    <p:pos x="10" y="10"/>
    <p:text>Marin and Venku</p:text>
    <p:extLst>
      <p:ext uri="{C676402C-5697-4E1C-873F-D02D1690AC5C}">
        <p15:threadingInfo xmlns:p15="http://schemas.microsoft.com/office/powerpoint/2012/main" timeZoneBias="300"/>
      </p:ext>
    </p:extLst>
  </p:cm>
  <p:cm authorId="2" dt="2019-06-01T20:04:28.553" idx="1">
    <p:pos x="10" y="106"/>
    <p:text>X and Y's be explicit</p:text>
    <p:extLst>
      <p:ext uri="{C676402C-5697-4E1C-873F-D02D1690AC5C}">
        <p15:threadingInfo xmlns:p15="http://schemas.microsoft.com/office/powerpoint/2012/main" timeZoneBias="300">
          <p15:parentCm authorId="1" idx="5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6T11:16:22.605" idx="5">
    <p:pos x="10" y="10"/>
    <p:text>Marin and Venku</p:text>
    <p:extLst>
      <p:ext uri="{C676402C-5697-4E1C-873F-D02D1690AC5C}">
        <p15:threadingInfo xmlns:p15="http://schemas.microsoft.com/office/powerpoint/2012/main" timeZoneBias="300"/>
      </p:ext>
    </p:extLst>
  </p:cm>
  <p:cm authorId="2" dt="2019-06-01T20:04:28.553" idx="1">
    <p:pos x="10" y="106"/>
    <p:text>X and Y's be explicit</p:text>
    <p:extLst>
      <p:ext uri="{C676402C-5697-4E1C-873F-D02D1690AC5C}">
        <p15:threadingInfo xmlns:p15="http://schemas.microsoft.com/office/powerpoint/2012/main" timeZoneBias="300">
          <p15:parentCm authorId="1" idx="5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6T11:16:22.605" idx="5">
    <p:pos x="10" y="10"/>
    <p:text>Marin and Venku</p:text>
    <p:extLst>
      <p:ext uri="{C676402C-5697-4E1C-873F-D02D1690AC5C}">
        <p15:threadingInfo xmlns:p15="http://schemas.microsoft.com/office/powerpoint/2012/main" timeZoneBias="300"/>
      </p:ext>
    </p:extLst>
  </p:cm>
  <p:cm authorId="2" dt="2019-06-01T20:04:28.553" idx="1">
    <p:pos x="10" y="106"/>
    <p:text>X and Y's be explicit</p:text>
    <p:extLst>
      <p:ext uri="{C676402C-5697-4E1C-873F-D02D1690AC5C}">
        <p15:threadingInfo xmlns:p15="http://schemas.microsoft.com/office/powerpoint/2012/main" timeZoneBias="300">
          <p15:parentCm authorId="1" idx="5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6T11:16:22.605" idx="5">
    <p:pos x="10" y="10"/>
    <p:text>Marin and Venku</p:text>
    <p:extLst>
      <p:ext uri="{C676402C-5697-4E1C-873F-D02D1690AC5C}">
        <p15:threadingInfo xmlns:p15="http://schemas.microsoft.com/office/powerpoint/2012/main" timeZoneBias="300"/>
      </p:ext>
    </p:extLst>
  </p:cm>
  <p:cm authorId="2" dt="2019-06-01T20:04:28.553" idx="1">
    <p:pos x="10" y="106"/>
    <p:text>X and Y's be explicit</p:text>
    <p:extLst>
      <p:ext uri="{C676402C-5697-4E1C-873F-D02D1690AC5C}">
        <p15:threadingInfo xmlns:p15="http://schemas.microsoft.com/office/powerpoint/2012/main" timeZoneBias="300">
          <p15:parentCm authorId="1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3/12/2019</a:t>
            </a: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our dataset. We have two dataset one with Survey and other with complication. We are trying to use both to predict hospital recommended score or star rating.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Total dataset counts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the counts of records per state and to highlight the states for which we have more records. Etc.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what we have decided to select as our predictors and Y columns (H_RECMND_LINEAR_SCORE for regression and (STAR_RATING) which we created based on the ranges provided by the </a:t>
            </a:r>
            <a:r>
              <a:rPr lang="en-US" dirty="0" err="1"/>
              <a:t>survey’ier</a:t>
            </a:r>
            <a:r>
              <a:rPr lang="en-US" dirty="0"/>
              <a:t>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how we used our business knowledge and decide on the fields that we think are most important to predict the hospital recommendation system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little bit about the data and the values in some of the columns (like the range of the values or how it is calculated)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TSNE that we ran after we have selected the columns we decided to use. Note that we used a learning rate of 150 for this and we used c </a:t>
            </a:r>
            <a:r>
              <a:rPr lang="en-US" dirty="0" err="1"/>
              <a:t>akka</a:t>
            </a:r>
            <a:r>
              <a:rPr lang="en-US" dirty="0"/>
              <a:t> color as Zip code for this plot.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our initial though on how we though DBSCAN might work this data etc. 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other methods like PCA that we applied. 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Also mention about about lot of NA in our data which---when we remove the NA’s is bring down the data from 4900 records to 1000 records </a:t>
            </a:r>
            <a:r>
              <a:rPr lang="en-US" dirty="0" err="1"/>
              <a:t>apprx</a:t>
            </a:r>
            <a:r>
              <a:rPr lang="en-US" dirty="0"/>
              <a:t> (let them more about it in next few slide).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the correlation plot and talk little bit on the columns that are correlated - &lt;&lt;&lt;add more about this here &gt;&gt;&gt;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lvl="1"/>
            <a:r>
              <a:rPr lang="en-US" sz="1100" dirty="0"/>
              <a:t>Selection of predictors: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31 predictors selected between both the datasets. 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100" dirty="0"/>
              <a:t>From </a:t>
            </a:r>
            <a:r>
              <a:rPr lang="en-US" sz="1100" i="1" dirty="0"/>
              <a:t>Survey</a:t>
            </a:r>
            <a:r>
              <a:rPr lang="en-US" sz="1100" dirty="0"/>
              <a:t> data we have selected the </a:t>
            </a:r>
            <a:r>
              <a:rPr lang="en-US" sz="1100" i="1" dirty="0"/>
              <a:t>Linear Scores </a:t>
            </a:r>
            <a:r>
              <a:rPr lang="en-US" sz="1100" dirty="0"/>
              <a:t>as the predictors.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From </a:t>
            </a:r>
            <a:r>
              <a:rPr lang="en-US" sz="1100" i="1" dirty="0"/>
              <a:t>Complication</a:t>
            </a:r>
            <a:r>
              <a:rPr lang="en-US" sz="1100" dirty="0"/>
              <a:t> data we have selected </a:t>
            </a:r>
            <a:r>
              <a:rPr lang="en-US" sz="1100" i="1" dirty="0"/>
              <a:t>Mortality</a:t>
            </a:r>
            <a:r>
              <a:rPr lang="en-US" sz="1100" dirty="0"/>
              <a:t> and </a:t>
            </a:r>
            <a:r>
              <a:rPr lang="en-US" sz="1100" i="1" dirty="0"/>
              <a:t>PSI</a:t>
            </a:r>
            <a:r>
              <a:rPr lang="en-US" sz="1100" dirty="0"/>
              <a:t> as the predictors.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424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our dataset. We have two dataset one with Survey and other with complication. We are trying to use both to predict hospital recommended score or star rating.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Total dataset counts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the counts of records per state and to highlight the states for which we have more records. Etc.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what we have decided to select as our predictors and Y columns (H_RECMND_LINEAR_SCORE for regression and (STAR_RATING) which we created based on the ranges provided by the </a:t>
            </a:r>
            <a:r>
              <a:rPr lang="en-US" dirty="0" err="1"/>
              <a:t>survey’ier</a:t>
            </a:r>
            <a:r>
              <a:rPr lang="en-US" dirty="0"/>
              <a:t>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how we used our business knowledge and decide on the fields that we think are most important to predict the hospital recommendation system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little bit about the data and the values in some of the columns (like the range of the values or how it is calculated)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TSNE that we ran after we have selected the columns we decided to use. Note that we used a learning rate of 150 for this and we used c </a:t>
            </a:r>
            <a:r>
              <a:rPr lang="en-US" dirty="0" err="1"/>
              <a:t>akka</a:t>
            </a:r>
            <a:r>
              <a:rPr lang="en-US" dirty="0"/>
              <a:t> color as Zip code for this plot.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our initial though on how we though DBSCAN might work this data etc. 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other methods like PCA that we applied. 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Also mention about about lot of NA in our data which---when we remove the NA’s is bring down the data from 4900 records to 1000 records </a:t>
            </a:r>
            <a:r>
              <a:rPr lang="en-US" dirty="0" err="1"/>
              <a:t>apprx</a:t>
            </a:r>
            <a:r>
              <a:rPr lang="en-US" dirty="0"/>
              <a:t> (let them more about it in next few slide).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the correlation plot and talk little bit on the columns that are correlated - &lt;&lt;&lt;add more about this here &gt;&gt;&gt;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lvl="1"/>
            <a:r>
              <a:rPr lang="en-US" sz="1100" dirty="0"/>
              <a:t>Selection of predictors: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31 predictors selected between both the datasets. 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100" dirty="0"/>
              <a:t>From </a:t>
            </a:r>
            <a:r>
              <a:rPr lang="en-US" sz="1100" i="1" dirty="0"/>
              <a:t>Survey</a:t>
            </a:r>
            <a:r>
              <a:rPr lang="en-US" sz="1100" dirty="0"/>
              <a:t> data we have selected the </a:t>
            </a:r>
            <a:r>
              <a:rPr lang="en-US" sz="1100" i="1" dirty="0"/>
              <a:t>Linear Scores </a:t>
            </a:r>
            <a:r>
              <a:rPr lang="en-US" sz="1100" dirty="0"/>
              <a:t>as the predictors.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From </a:t>
            </a:r>
            <a:r>
              <a:rPr lang="en-US" sz="1100" i="1" dirty="0"/>
              <a:t>Complication</a:t>
            </a:r>
            <a:r>
              <a:rPr lang="en-US" sz="1100" dirty="0"/>
              <a:t> data we have selected </a:t>
            </a:r>
            <a:r>
              <a:rPr lang="en-US" sz="1100" i="1" dirty="0"/>
              <a:t>Mortality</a:t>
            </a:r>
            <a:r>
              <a:rPr lang="en-US" sz="1100" dirty="0"/>
              <a:t> and </a:t>
            </a:r>
            <a:r>
              <a:rPr lang="en-US" sz="1100" i="1" dirty="0"/>
              <a:t>PSI</a:t>
            </a:r>
            <a:r>
              <a:rPr lang="en-US" sz="1100" dirty="0"/>
              <a:t> as the predictors.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057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our dataset. We have two dataset one with Survey and other with complication. We are trying to use both to predict hospital recommended score or star rating.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Total dataset counts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the counts of records per state and to highlight the states for which we have more records. Etc.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what we have decided to select as our predictors and Y columns (H_RECMND_LINEAR_SCORE for regression and (STAR_RATING) which we created based on the ranges provided by the </a:t>
            </a:r>
            <a:r>
              <a:rPr lang="en-US" dirty="0" err="1"/>
              <a:t>survey’ier</a:t>
            </a:r>
            <a:r>
              <a:rPr lang="en-US" dirty="0"/>
              <a:t>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how we used our business knowledge and decide on the fields that we think are most important to predict the hospital recommendation system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little bit about the data and the values in some of the columns (like the range of the values or how it is calculated)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TSNE that we ran after we have selected the columns we decided to use. Note that we used a learning rate of 150 for this and we used c </a:t>
            </a:r>
            <a:r>
              <a:rPr lang="en-US" dirty="0" err="1"/>
              <a:t>akka</a:t>
            </a:r>
            <a:r>
              <a:rPr lang="en-US" dirty="0"/>
              <a:t> color as Zip code for this plot.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our initial though on how we though DBSCAN might work this data etc. 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other methods like PCA that we applied. 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Also mention about about lot of NA in our data which---when we remove the NA’s is bring down the data from 4900 records to 1000 records </a:t>
            </a:r>
            <a:r>
              <a:rPr lang="en-US" dirty="0" err="1"/>
              <a:t>apprx</a:t>
            </a:r>
            <a:r>
              <a:rPr lang="en-US" dirty="0"/>
              <a:t> (let them more about it in next few slide).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the correlation plot and talk little bit on the columns that are correlated - &lt;&lt;&lt;add more about this here &gt;&gt;&gt;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lvl="1"/>
            <a:r>
              <a:rPr lang="en-US" sz="1100" dirty="0"/>
              <a:t>Selection of predictors: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31 predictors selected between both the datasets. 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100" dirty="0"/>
              <a:t>From </a:t>
            </a:r>
            <a:r>
              <a:rPr lang="en-US" sz="1100" i="1" dirty="0"/>
              <a:t>Survey</a:t>
            </a:r>
            <a:r>
              <a:rPr lang="en-US" sz="1100" dirty="0"/>
              <a:t> data we have selected the </a:t>
            </a:r>
            <a:r>
              <a:rPr lang="en-US" sz="1100" i="1" dirty="0"/>
              <a:t>Linear Scores </a:t>
            </a:r>
            <a:r>
              <a:rPr lang="en-US" sz="1100" dirty="0"/>
              <a:t>as the predictors.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From </a:t>
            </a:r>
            <a:r>
              <a:rPr lang="en-US" sz="1100" i="1" dirty="0"/>
              <a:t>Complication</a:t>
            </a:r>
            <a:r>
              <a:rPr lang="en-US" sz="1100" dirty="0"/>
              <a:t> data we have selected </a:t>
            </a:r>
            <a:r>
              <a:rPr lang="en-US" sz="1100" i="1" dirty="0"/>
              <a:t>Mortality</a:t>
            </a:r>
            <a:r>
              <a:rPr lang="en-US" sz="1100" dirty="0"/>
              <a:t> and </a:t>
            </a:r>
            <a:r>
              <a:rPr lang="en-US" sz="1100" i="1" dirty="0"/>
              <a:t>PSI</a:t>
            </a:r>
            <a:r>
              <a:rPr lang="en-US" sz="1100" dirty="0"/>
              <a:t> as the predictors.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186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our dataset. We have two dataset one with Survey and other with complication. We are trying to use both to predict hospital recommended score or star rating.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Total dataset counts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the counts of records per state and to highlight the states for which we have more records. Etc.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what we have decided to select as our predictors and Y columns (H_RECMND_LINEAR_SCORE for regression and (STAR_RATING) which we created based on the ranges provided by the </a:t>
            </a:r>
            <a:r>
              <a:rPr lang="en-US" dirty="0" err="1"/>
              <a:t>survey’ier</a:t>
            </a:r>
            <a:r>
              <a:rPr lang="en-US" dirty="0"/>
              <a:t>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how we used our business knowledge and decide on the fields that we think are most important to predict the hospital recommendation system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little bit about the data and the values in some of the columns (like the range of the values or how it is calculated)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TSNE that we ran after we have selected the columns we decided to use. Note that we used a learning rate of 150 for this and we used c </a:t>
            </a:r>
            <a:r>
              <a:rPr lang="en-US" dirty="0" err="1"/>
              <a:t>akka</a:t>
            </a:r>
            <a:r>
              <a:rPr lang="en-US" dirty="0"/>
              <a:t> color as Zip code for this plot.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our initial though on how we though DBSCAN might work this data etc. 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other methods like PCA that we applied. 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Also mention about about lot of NA in our data which---when we remove the NA’s is bring down the data from 4900 records to 1000 records </a:t>
            </a:r>
            <a:r>
              <a:rPr lang="en-US" dirty="0" err="1"/>
              <a:t>apprx</a:t>
            </a:r>
            <a:r>
              <a:rPr lang="en-US" dirty="0"/>
              <a:t> (let them more about it in next few slide).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the correlation plot and talk little bit on the columns that are correlated - &lt;&lt;&lt;add more about this here &gt;&gt;&gt;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lvl="1"/>
            <a:r>
              <a:rPr lang="en-US" sz="1100" dirty="0"/>
              <a:t>Selection of predictors: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31 predictors selected between both the datasets. 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100" dirty="0"/>
              <a:t>From </a:t>
            </a:r>
            <a:r>
              <a:rPr lang="en-US" sz="1100" i="1" dirty="0"/>
              <a:t>Survey</a:t>
            </a:r>
            <a:r>
              <a:rPr lang="en-US" sz="1100" dirty="0"/>
              <a:t> data we have selected the </a:t>
            </a:r>
            <a:r>
              <a:rPr lang="en-US" sz="1100" i="1" dirty="0"/>
              <a:t>Linear Scores </a:t>
            </a:r>
            <a:r>
              <a:rPr lang="en-US" sz="1100" dirty="0"/>
              <a:t>as the predictors.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From </a:t>
            </a:r>
            <a:r>
              <a:rPr lang="en-US" sz="1100" i="1" dirty="0"/>
              <a:t>Complication</a:t>
            </a:r>
            <a:r>
              <a:rPr lang="en-US" sz="1100" dirty="0"/>
              <a:t> data we have selected </a:t>
            </a:r>
            <a:r>
              <a:rPr lang="en-US" sz="1100" i="1" dirty="0"/>
              <a:t>Mortality</a:t>
            </a:r>
            <a:r>
              <a:rPr lang="en-US" sz="1100" dirty="0"/>
              <a:t> and </a:t>
            </a:r>
            <a:r>
              <a:rPr lang="en-US" sz="1100" i="1" dirty="0"/>
              <a:t>PSI</a:t>
            </a:r>
            <a:r>
              <a:rPr lang="en-US" sz="1100" dirty="0"/>
              <a:t> as the predictors.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36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our dataset. We have two dataset one with Survey and other with complication. We are trying to use both to predict hospital recommended score or star rating.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Total dataset counts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the counts of records per state and to highlight the states for which we have more records. Etc.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what we have decided to select as our predictors and Y columns (H_RECMND_LINEAR_SCORE for regression and (STAR_RATING) which we created based on the ranges provided by the </a:t>
            </a:r>
            <a:r>
              <a:rPr lang="en-US" dirty="0" err="1"/>
              <a:t>survey’ier</a:t>
            </a:r>
            <a:r>
              <a:rPr lang="en-US" dirty="0"/>
              <a:t>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how we used our business knowledge and decide on the fields that we think are most important to predict the hospital recommendation system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little bit about the data and the values in some of the columns (like the range of the values or how it is calculated)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TSNE that we ran after we have selected the columns we decided to use. Note that we used a learning rate of 150 for this and we used c </a:t>
            </a:r>
            <a:r>
              <a:rPr lang="en-US" dirty="0" err="1"/>
              <a:t>akka</a:t>
            </a:r>
            <a:r>
              <a:rPr lang="en-US" dirty="0"/>
              <a:t> color as Zip code for this plot.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our initial though on how we though DBSCAN might work this data etc. 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other methods like PCA that we applied. 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Also mention about about lot of NA in our data which---when we remove the NA’s is bring down the data from 4900 records to 1000 records </a:t>
            </a:r>
            <a:r>
              <a:rPr lang="en-US" dirty="0" err="1"/>
              <a:t>apprx</a:t>
            </a:r>
            <a:r>
              <a:rPr lang="en-US" dirty="0"/>
              <a:t> (let them more about it in next few slide).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the correlation plot and talk little bit on the columns that are correlated - &lt;&lt;&lt;add more about this here &gt;&gt;&gt;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lvl="1"/>
            <a:r>
              <a:rPr lang="en-US" sz="1100" dirty="0"/>
              <a:t>Selection of predictors: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31 predictors selected between both the datasets. 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100" dirty="0"/>
              <a:t>From </a:t>
            </a:r>
            <a:r>
              <a:rPr lang="en-US" sz="1100" i="1" dirty="0"/>
              <a:t>Survey</a:t>
            </a:r>
            <a:r>
              <a:rPr lang="en-US" sz="1100" dirty="0"/>
              <a:t> data we have selected the </a:t>
            </a:r>
            <a:r>
              <a:rPr lang="en-US" sz="1100" i="1" dirty="0"/>
              <a:t>Linear Scores </a:t>
            </a:r>
            <a:r>
              <a:rPr lang="en-US" sz="1100" dirty="0"/>
              <a:t>as the predictors.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From </a:t>
            </a:r>
            <a:r>
              <a:rPr lang="en-US" sz="1100" i="1" dirty="0"/>
              <a:t>Complication</a:t>
            </a:r>
            <a:r>
              <a:rPr lang="en-US" sz="1100" dirty="0"/>
              <a:t> data we have selected </a:t>
            </a:r>
            <a:r>
              <a:rPr lang="en-US" sz="1100" i="1" dirty="0"/>
              <a:t>Mortality</a:t>
            </a:r>
            <a:r>
              <a:rPr lang="en-US" sz="1100" dirty="0"/>
              <a:t> and </a:t>
            </a:r>
            <a:r>
              <a:rPr lang="en-US" sz="1100" i="1" dirty="0"/>
              <a:t>PSI</a:t>
            </a:r>
            <a:r>
              <a:rPr lang="en-US" sz="1100" dirty="0"/>
              <a:t> as the predictors.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038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our dataset. We have two dataset one with Survey and other with complication. We are trying to use both to predict hospital recommended score or star rating.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Total dataset counts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the counts of records per state and to highlight the states for which we have more records. Etc.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what we have decided to select as our predictors and Y columns (H_RECMND_LINEAR_SCORE for regression and (STAR_RATING) which we created based on the ranges provided by the </a:t>
            </a:r>
            <a:r>
              <a:rPr lang="en-US" dirty="0" err="1"/>
              <a:t>survey’ier</a:t>
            </a:r>
            <a:r>
              <a:rPr lang="en-US" dirty="0"/>
              <a:t>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how we used our business knowledge and decide on the fields that we think are most important to predict the hospital recommendation system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little bit about the data and the values in some of the columns (like the range of the values or how it is calculated)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TSNE that we ran after we have selected the columns we decided to use. Note that we used a learning rate of 150 for this and we used c </a:t>
            </a:r>
            <a:r>
              <a:rPr lang="en-US" dirty="0" err="1"/>
              <a:t>akka</a:t>
            </a:r>
            <a:r>
              <a:rPr lang="en-US" dirty="0"/>
              <a:t> color as Zip code for this plot.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our initial though on how we though DBSCAN might work this data etc. 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other methods like PCA that we applied. 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Also mention about about lot of NA in our data which---when we remove the NA’s is bring down the data from 4900 records to 1000 records </a:t>
            </a:r>
            <a:r>
              <a:rPr lang="en-US" dirty="0" err="1"/>
              <a:t>apprx</a:t>
            </a:r>
            <a:r>
              <a:rPr lang="en-US" dirty="0"/>
              <a:t> (let them more about it in next few slide).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the correlation plot and talk little bit on the columns that are correlated - &lt;&lt;&lt;add more about this here &gt;&gt;&gt;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lvl="1"/>
            <a:r>
              <a:rPr lang="en-US" sz="1100" dirty="0"/>
              <a:t>Selection of predictors: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31 predictors selected between both the datasets. 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100" dirty="0"/>
              <a:t>From </a:t>
            </a:r>
            <a:r>
              <a:rPr lang="en-US" sz="1100" i="1" dirty="0"/>
              <a:t>Survey</a:t>
            </a:r>
            <a:r>
              <a:rPr lang="en-US" sz="1100" dirty="0"/>
              <a:t> data we have selected the </a:t>
            </a:r>
            <a:r>
              <a:rPr lang="en-US" sz="1100" i="1" dirty="0"/>
              <a:t>Linear Scores </a:t>
            </a:r>
            <a:r>
              <a:rPr lang="en-US" sz="1100" dirty="0"/>
              <a:t>as the predictors.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From </a:t>
            </a:r>
            <a:r>
              <a:rPr lang="en-US" sz="1100" i="1" dirty="0"/>
              <a:t>Complication</a:t>
            </a:r>
            <a:r>
              <a:rPr lang="en-US" sz="1100" dirty="0"/>
              <a:t> data we have selected </a:t>
            </a:r>
            <a:r>
              <a:rPr lang="en-US" sz="1100" i="1" dirty="0"/>
              <a:t>Mortality</a:t>
            </a:r>
            <a:r>
              <a:rPr lang="en-US" sz="1100" dirty="0"/>
              <a:t> and </a:t>
            </a:r>
            <a:r>
              <a:rPr lang="en-US" sz="1100" i="1" dirty="0"/>
              <a:t>PSI</a:t>
            </a:r>
            <a:r>
              <a:rPr lang="en-US" sz="1100" dirty="0"/>
              <a:t> as the predictors.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6256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our dataset. We have two dataset one with Survey and other with complication. We are trying to use both to predict hospital recommended score or star rating.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Total dataset counts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the counts of records per state and to highlight the states for which we have more records. Etc.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what we have decided to select as our predictors and Y columns (H_RECMND_LINEAR_SCORE for regression and (STAR_RATING) which we created based on the ranges provided by the </a:t>
            </a:r>
            <a:r>
              <a:rPr lang="en-US" dirty="0" err="1"/>
              <a:t>survey’ier</a:t>
            </a:r>
            <a:r>
              <a:rPr lang="en-US" dirty="0"/>
              <a:t>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how we used our business knowledge and decide on the fields that we think are most important to predict the hospital recommendation system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little bit about the data and the values in some of the columns (like the range of the values or how it is calculated)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TSNE that we ran after we have selected the columns we decided to use. Note that we used a learning rate of 150 for this and we used c </a:t>
            </a:r>
            <a:r>
              <a:rPr lang="en-US" dirty="0" err="1"/>
              <a:t>akka</a:t>
            </a:r>
            <a:r>
              <a:rPr lang="en-US" dirty="0"/>
              <a:t> color as Zip code for this plot.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our initial though on how we though DBSCAN might work this data etc. 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other methods like PCA that we applied. 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Also mention about about lot of NA in our data which---when we remove the NA’s is bring down the data from 4900 records to 1000 records </a:t>
            </a:r>
            <a:r>
              <a:rPr lang="en-US" dirty="0" err="1"/>
              <a:t>apprx</a:t>
            </a:r>
            <a:r>
              <a:rPr lang="en-US" dirty="0"/>
              <a:t> (let them more about it in next few slide).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the correlation plot and talk little bit on the columns that are correlated - &lt;&lt;&lt;add more about this here &gt;&gt;&gt;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lvl="1"/>
            <a:r>
              <a:rPr lang="en-US" sz="1100" dirty="0"/>
              <a:t>Selection of predictors: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31 predictors selected between both the datasets. 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100" dirty="0"/>
              <a:t>From </a:t>
            </a:r>
            <a:r>
              <a:rPr lang="en-US" sz="1100" i="1" dirty="0"/>
              <a:t>Survey</a:t>
            </a:r>
            <a:r>
              <a:rPr lang="en-US" sz="1100" dirty="0"/>
              <a:t> data we have selected the </a:t>
            </a:r>
            <a:r>
              <a:rPr lang="en-US" sz="1100" i="1" dirty="0"/>
              <a:t>Linear Scores </a:t>
            </a:r>
            <a:r>
              <a:rPr lang="en-US" sz="1100" dirty="0"/>
              <a:t>as the predictors.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From </a:t>
            </a:r>
            <a:r>
              <a:rPr lang="en-US" sz="1100" i="1" dirty="0"/>
              <a:t>Complication</a:t>
            </a:r>
            <a:r>
              <a:rPr lang="en-US" sz="1100" dirty="0"/>
              <a:t> data we have selected </a:t>
            </a:r>
            <a:r>
              <a:rPr lang="en-US" sz="1100" i="1" dirty="0"/>
              <a:t>Mortality</a:t>
            </a:r>
            <a:r>
              <a:rPr lang="en-US" sz="1100" dirty="0"/>
              <a:t> and </a:t>
            </a:r>
            <a:r>
              <a:rPr lang="en-US" sz="1100" i="1" dirty="0"/>
              <a:t>PSI</a:t>
            </a:r>
            <a:r>
              <a:rPr lang="en-US" sz="1100" dirty="0"/>
              <a:t> as the predictors.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57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our dataset. We have two dataset one with Survey and other with complication. We are trying to use both to predict hospital recommended score or star rating.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Total dataset counts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the counts of records per state and to highlight the states for which we have more records. Etc.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what we have decided to select as our predictors and Y columns (H_RECMND_LINEAR_SCORE for regression and (STAR_RATING) which we created based on the ranges provided by the </a:t>
            </a:r>
            <a:r>
              <a:rPr lang="en-US" dirty="0" err="1"/>
              <a:t>survey’ier</a:t>
            </a:r>
            <a:r>
              <a:rPr lang="en-US" dirty="0"/>
              <a:t>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how we used our business knowledge and decide on the fields that we think are most important to predict the hospital recommendation system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little bit about the data and the values in some of the columns (like the range of the values or how it is calculated)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TSNE that we ran after we have selected the columns we decided to use. Note that we used a learning rate of 150 for this and we used c </a:t>
            </a:r>
            <a:r>
              <a:rPr lang="en-US" dirty="0" err="1"/>
              <a:t>akka</a:t>
            </a:r>
            <a:r>
              <a:rPr lang="en-US" dirty="0"/>
              <a:t> color as Zip code for this plot.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our initial though on how we though DBSCAN might work this data etc. 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other methods like PCA that we applied. 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Also mention about about lot of NA in our data which---when we remove the NA’s is bring down the data from 4900 records to 1000 records </a:t>
            </a:r>
            <a:r>
              <a:rPr lang="en-US" dirty="0" err="1"/>
              <a:t>apprx</a:t>
            </a:r>
            <a:r>
              <a:rPr lang="en-US" dirty="0"/>
              <a:t> (let them more about it in next few slide).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Talk about the correlation plot and talk little bit on the columns that are correlated - &lt;&lt;&lt;add more about this here &gt;&gt;&gt;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lvl="1"/>
            <a:r>
              <a:rPr lang="en-US" sz="1100" dirty="0"/>
              <a:t>Selection of predictors: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31 predictors selected between both the datasets. 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100" dirty="0"/>
              <a:t>From </a:t>
            </a:r>
            <a:r>
              <a:rPr lang="en-US" sz="1100" i="1" dirty="0"/>
              <a:t>Survey</a:t>
            </a:r>
            <a:r>
              <a:rPr lang="en-US" sz="1100" dirty="0"/>
              <a:t> data we have selected the </a:t>
            </a:r>
            <a:r>
              <a:rPr lang="en-US" sz="1100" i="1" dirty="0"/>
              <a:t>Linear Scores </a:t>
            </a:r>
            <a:r>
              <a:rPr lang="en-US" sz="1100" dirty="0"/>
              <a:t>as the predictors.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From </a:t>
            </a:r>
            <a:r>
              <a:rPr lang="en-US" sz="1100" i="1" dirty="0"/>
              <a:t>Complication</a:t>
            </a:r>
            <a:r>
              <a:rPr lang="en-US" sz="1100" dirty="0"/>
              <a:t> data we have selected </a:t>
            </a:r>
            <a:r>
              <a:rPr lang="en-US" sz="1100" i="1" dirty="0"/>
              <a:t>Mortality</a:t>
            </a:r>
            <a:r>
              <a:rPr lang="en-US" sz="1100" dirty="0"/>
              <a:t> and </a:t>
            </a:r>
            <a:r>
              <a:rPr lang="en-US" sz="1100" i="1" dirty="0"/>
              <a:t>PSI</a:t>
            </a:r>
            <a:r>
              <a:rPr lang="en-US" sz="1100" dirty="0"/>
              <a:t> as the predictors.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91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62000" y="5029200"/>
            <a:ext cx="10668000" cy="82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62000" y="5950147"/>
            <a:ext cx="10668000" cy="450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Background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04">
          <p15:clr>
            <a:srgbClr val="FBAE40"/>
          </p15:clr>
        </p15:guide>
        <p15:guide id="2" pos="70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Sidebar">
  <p:cSld name="Photo Sideba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8115300" y="0"/>
            <a:ext cx="4076700" cy="6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" y="0"/>
            <a:ext cx="12192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62000" y="363537"/>
            <a:ext cx="6629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762000" y="1825625"/>
            <a:ext cx="6629400" cy="344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112">
          <p15:clr>
            <a:srgbClr val="FBAE40"/>
          </p15:clr>
        </p15:guide>
        <p15:guide id="2" orient="horz" pos="3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lage">
  <p:cSld name="Collag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8115300" y="0"/>
            <a:ext cx="4076700" cy="6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>
            <a:spLocks noGrp="1"/>
          </p:cNvSpPr>
          <p:nvPr>
            <p:ph type="pic" idx="3"/>
          </p:nvPr>
        </p:nvSpPr>
        <p:spPr>
          <a:xfrm>
            <a:off x="4078224" y="0"/>
            <a:ext cx="4037076" cy="6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>
            <a:spLocks noGrp="1"/>
          </p:cNvSpPr>
          <p:nvPr>
            <p:ph type="pic" idx="4"/>
          </p:nvPr>
        </p:nvSpPr>
        <p:spPr>
          <a:xfrm>
            <a:off x="0" y="0"/>
            <a:ext cx="4078224" cy="6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ctrTitle"/>
          </p:nvPr>
        </p:nvSpPr>
        <p:spPr>
          <a:xfrm>
            <a:off x="2695275" y="4658025"/>
            <a:ext cx="65235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dirty="0"/>
              <a:t>Rating Hospital Performance</a:t>
            </a:r>
            <a:endParaRPr sz="3200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1"/>
          </p:nvPr>
        </p:nvSpPr>
        <p:spPr>
          <a:xfrm>
            <a:off x="762000" y="5492947"/>
            <a:ext cx="106680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i="1" dirty="0"/>
              <a:t>Brining Consumerism to Healthcare</a:t>
            </a:r>
            <a:endParaRPr sz="1400" i="1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4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/>
              <a:t>June 5</a:t>
            </a:r>
            <a:r>
              <a:rPr lang="en-US" sz="2000" baseline="30000" dirty="0"/>
              <a:t>th</a:t>
            </a:r>
            <a:r>
              <a:rPr lang="en-US" sz="2000" dirty="0"/>
              <a:t>, 2019</a:t>
            </a:r>
            <a:endParaRPr sz="20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 dirty="0"/>
              <a:t>Presenters: Marin Gow, Michael Diarra, Venku Buragadda, Zain Iqbal &amp; Zain Jafri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62000" y="363538"/>
            <a:ext cx="10668000" cy="5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dirty="0"/>
              <a:t>Data Overview &amp; Exploration</a:t>
            </a:r>
            <a:endParaRPr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EC58A-EC01-4B69-A8A7-39E289CBB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188BC-F302-1A47-AD2E-937405899DA4}"/>
              </a:ext>
            </a:extLst>
          </p:cNvPr>
          <p:cNvSpPr txBox="1"/>
          <p:nvPr/>
        </p:nvSpPr>
        <p:spPr>
          <a:xfrm>
            <a:off x="4078944" y="3935557"/>
            <a:ext cx="3320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66AC3-B219-DC4D-B100-B1BF7E792E61}"/>
              </a:ext>
            </a:extLst>
          </p:cNvPr>
          <p:cNvSpPr txBox="1"/>
          <p:nvPr/>
        </p:nvSpPr>
        <p:spPr>
          <a:xfrm>
            <a:off x="762000" y="1519511"/>
            <a:ext cx="102554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Survey Data: </a:t>
            </a:r>
            <a:r>
              <a:rPr lang="en-US" dirty="0"/>
              <a:t>A list of hospital ratings for the Hospital Consumer Assessment of Healthcare Providers and Systems (HCAHPS). HCAHPS is a national, standardized survey of hospital patients about their experiences during a recent inpatient hospital stay.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Complications and Deaths: </a:t>
            </a:r>
            <a:r>
              <a:rPr lang="en-US" dirty="0"/>
              <a:t>Complications and deaths - provider data. This data set includes provider-level data for the hip/knee complication measure, the CMS Patient Safety Indicators, and 30-day death rates.</a:t>
            </a:r>
          </a:p>
          <a:p>
            <a:endParaRPr lang="en-US" dirty="0"/>
          </a:p>
          <a:p>
            <a:r>
              <a:rPr lang="en-US" dirty="0"/>
              <a:t>Variables:</a:t>
            </a:r>
          </a:p>
          <a:p>
            <a:pPr marL="342900" indent="-342900">
              <a:buAutoNum type="arabicPeriod"/>
            </a:pPr>
            <a:r>
              <a:rPr lang="en-US" b="1" dirty="0"/>
              <a:t>Predictor variables: </a:t>
            </a:r>
            <a:r>
              <a:rPr lang="en-US" dirty="0"/>
              <a:t>Variables from </a:t>
            </a:r>
            <a:r>
              <a:rPr lang="en-US" i="1" dirty="0"/>
              <a:t>Survey</a:t>
            </a:r>
            <a:r>
              <a:rPr lang="en-US" dirty="0"/>
              <a:t> dataset and </a:t>
            </a:r>
            <a:r>
              <a:rPr lang="en-US" i="1" dirty="0"/>
              <a:t>Complications</a:t>
            </a:r>
            <a:r>
              <a:rPr lang="en-US" dirty="0"/>
              <a:t> dataset.</a:t>
            </a:r>
          </a:p>
          <a:p>
            <a:pPr marL="342900" indent="-342900">
              <a:buAutoNum type="arabicPeriod"/>
            </a:pPr>
            <a:r>
              <a:rPr lang="en-US" b="1" dirty="0"/>
              <a:t>Response variables: </a:t>
            </a:r>
            <a:r>
              <a:rPr lang="en-US" dirty="0"/>
              <a:t>Predicting </a:t>
            </a:r>
            <a:r>
              <a:rPr lang="en-US" i="1" dirty="0"/>
              <a:t>Hospital Recommendation Score</a:t>
            </a:r>
            <a:r>
              <a:rPr lang="en-US" dirty="0"/>
              <a:t> (for Regression models) and </a:t>
            </a:r>
            <a:r>
              <a:rPr lang="en-US" i="1" dirty="0"/>
              <a:t>Start Rating</a:t>
            </a:r>
            <a:r>
              <a:rPr lang="en-US" dirty="0"/>
              <a:t> for (Categorical models) </a:t>
            </a:r>
          </a:p>
        </p:txBody>
      </p:sp>
    </p:spTree>
    <p:extLst>
      <p:ext uri="{BB962C8B-B14F-4D97-AF65-F5344CB8AC3E}">
        <p14:creationId xmlns:p14="http://schemas.microsoft.com/office/powerpoint/2010/main" val="303814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62000" y="363538"/>
            <a:ext cx="10668000" cy="5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dirty="0"/>
              <a:t>Data Overview &amp; Exploration</a:t>
            </a:r>
            <a:endParaRPr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EC58A-EC01-4B69-A8A7-39E289CBB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188BC-F302-1A47-AD2E-937405899DA4}"/>
              </a:ext>
            </a:extLst>
          </p:cNvPr>
          <p:cNvSpPr txBox="1"/>
          <p:nvPr/>
        </p:nvSpPr>
        <p:spPr>
          <a:xfrm>
            <a:off x="4078944" y="3935557"/>
            <a:ext cx="3320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A8B5333-3C94-2444-A0A4-A906BC565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110" y="903768"/>
            <a:ext cx="3733800" cy="43124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6514C4-DDDC-3A4F-A72A-4D4047EE0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627" y="903768"/>
            <a:ext cx="3733800" cy="43124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CCF3E82-AD64-CC46-AC32-CFEC0466C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34" y="903768"/>
            <a:ext cx="3530600" cy="43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1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62000" y="363538"/>
            <a:ext cx="10668000" cy="5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dirty="0"/>
              <a:t>Data Overview &amp; Exploration</a:t>
            </a:r>
            <a:endParaRPr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EC58A-EC01-4B69-A8A7-39E289CBB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188BC-F302-1A47-AD2E-937405899DA4}"/>
              </a:ext>
            </a:extLst>
          </p:cNvPr>
          <p:cNvSpPr txBox="1"/>
          <p:nvPr/>
        </p:nvSpPr>
        <p:spPr>
          <a:xfrm>
            <a:off x="4078944" y="3935557"/>
            <a:ext cx="3320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6998E8-77CD-A64F-AD1A-E86D69C25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01137"/>
              </p:ext>
            </p:extLst>
          </p:nvPr>
        </p:nvGraphicFramePr>
        <p:xfrm>
          <a:off x="6096000" y="1392738"/>
          <a:ext cx="5531493" cy="420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7165">
                  <a:extLst>
                    <a:ext uri="{9D8B030D-6E8A-4147-A177-3AD203B41FA5}">
                      <a16:colId xmlns:a16="http://schemas.microsoft.com/office/drawing/2014/main" val="341120251"/>
                    </a:ext>
                  </a:extLst>
                </a:gridCol>
                <a:gridCol w="2064328">
                  <a:extLst>
                    <a:ext uri="{9D8B030D-6E8A-4147-A177-3AD203B41FA5}">
                      <a16:colId xmlns:a16="http://schemas.microsoft.com/office/drawing/2014/main" val="2911353055"/>
                    </a:ext>
                  </a:extLst>
                </a:gridCol>
              </a:tblGrid>
              <a:tr h="119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Measure 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Measure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57746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Rate of complications for hip/knee replacement patients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COMP_HIP_KNEE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95063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Death rate for heart attack patients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MORT_30_AMI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2714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Death rate for CABG surgery patients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MORT_30_CABG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11511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Death rate for COPD patients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MORT_30_COPD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33007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Death rate for heart failure patients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MORT_30_HF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587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Death rate for pneumonia patients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MORT_30_PN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53612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Death rate for stroke patients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MORT_30_STK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9520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Postoperative Acute Kidney Injury Requiring Dialysis 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PSI_10_POST_KIDNEY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8826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Postoperative Respiratory Failure 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PSI_11_POST_RESP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20462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Serious blood clots after surgery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PSI_12_POSTOP_PULMEMB_DVT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54450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Blood stream infection after surgery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PSI_13_POST_SEPSIS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9989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 wound that splits open after surgery on the abdomen or pelvis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PSI_14_POSTOP_DEHIS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7631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Accidental cuts and tears from medical treatment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PSI_15_ACC_LAC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37836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Pressure sores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PSI_3_ULCER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1993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Deaths among Patients with Serious Treatable Complications after Surgery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PSI_4_SURG_COMP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27258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Collapsed lung due to medical treatment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PSI_6_IAT_PTX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52333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Broken hip from a fall after surgery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PSI_8_POST_HIP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4756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Perioperative Hemorrhage or Hematoma Rate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PSI_9_POST_HEM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9528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Serious complications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PSI_90_SAFETY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386053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60EE52-5A7A-5448-97A8-2011FDC75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33885"/>
              </p:ext>
            </p:extLst>
          </p:nvPr>
        </p:nvGraphicFramePr>
        <p:xfrm>
          <a:off x="762000" y="1392738"/>
          <a:ext cx="4811620" cy="2346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5500">
                  <a:extLst>
                    <a:ext uri="{9D8B030D-6E8A-4147-A177-3AD203B41FA5}">
                      <a16:colId xmlns:a16="http://schemas.microsoft.com/office/drawing/2014/main" val="3352828549"/>
                    </a:ext>
                  </a:extLst>
                </a:gridCol>
                <a:gridCol w="1836120">
                  <a:extLst>
                    <a:ext uri="{9D8B030D-6E8A-4147-A177-3AD203B41FA5}">
                      <a16:colId xmlns:a16="http://schemas.microsoft.com/office/drawing/2014/main" val="416496853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cap="none" dirty="0">
                          <a:effectLst/>
                          <a:sym typeface="Arial"/>
                        </a:rPr>
                        <a:t>HCAHPS Question</a:t>
                      </a:r>
                      <a:endParaRPr lang="en-US" sz="10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cap="none" dirty="0">
                          <a:effectLst/>
                          <a:sym typeface="Arial"/>
                        </a:rPr>
                        <a:t>HCAHPS Measure ID</a:t>
                      </a:r>
                      <a:endParaRPr lang="en-US" sz="10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8811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dirty="0">
                          <a:effectLst/>
                          <a:sym typeface="Arial"/>
                        </a:rPr>
                        <a:t>Communication about medicines - linear mean score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>
                          <a:effectLst/>
                          <a:sym typeface="Arial"/>
                        </a:rPr>
                        <a:t>H_COMP_5_LINEAR_SCORE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49778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dirty="0">
                          <a:effectLst/>
                          <a:sym typeface="Arial"/>
                        </a:rPr>
                        <a:t>Cleanliness - linear mean score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>
                          <a:effectLst/>
                          <a:sym typeface="Arial"/>
                        </a:rPr>
                        <a:t>H_CLEAN_LINEAR_SCORE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99600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dirty="0">
                          <a:effectLst/>
                          <a:sym typeface="Arial"/>
                        </a:rPr>
                        <a:t>Recommend hospital - linear mean score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>
                          <a:effectLst/>
                          <a:sym typeface="Arial"/>
                        </a:rPr>
                        <a:t>H_RECMND_LINEAR_SCORE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8067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dirty="0">
                          <a:effectLst/>
                          <a:sym typeface="Arial"/>
                        </a:rPr>
                        <a:t>Care transition - linear mean score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>
                          <a:effectLst/>
                          <a:sym typeface="Arial"/>
                        </a:rPr>
                        <a:t>H_COMP_7_LINEAR_SCORE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09918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dirty="0">
                          <a:effectLst/>
                          <a:sym typeface="Arial"/>
                        </a:rPr>
                        <a:t>Overall hospital rating - linear mean score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dirty="0">
                          <a:effectLst/>
                          <a:sym typeface="Arial"/>
                        </a:rPr>
                        <a:t>H_HSP_RATING_LINEAR_SCORE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42974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>
                          <a:effectLst/>
                          <a:sym typeface="Arial"/>
                        </a:rPr>
                        <a:t>Doctor communication - linear mean score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>
                          <a:effectLst/>
                          <a:sym typeface="Arial"/>
                        </a:rPr>
                        <a:t>H_COMP_2_LINEAR_SCORE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33026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>
                          <a:effectLst/>
                          <a:sym typeface="Arial"/>
                        </a:rPr>
                        <a:t>Nurse communication - linear mean score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dirty="0">
                          <a:effectLst/>
                          <a:sym typeface="Arial"/>
                        </a:rPr>
                        <a:t>H_COMP_1_LINEAR_SCORE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2659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>
                          <a:effectLst/>
                          <a:sym typeface="Arial"/>
                        </a:rPr>
                        <a:t>Discharge information - linear mean score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>
                          <a:effectLst/>
                          <a:sym typeface="Arial"/>
                        </a:rPr>
                        <a:t>H_COMP_6_LINEAR_SCORE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20644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>
                          <a:effectLst/>
                          <a:sym typeface="Arial"/>
                        </a:rPr>
                        <a:t>Staff responsiveness - linear mean score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>
                          <a:effectLst/>
                          <a:sym typeface="Arial"/>
                        </a:rPr>
                        <a:t>H_COMP_3_LINEAR_SCORE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6839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>
                          <a:effectLst/>
                          <a:sym typeface="Arial"/>
                        </a:rPr>
                        <a:t>Quietness - linear mean score</a:t>
                      </a:r>
                      <a:endParaRPr lang="en-US" sz="10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dirty="0">
                          <a:effectLst/>
                          <a:sym typeface="Arial"/>
                        </a:rPr>
                        <a:t>H_QUIET_LINEAR_SCORE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43094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D95054-DC7E-6649-8C4E-622162091EC8}"/>
              </a:ext>
            </a:extLst>
          </p:cNvPr>
          <p:cNvSpPr txBox="1"/>
          <p:nvPr/>
        </p:nvSpPr>
        <p:spPr>
          <a:xfrm>
            <a:off x="762000" y="1085402"/>
            <a:ext cx="409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Survey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077FC-BD2F-8545-B2CB-DA895ABD679C}"/>
              </a:ext>
            </a:extLst>
          </p:cNvPr>
          <p:cNvSpPr txBox="1"/>
          <p:nvPr/>
        </p:nvSpPr>
        <p:spPr>
          <a:xfrm>
            <a:off x="6096000" y="1046584"/>
            <a:ext cx="39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Complication Data:</a:t>
            </a:r>
          </a:p>
        </p:txBody>
      </p:sp>
    </p:spTree>
    <p:extLst>
      <p:ext uri="{BB962C8B-B14F-4D97-AF65-F5344CB8AC3E}">
        <p14:creationId xmlns:p14="http://schemas.microsoft.com/office/powerpoint/2010/main" val="6916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62000" y="363538"/>
            <a:ext cx="10668000" cy="5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dirty="0"/>
              <a:t>Data Overview &amp; Exploration</a:t>
            </a:r>
            <a:endParaRPr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EC58A-EC01-4B69-A8A7-39E289CBB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188BC-F302-1A47-AD2E-937405899DA4}"/>
              </a:ext>
            </a:extLst>
          </p:cNvPr>
          <p:cNvSpPr txBox="1"/>
          <p:nvPr/>
        </p:nvSpPr>
        <p:spPr>
          <a:xfrm>
            <a:off x="4078944" y="3935557"/>
            <a:ext cx="3320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F9800-0344-174A-B4FB-44BE6AB74DA3}"/>
              </a:ext>
            </a:extLst>
          </p:cNvPr>
          <p:cNvSpPr txBox="1"/>
          <p:nvPr/>
        </p:nvSpPr>
        <p:spPr>
          <a:xfrm>
            <a:off x="992459" y="903768"/>
            <a:ext cx="652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Survey dataset- HCAHPS question vs Linear Mean values boxplot.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E392E1-CCF1-B442-82BE-F07DD937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10" y="1244175"/>
            <a:ext cx="9085765" cy="4102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334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62000" y="363538"/>
            <a:ext cx="10668000" cy="5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dirty="0"/>
              <a:t>Data Overview &amp; Exploration</a:t>
            </a:r>
            <a:endParaRPr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EC58A-EC01-4B69-A8A7-39E289CBB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188BC-F302-1A47-AD2E-937405899DA4}"/>
              </a:ext>
            </a:extLst>
          </p:cNvPr>
          <p:cNvSpPr txBox="1"/>
          <p:nvPr/>
        </p:nvSpPr>
        <p:spPr>
          <a:xfrm>
            <a:off x="4078944" y="3935557"/>
            <a:ext cx="3320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2D9E9-A9BD-B64C-83EC-FB3E1B022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46" y="1299891"/>
            <a:ext cx="8757708" cy="3996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1F9800-0344-174A-B4FB-44BE6AB74DA3}"/>
              </a:ext>
            </a:extLst>
          </p:cNvPr>
          <p:cNvSpPr txBox="1"/>
          <p:nvPr/>
        </p:nvSpPr>
        <p:spPr>
          <a:xfrm>
            <a:off x="992459" y="903768"/>
            <a:ext cx="652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Complication dataset- Measure and the Scores boxplot. </a:t>
            </a:r>
          </a:p>
        </p:txBody>
      </p:sp>
    </p:spTree>
    <p:extLst>
      <p:ext uri="{BB962C8B-B14F-4D97-AF65-F5344CB8AC3E}">
        <p14:creationId xmlns:p14="http://schemas.microsoft.com/office/powerpoint/2010/main" val="31153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62000" y="363538"/>
            <a:ext cx="10668000" cy="5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dirty="0"/>
              <a:t>Data Overview &amp; Exploration</a:t>
            </a:r>
            <a:endParaRPr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EC58A-EC01-4B69-A8A7-39E289CBB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188BC-F302-1A47-AD2E-937405899DA4}"/>
              </a:ext>
            </a:extLst>
          </p:cNvPr>
          <p:cNvSpPr txBox="1"/>
          <p:nvPr/>
        </p:nvSpPr>
        <p:spPr>
          <a:xfrm>
            <a:off x="4078944" y="3935557"/>
            <a:ext cx="3320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F9800-0344-174A-B4FB-44BE6AB74DA3}"/>
              </a:ext>
            </a:extLst>
          </p:cNvPr>
          <p:cNvSpPr txBox="1"/>
          <p:nvPr/>
        </p:nvSpPr>
        <p:spPr>
          <a:xfrm>
            <a:off x="992459" y="903768"/>
            <a:ext cx="652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1E81D-8283-1C4A-9E61-22CDAE4DB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55" y="903768"/>
            <a:ext cx="9753009" cy="510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4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62000" y="363538"/>
            <a:ext cx="10668000" cy="5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dirty="0"/>
              <a:t>Data Overview &amp; Exploration</a:t>
            </a:r>
            <a:endParaRPr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EC58A-EC01-4B69-A8A7-39E289CBB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188BC-F302-1A47-AD2E-937405899DA4}"/>
              </a:ext>
            </a:extLst>
          </p:cNvPr>
          <p:cNvSpPr txBox="1"/>
          <p:nvPr/>
        </p:nvSpPr>
        <p:spPr>
          <a:xfrm>
            <a:off x="4078944" y="3935557"/>
            <a:ext cx="3320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F9800-0344-174A-B4FB-44BE6AB74DA3}"/>
              </a:ext>
            </a:extLst>
          </p:cNvPr>
          <p:cNvSpPr txBox="1"/>
          <p:nvPr/>
        </p:nvSpPr>
        <p:spPr>
          <a:xfrm>
            <a:off x="992459" y="903768"/>
            <a:ext cx="652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656D3-3B2B-7442-B8D5-85D0B768F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285" y="904634"/>
            <a:ext cx="9928641" cy="506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5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62000" y="363538"/>
            <a:ext cx="10668000" cy="5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dirty="0"/>
              <a:t>Data Overview &amp; Exploration</a:t>
            </a:r>
            <a:endParaRPr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EC58A-EC01-4B69-A8A7-39E289CBB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188BC-F302-1A47-AD2E-937405899DA4}"/>
              </a:ext>
            </a:extLst>
          </p:cNvPr>
          <p:cNvSpPr txBox="1"/>
          <p:nvPr/>
        </p:nvSpPr>
        <p:spPr>
          <a:xfrm>
            <a:off x="4078944" y="3935557"/>
            <a:ext cx="3320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F9800-0344-174A-B4FB-44BE6AB74DA3}"/>
              </a:ext>
            </a:extLst>
          </p:cNvPr>
          <p:cNvSpPr txBox="1"/>
          <p:nvPr/>
        </p:nvSpPr>
        <p:spPr>
          <a:xfrm>
            <a:off x="992459" y="903768"/>
            <a:ext cx="652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41A73-3690-7947-84C6-02C4582A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344" y="835428"/>
            <a:ext cx="9843655" cy="51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7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3140</Words>
  <Application>Microsoft Macintosh PowerPoint</Application>
  <PresentationFormat>Widescreen</PresentationFormat>
  <Paragraphs>281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Rating Hospital Performance</vt:lpstr>
      <vt:lpstr>Data Overview &amp; Exploration</vt:lpstr>
      <vt:lpstr>Data Overview &amp; Exploration</vt:lpstr>
      <vt:lpstr>Data Overview &amp; Exploration</vt:lpstr>
      <vt:lpstr>Data Overview &amp; Exploration</vt:lpstr>
      <vt:lpstr>Data Overview &amp; Exploration</vt:lpstr>
      <vt:lpstr>Data Overview &amp; Exploration</vt:lpstr>
      <vt:lpstr>Data Overview &amp; Exploration</vt:lpstr>
      <vt:lpstr>Data Overview &amp; Exploration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Ranking Hospital Performance</dc:title>
  <cp:lastModifiedBy>Venku Buragadda</cp:lastModifiedBy>
  <cp:revision>44</cp:revision>
  <dcterms:modified xsi:type="dcterms:W3CDTF">2019-06-04T02:14:32Z</dcterms:modified>
</cp:coreProperties>
</file>