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comments/comment10.xml" ContentType="application/vnd.openxmlformats-officedocument.presentationml.comments+xml"/>
  <Override PartName="/ppt/notesSlides/notesSlide15.xml" ContentType="application/vnd.openxmlformats-officedocument.presentationml.notesSlide+xml"/>
  <Override PartName="/ppt/comments/comment11.xml" ContentType="application/vnd.openxmlformats-officedocument.presentationml.comments+xml"/>
  <Override PartName="/ppt/notesSlides/notesSlide16.xml" ContentType="application/vnd.openxmlformats-officedocument.presentationml.notesSlide+xml"/>
  <Override PartName="/ppt/comments/comment12.xml" ContentType="application/vnd.openxmlformats-officedocument.presentationml.comment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20"/>
  </p:notesMasterIdLst>
  <p:sldIdLst>
    <p:sldId id="256" r:id="rId2"/>
    <p:sldId id="257" r:id="rId3"/>
    <p:sldId id="276" r:id="rId4"/>
    <p:sldId id="275" r:id="rId5"/>
    <p:sldId id="259" r:id="rId6"/>
    <p:sldId id="277" r:id="rId7"/>
    <p:sldId id="278" r:id="rId8"/>
    <p:sldId id="357" r:id="rId9"/>
    <p:sldId id="287" r:id="rId10"/>
    <p:sldId id="289" r:id="rId11"/>
    <p:sldId id="280" r:id="rId12"/>
    <p:sldId id="285" r:id="rId13"/>
    <p:sldId id="286" r:id="rId14"/>
    <p:sldId id="281" r:id="rId15"/>
    <p:sldId id="282" r:id="rId16"/>
    <p:sldId id="283" r:id="rId17"/>
    <p:sldId id="284" r:id="rId18"/>
    <p:sldId id="274"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in Jafri" initials="ZJ" lastIdx="16" clrIdx="0">
    <p:extLst>
      <p:ext uri="{19B8F6BF-5375-455C-9EA6-DF929625EA0E}">
        <p15:presenceInfo xmlns:p15="http://schemas.microsoft.com/office/powerpoint/2012/main" userId="9fa31bb16907f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0" y="1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6T11:15:55.078" idx="1">
    <p:pos x="10" y="10"/>
    <p:text>Zain Jafri</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5-26T11:16:46.847" idx="8">
    <p:pos x="10" y="10"/>
    <p:text>Zain Jafri, Michael &amp; Zain Iqbal -- we may need to discuss more and then figure out if it makes sense for one us to take this slide (or if there are multiple).</p:text>
    <p:extLst>
      <p:ext uri="{C676402C-5697-4E1C-873F-D02D1690AC5C}">
        <p15:threadingInfo xmlns:p15="http://schemas.microsoft.com/office/powerpoint/2012/main" timeZoneBias="30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5-26T11:18:57.197" idx="10">
    <p:pos x="10" y="10"/>
    <p:text>Michael</p:text>
    <p:extLst>
      <p:ext uri="{C676402C-5697-4E1C-873F-D02D1690AC5C}">
        <p15:threadingInfo xmlns:p15="http://schemas.microsoft.com/office/powerpoint/2012/main" timeZoneBias="30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5-26T11:18:32.735" idx="9">
    <p:pos x="10" y="10"/>
    <p:text>Marin &amp; Venku</p:text>
    <p:extLst>
      <p:ext uri="{C676402C-5697-4E1C-873F-D02D1690AC5C}">
        <p15:threadingInfo xmlns:p15="http://schemas.microsoft.com/office/powerpoint/2012/main" timeZoneBias="300"/>
      </p:ext>
    </p:extLst>
  </p:cm>
  <p:cm authorId="1" dt="2019-05-26T11:20:43.419" idx="11">
    <p:pos x="106" y="106"/>
    <p:text>We may also need some from a modeling perspective in which case, we may need input from Zain Iqbal, Michael and Zain Jafri too</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26T11:16:08.721" idx="2">
    <p:pos x="10" y="10"/>
    <p:text>Zain Jafri</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26T11:16:13.495" idx="3">
    <p:pos x="10" y="10"/>
    <p:text>Zain Jafri</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26T11:16:17.988" idx="4">
    <p:pos x="10" y="10"/>
    <p:text>Zain Jafri</p:text>
    <p:extLst>
      <p:ext uri="{C676402C-5697-4E1C-873F-D02D1690AC5C}">
        <p15:threadingInfo xmlns:p15="http://schemas.microsoft.com/office/powerpoint/2012/main" timeZoneBias="300"/>
      </p:ext>
    </p:extLst>
  </p:cm>
  <p:cm authorId="1" dt="2019-05-27T17:40:37.167" idx="12">
    <p:pos x="106" y="106"/>
    <p:text>Articulate what we're answering now vs. future questions to answer (in our recommendations)</p:text>
    <p:extLst>
      <p:ext uri="{C676402C-5697-4E1C-873F-D02D1690AC5C}">
        <p15:threadingInfo xmlns:p15="http://schemas.microsoft.com/office/powerpoint/2012/main" timeZoneBias="300"/>
      </p:ext>
    </p:extLst>
  </p:cm>
  <p:cm authorId="1" dt="2019-05-27T17:41:18.320" idx="13">
    <p:pos x="106" y="202"/>
    <p:text>Our model is the engine that would feed the future application</p:text>
    <p:extLst>
      <p:ext uri="{C676402C-5697-4E1C-873F-D02D1690AC5C}">
        <p15:threadingInfo xmlns:p15="http://schemas.microsoft.com/office/powerpoint/2012/main" timeZoneBias="300">
          <p15:parentCm authorId="1" idx="12"/>
        </p15:threadingInfo>
      </p:ext>
    </p:extLst>
  </p:cm>
  <p:cm authorId="1" dt="2019-05-27T17:43:40.680" idx="14">
    <p:pos x="106" y="298"/>
    <p:text>We can utilize it on unseen data that will come through a future state application</p:text>
    <p:extLst>
      <p:ext uri="{C676402C-5697-4E1C-873F-D02D1690AC5C}">
        <p15:threadingInfo xmlns:p15="http://schemas.microsoft.com/office/powerpoint/2012/main" timeZoneBias="300">
          <p15:parentCm authorId="1" idx="12"/>
        </p15:threadingInfo>
      </p:ext>
    </p:extLst>
  </p:cm>
  <p:cm authorId="1" dt="2019-05-27T17:45:29.788" idx="15">
    <p:pos x="106" y="394"/>
    <p:text>Push future state to end and make this slide about current model</p:text>
    <p:extLst>
      <p:ext uri="{C676402C-5697-4E1C-873F-D02D1690AC5C}">
        <p15:threadingInfo xmlns:p15="http://schemas.microsoft.com/office/powerpoint/2012/main" timeZoneBias="300">
          <p15:parentCm authorId="1" idx="12"/>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26T11:16:22.605" idx="5">
    <p:pos x="10" y="10"/>
    <p:text>Marin and Venku</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26T11:16:29.684" idx="6">
    <p:pos x="10" y="10"/>
    <p:text>Everyone fill out their model</p:text>
    <p:extLst mod="1">
      <p:ext uri="{C676402C-5697-4E1C-873F-D02D1690AC5C}">
        <p15:threadingInfo xmlns:p15="http://schemas.microsoft.com/office/powerpoint/2012/main" timeZoneBias="300"/>
      </p:ext>
    </p:extLst>
  </p:cm>
  <p:cm authorId="1" dt="2019-05-29T20:17:26.281" idx="16">
    <p:pos x="106" y="106"/>
    <p:text>Overall review of regression</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26T11:16:29.684" idx="6">
    <p:pos x="10" y="10"/>
    <p:text>Zain Iqbal &amp; Michael</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26T11:16:29.684" idx="6">
    <p:pos x="10" y="10"/>
    <p:text>Zain Iqbal &amp; Michael</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5-26T11:16:38.960" idx="7">
    <p:pos x="10" y="10"/>
    <p:text>Zain Iqbal &amp; Michael</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3/12/2019</a:t>
            </a:r>
            <a:endParaRPr/>
          </a:p>
        </p:txBody>
      </p:sp>
      <p:sp>
        <p:nvSpPr>
          <p:cNvPr id="56" name="Google Shape;5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57" name="Google Shape;5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882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686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3171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76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6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777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315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4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867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507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57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16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063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762000" y="5029200"/>
            <a:ext cx="10668000" cy="82055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762000" y="5950147"/>
            <a:ext cx="10668000" cy="450656"/>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hite Background" type="obj">
  <p:cSld name="OBJECT">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title"/>
          </p:nvPr>
        </p:nvSpPr>
        <p:spPr>
          <a:xfrm>
            <a:off x="762000" y="363537"/>
            <a:ext cx="106680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body" idx="1"/>
          </p:nvPr>
        </p:nvSpPr>
        <p:spPr>
          <a:xfrm>
            <a:off x="762000" y="1825625"/>
            <a:ext cx="106680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rgbClr val="AEABAB"/>
                </a:solidFill>
                <a:latin typeface="Arial"/>
                <a:ea typeface="Arial"/>
                <a:cs typeface="Arial"/>
                <a:sym typeface="Arial"/>
              </a:defRPr>
            </a:lvl1pPr>
            <a:lvl2pPr marL="0" marR="0" lvl="1" indent="0" algn="r" rtl="0">
              <a:spcBef>
                <a:spcPts val="0"/>
              </a:spcBef>
              <a:buNone/>
              <a:defRPr sz="1400" b="0" i="0" u="none" strike="noStrike" cap="none">
                <a:solidFill>
                  <a:srgbClr val="AEABAB"/>
                </a:solidFill>
                <a:latin typeface="Arial"/>
                <a:ea typeface="Arial"/>
                <a:cs typeface="Arial"/>
                <a:sym typeface="Arial"/>
              </a:defRPr>
            </a:lvl2pPr>
            <a:lvl3pPr marL="0" marR="0" lvl="2" indent="0" algn="r" rtl="0">
              <a:spcBef>
                <a:spcPts val="0"/>
              </a:spcBef>
              <a:buNone/>
              <a:defRPr sz="1400" b="0" i="0" u="none" strike="noStrike" cap="none">
                <a:solidFill>
                  <a:srgbClr val="AEABAB"/>
                </a:solidFill>
                <a:latin typeface="Arial"/>
                <a:ea typeface="Arial"/>
                <a:cs typeface="Arial"/>
                <a:sym typeface="Arial"/>
              </a:defRPr>
            </a:lvl3pPr>
            <a:lvl4pPr marL="0" marR="0" lvl="3" indent="0" algn="r" rtl="0">
              <a:spcBef>
                <a:spcPts val="0"/>
              </a:spcBef>
              <a:buNone/>
              <a:defRPr sz="1400" b="0" i="0" u="none" strike="noStrike" cap="none">
                <a:solidFill>
                  <a:srgbClr val="AEABAB"/>
                </a:solidFill>
                <a:latin typeface="Arial"/>
                <a:ea typeface="Arial"/>
                <a:cs typeface="Arial"/>
                <a:sym typeface="Arial"/>
              </a:defRPr>
            </a:lvl4pPr>
            <a:lvl5pPr marL="0" marR="0" lvl="4" indent="0" algn="r" rtl="0">
              <a:spcBef>
                <a:spcPts val="0"/>
              </a:spcBef>
              <a:buNone/>
              <a:defRPr sz="1400" b="0" i="0" u="none" strike="noStrike" cap="none">
                <a:solidFill>
                  <a:srgbClr val="AEABAB"/>
                </a:solidFill>
                <a:latin typeface="Arial"/>
                <a:ea typeface="Arial"/>
                <a:cs typeface="Arial"/>
                <a:sym typeface="Arial"/>
              </a:defRPr>
            </a:lvl5pPr>
            <a:lvl6pPr marL="0" marR="0" lvl="5" indent="0" algn="r" rtl="0">
              <a:spcBef>
                <a:spcPts val="0"/>
              </a:spcBef>
              <a:buNone/>
              <a:defRPr sz="1400" b="0" i="0" u="none" strike="noStrike" cap="none">
                <a:solidFill>
                  <a:srgbClr val="AEABAB"/>
                </a:solidFill>
                <a:latin typeface="Arial"/>
                <a:ea typeface="Arial"/>
                <a:cs typeface="Arial"/>
                <a:sym typeface="Arial"/>
              </a:defRPr>
            </a:lvl6pPr>
            <a:lvl7pPr marL="0" marR="0" lvl="6" indent="0" algn="r" rtl="0">
              <a:spcBef>
                <a:spcPts val="0"/>
              </a:spcBef>
              <a:buNone/>
              <a:defRPr sz="1400" b="0" i="0" u="none" strike="noStrike" cap="none">
                <a:solidFill>
                  <a:srgbClr val="AEABAB"/>
                </a:solidFill>
                <a:latin typeface="Arial"/>
                <a:ea typeface="Arial"/>
                <a:cs typeface="Arial"/>
                <a:sym typeface="Arial"/>
              </a:defRPr>
            </a:lvl7pPr>
            <a:lvl8pPr marL="0" marR="0" lvl="7" indent="0" algn="r" rtl="0">
              <a:spcBef>
                <a:spcPts val="0"/>
              </a:spcBef>
              <a:buNone/>
              <a:defRPr sz="1400" b="0" i="0" u="none" strike="noStrike" cap="none">
                <a:solidFill>
                  <a:srgbClr val="AEABAB"/>
                </a:solidFill>
                <a:latin typeface="Arial"/>
                <a:ea typeface="Arial"/>
                <a:cs typeface="Arial"/>
                <a:sym typeface="Arial"/>
              </a:defRPr>
            </a:lvl8pPr>
            <a:lvl9pPr marL="0" marR="0" lvl="8" indent="0" algn="r" rtl="0">
              <a:spcBef>
                <a:spcPts val="0"/>
              </a:spcBef>
              <a:buNone/>
              <a:defRPr sz="14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3"/>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2904">
          <p15:clr>
            <a:srgbClr val="FBAE40"/>
          </p15:clr>
        </p15:guide>
        <p15:guide id="2" pos="7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Sidebar">
  <p:cSld name="Photo Sidebar">
    <p:spTree>
      <p:nvGrpSpPr>
        <p:cNvPr id="1" name="Shape 28"/>
        <p:cNvGrpSpPr/>
        <p:nvPr/>
      </p:nvGrpSpPr>
      <p:grpSpPr>
        <a:xfrm>
          <a:off x="0" y="0"/>
          <a:ext cx="0" cy="0"/>
          <a:chOff x="0" y="0"/>
          <a:chExt cx="0" cy="0"/>
        </a:xfrm>
      </p:grpSpPr>
      <p:sp>
        <p:nvSpPr>
          <p:cNvPr id="29" name="Google Shape;29;p5"/>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0" name="Google Shape;30;p5"/>
          <p:cNvPicPr preferRelativeResize="0"/>
          <p:nvPr/>
        </p:nvPicPr>
        <p:blipFill rotWithShape="1">
          <a:blip r:embed="rId2">
            <a:alphaModFix/>
          </a:blip>
          <a:srcRect/>
          <a:stretch/>
        </p:blipFill>
        <p:spPr>
          <a:xfrm>
            <a:off x="761" y="0"/>
            <a:ext cx="12192001" cy="6858001"/>
          </a:xfrm>
          <a:prstGeom prst="rect">
            <a:avLst/>
          </a:prstGeom>
          <a:noFill/>
          <a:ln>
            <a:noFill/>
          </a:ln>
        </p:spPr>
      </p:pic>
      <p:sp>
        <p:nvSpPr>
          <p:cNvPr id="31" name="Google Shape;31;p5"/>
          <p:cNvSpPr txBox="1">
            <a:spLocks noGrp="1"/>
          </p:cNvSpPr>
          <p:nvPr>
            <p:ph type="title"/>
          </p:nvPr>
        </p:nvSpPr>
        <p:spPr>
          <a:xfrm>
            <a:off x="762000" y="363537"/>
            <a:ext cx="66294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5"/>
          <p:cNvSpPr txBox="1">
            <a:spLocks noGrp="1"/>
          </p:cNvSpPr>
          <p:nvPr>
            <p:ph type="body" idx="1"/>
          </p:nvPr>
        </p:nvSpPr>
        <p:spPr>
          <a:xfrm>
            <a:off x="762000" y="1825625"/>
            <a:ext cx="66294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5"/>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pos="5112">
          <p15:clr>
            <a:srgbClr val="FBAE40"/>
          </p15:clr>
        </p15:guide>
        <p15:guide id="2" orient="horz" pos="39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llage">
  <p:cSld name="Collage">
    <p:spTree>
      <p:nvGrpSpPr>
        <p:cNvPr id="1" name="Shape 44"/>
        <p:cNvGrpSpPr/>
        <p:nvPr/>
      </p:nvGrpSpPr>
      <p:grpSpPr>
        <a:xfrm>
          <a:off x="0" y="0"/>
          <a:ext cx="0" cy="0"/>
          <a:chOff x="0" y="0"/>
          <a:chExt cx="0" cy="0"/>
        </a:xfrm>
      </p:grpSpPr>
      <p:sp>
        <p:nvSpPr>
          <p:cNvPr id="45" name="Google Shape;45;p7"/>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7"/>
          <p:cNvSpPr>
            <a:spLocks noGrp="1"/>
          </p:cNvSpPr>
          <p:nvPr>
            <p:ph type="pic" idx="3"/>
          </p:nvPr>
        </p:nvSpPr>
        <p:spPr>
          <a:xfrm>
            <a:off x="4078224" y="0"/>
            <a:ext cx="4037076"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a:spLocks noGrp="1"/>
          </p:cNvSpPr>
          <p:nvPr>
            <p:ph type="pic" idx="4"/>
          </p:nvPr>
        </p:nvSpPr>
        <p:spPr>
          <a:xfrm>
            <a:off x="0" y="0"/>
            <a:ext cx="4078224"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7"/>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ctrTitle"/>
          </p:nvPr>
        </p:nvSpPr>
        <p:spPr>
          <a:xfrm>
            <a:off x="2695275" y="4658025"/>
            <a:ext cx="6523500" cy="820500"/>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Clr>
                <a:schemeClr val="dk1"/>
              </a:buClr>
              <a:buSzPts val="3600"/>
              <a:buFont typeface="Arial"/>
              <a:buNone/>
            </a:pPr>
            <a:r>
              <a:rPr lang="en-US" sz="3200" dirty="0"/>
              <a:t>Ranking Hospital Performance</a:t>
            </a:r>
            <a:endParaRPr sz="3200" dirty="0">
              <a:solidFill>
                <a:schemeClr val="accent5"/>
              </a:solidFill>
              <a:latin typeface="Arial"/>
              <a:ea typeface="Arial"/>
              <a:cs typeface="Arial"/>
              <a:sym typeface="Arial"/>
            </a:endParaRPr>
          </a:p>
        </p:txBody>
      </p:sp>
      <p:sp>
        <p:nvSpPr>
          <p:cNvPr id="60" name="Google Shape;60;p8"/>
          <p:cNvSpPr txBox="1">
            <a:spLocks noGrp="1"/>
          </p:cNvSpPr>
          <p:nvPr>
            <p:ph type="subTitle" idx="1"/>
          </p:nvPr>
        </p:nvSpPr>
        <p:spPr>
          <a:xfrm>
            <a:off x="762000" y="5492947"/>
            <a:ext cx="10668000" cy="45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1400" i="1" dirty="0"/>
              <a:t>Brining Consumerism to Healthcare</a:t>
            </a:r>
            <a:endParaRPr sz="1400" i="1" dirty="0"/>
          </a:p>
          <a:p>
            <a:pPr marL="0" lvl="0" indent="0" algn="ctr" rtl="0">
              <a:lnSpc>
                <a:spcPct val="90000"/>
              </a:lnSpc>
              <a:spcBef>
                <a:spcPts val="0"/>
              </a:spcBef>
              <a:spcAft>
                <a:spcPts val="0"/>
              </a:spcAft>
              <a:buClr>
                <a:schemeClr val="dk1"/>
              </a:buClr>
              <a:buSzPts val="2400"/>
              <a:buNone/>
            </a:pPr>
            <a:endParaRPr sz="1400" dirty="0"/>
          </a:p>
          <a:p>
            <a:pPr marL="0" lvl="0" indent="0" algn="ctr" rtl="0">
              <a:lnSpc>
                <a:spcPct val="90000"/>
              </a:lnSpc>
              <a:spcBef>
                <a:spcPts val="0"/>
              </a:spcBef>
              <a:spcAft>
                <a:spcPts val="0"/>
              </a:spcAft>
              <a:buClr>
                <a:schemeClr val="dk1"/>
              </a:buClr>
              <a:buSzPts val="2400"/>
              <a:buNone/>
            </a:pPr>
            <a:r>
              <a:rPr lang="en-US" sz="2000" dirty="0"/>
              <a:t>June 5</a:t>
            </a:r>
            <a:r>
              <a:rPr lang="en-US" sz="2000" baseline="30000" dirty="0"/>
              <a:t>th</a:t>
            </a:r>
            <a:r>
              <a:rPr lang="en-US" sz="2000" dirty="0"/>
              <a:t>, 2019</a:t>
            </a:r>
            <a:endParaRPr sz="2000" dirty="0"/>
          </a:p>
          <a:p>
            <a:pPr marL="0" lvl="0" indent="0" algn="ctr" rtl="0">
              <a:lnSpc>
                <a:spcPct val="90000"/>
              </a:lnSpc>
              <a:spcBef>
                <a:spcPts val="1000"/>
              </a:spcBef>
              <a:spcAft>
                <a:spcPts val="0"/>
              </a:spcAft>
              <a:buClr>
                <a:schemeClr val="dk1"/>
              </a:buClr>
              <a:buSzPts val="2400"/>
              <a:buNone/>
            </a:pPr>
            <a:r>
              <a:rPr lang="en-US" sz="1800" dirty="0"/>
              <a:t>Presenters: Marin Gow, Michael Diarra, Venku Buragadda, Zain Iqbal &amp; Zain Jafri</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Imputation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TextBox 2">
            <a:extLst>
              <a:ext uri="{FF2B5EF4-FFF2-40B4-BE49-F238E27FC236}">
                <a16:creationId xmlns:a16="http://schemas.microsoft.com/office/drawing/2014/main" id="{8B8ED356-6E94-47AD-B0A5-7FACA0BA2AA5}"/>
              </a:ext>
            </a:extLst>
          </p:cNvPr>
          <p:cNvSpPr txBox="1"/>
          <p:nvPr/>
        </p:nvSpPr>
        <p:spPr>
          <a:xfrm>
            <a:off x="764525" y="1366349"/>
            <a:ext cx="3847182" cy="2677656"/>
          </a:xfrm>
          <a:prstGeom prst="rect">
            <a:avLst/>
          </a:prstGeom>
          <a:noFill/>
        </p:spPr>
        <p:txBody>
          <a:bodyPr wrap="square" rtlCol="0">
            <a:spAutoFit/>
          </a:bodyPr>
          <a:lstStyle/>
          <a:p>
            <a:r>
              <a:rPr lang="en-US" sz="2800" dirty="0"/>
              <a:t>Three imputation methods:</a:t>
            </a:r>
          </a:p>
          <a:p>
            <a:endParaRPr lang="en-US" sz="2800" dirty="0"/>
          </a:p>
          <a:p>
            <a:pPr marL="457200" indent="-457200">
              <a:buFont typeface="Arial" panose="020B0604020202020204" pitchFamily="34" charset="0"/>
              <a:buChar char="•"/>
            </a:pPr>
            <a:r>
              <a:rPr lang="en-US" sz="2800" dirty="0"/>
              <a:t>Mean</a:t>
            </a:r>
          </a:p>
          <a:p>
            <a:pPr marL="457200" indent="-457200">
              <a:buFont typeface="Arial" panose="020B0604020202020204" pitchFamily="34" charset="0"/>
              <a:buChar char="•"/>
            </a:pPr>
            <a:r>
              <a:rPr lang="en-US" sz="2800" dirty="0"/>
              <a:t>Linear regression</a:t>
            </a:r>
          </a:p>
          <a:p>
            <a:pPr marL="457200" indent="-457200">
              <a:buFont typeface="Arial" panose="020B0604020202020204" pitchFamily="34" charset="0"/>
              <a:buChar char="•"/>
            </a:pPr>
            <a:r>
              <a:rPr lang="en-US" sz="2800" dirty="0"/>
              <a:t>KNN</a:t>
            </a:r>
          </a:p>
        </p:txBody>
      </p:sp>
      <p:sp>
        <p:nvSpPr>
          <p:cNvPr id="4" name="Star: 5 Points 3">
            <a:extLst>
              <a:ext uri="{FF2B5EF4-FFF2-40B4-BE49-F238E27FC236}">
                <a16:creationId xmlns:a16="http://schemas.microsoft.com/office/drawing/2014/main" id="{AF8439BA-6A5E-4098-9C52-5FB10583648B}"/>
              </a:ext>
            </a:extLst>
          </p:cNvPr>
          <p:cNvSpPr/>
          <p:nvPr/>
        </p:nvSpPr>
        <p:spPr>
          <a:xfrm>
            <a:off x="2396169" y="4871139"/>
            <a:ext cx="583894" cy="540230"/>
          </a:xfrm>
          <a:prstGeom prst="star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F0D84B-B1A4-4F26-BC28-A368C8EA3B2F}"/>
              </a:ext>
            </a:extLst>
          </p:cNvPr>
          <p:cNvPicPr>
            <a:picLocks noChangeAspect="1"/>
          </p:cNvPicPr>
          <p:nvPr/>
        </p:nvPicPr>
        <p:blipFill rotWithShape="1">
          <a:blip r:embed="rId3"/>
          <a:srcRect r="4969"/>
          <a:stretch/>
        </p:blipFill>
        <p:spPr>
          <a:xfrm>
            <a:off x="4796011" y="1266252"/>
            <a:ext cx="6843080" cy="2819400"/>
          </a:xfrm>
          <a:prstGeom prst="rect">
            <a:avLst/>
          </a:prstGeom>
        </p:spPr>
      </p:pic>
      <p:sp>
        <p:nvSpPr>
          <p:cNvPr id="7" name="TextBox 6">
            <a:extLst>
              <a:ext uri="{FF2B5EF4-FFF2-40B4-BE49-F238E27FC236}">
                <a16:creationId xmlns:a16="http://schemas.microsoft.com/office/drawing/2014/main" id="{E8B793B6-A5A9-409C-96AF-F2DFCE3F0A92}"/>
              </a:ext>
            </a:extLst>
          </p:cNvPr>
          <p:cNvSpPr txBox="1"/>
          <p:nvPr/>
        </p:nvSpPr>
        <p:spPr>
          <a:xfrm>
            <a:off x="3084725" y="4688862"/>
            <a:ext cx="8345275" cy="954107"/>
          </a:xfrm>
          <a:prstGeom prst="rect">
            <a:avLst/>
          </a:prstGeom>
          <a:noFill/>
        </p:spPr>
        <p:txBody>
          <a:bodyPr wrap="square" rtlCol="0">
            <a:spAutoFit/>
          </a:bodyPr>
          <a:lstStyle/>
          <a:p>
            <a:r>
              <a:rPr lang="en-US" sz="2800" dirty="0"/>
              <a:t>Linear regression performed best across most of our models</a:t>
            </a:r>
          </a:p>
        </p:txBody>
      </p:sp>
    </p:spTree>
    <p:extLst>
      <p:ext uri="{BB962C8B-B14F-4D97-AF65-F5344CB8AC3E}">
        <p14:creationId xmlns:p14="http://schemas.microsoft.com/office/powerpoint/2010/main" val="304555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Modeling Approaches Utilized: Regression</a:t>
            </a:r>
            <a:endParaRPr sz="3200" dirty="0"/>
          </a:p>
        </p:txBody>
      </p:sp>
      <p:graphicFrame>
        <p:nvGraphicFramePr>
          <p:cNvPr id="2" name="Table 1">
            <a:extLst>
              <a:ext uri="{FF2B5EF4-FFF2-40B4-BE49-F238E27FC236}">
                <a16:creationId xmlns:a16="http://schemas.microsoft.com/office/drawing/2014/main" id="{20589061-E9DC-477E-87F5-2BDC299FFCFC}"/>
              </a:ext>
            </a:extLst>
          </p:cNvPr>
          <p:cNvGraphicFramePr>
            <a:graphicFrameLocks noGrp="1"/>
          </p:cNvGraphicFramePr>
          <p:nvPr>
            <p:extLst>
              <p:ext uri="{D42A27DB-BD31-4B8C-83A1-F6EECF244321}">
                <p14:modId xmlns:p14="http://schemas.microsoft.com/office/powerpoint/2010/main" val="2422842497"/>
              </p:ext>
            </p:extLst>
          </p:nvPr>
        </p:nvGraphicFramePr>
        <p:xfrm>
          <a:off x="960283" y="1398089"/>
          <a:ext cx="10403840" cy="2352040"/>
        </p:xfrm>
        <a:graphic>
          <a:graphicData uri="http://schemas.openxmlformats.org/drawingml/2006/table">
            <a:tbl>
              <a:tblPr firstRow="1" bandRow="1">
                <a:tableStyleId>{8799B23B-EC83-4686-B30A-512413B5E67A}</a:tableStyleId>
              </a:tblPr>
              <a:tblGrid>
                <a:gridCol w="1625600">
                  <a:extLst>
                    <a:ext uri="{9D8B030D-6E8A-4147-A177-3AD203B41FA5}">
                      <a16:colId xmlns:a16="http://schemas.microsoft.com/office/drawing/2014/main" val="3047201911"/>
                    </a:ext>
                  </a:extLst>
                </a:gridCol>
                <a:gridCol w="2194560">
                  <a:extLst>
                    <a:ext uri="{9D8B030D-6E8A-4147-A177-3AD203B41FA5}">
                      <a16:colId xmlns:a16="http://schemas.microsoft.com/office/drawing/2014/main" val="3831299100"/>
                    </a:ext>
                  </a:extLst>
                </a:gridCol>
                <a:gridCol w="2194560">
                  <a:extLst>
                    <a:ext uri="{9D8B030D-6E8A-4147-A177-3AD203B41FA5}">
                      <a16:colId xmlns:a16="http://schemas.microsoft.com/office/drawing/2014/main" val="3024791108"/>
                    </a:ext>
                  </a:extLst>
                </a:gridCol>
                <a:gridCol w="2194560">
                  <a:extLst>
                    <a:ext uri="{9D8B030D-6E8A-4147-A177-3AD203B41FA5}">
                      <a16:colId xmlns:a16="http://schemas.microsoft.com/office/drawing/2014/main" val="2176626461"/>
                    </a:ext>
                  </a:extLst>
                </a:gridCol>
                <a:gridCol w="2194560">
                  <a:extLst>
                    <a:ext uri="{9D8B030D-6E8A-4147-A177-3AD203B41FA5}">
                      <a16:colId xmlns:a16="http://schemas.microsoft.com/office/drawing/2014/main" val="2037370934"/>
                    </a:ext>
                  </a:extLst>
                </a:gridCol>
              </a:tblGrid>
              <a:tr h="370840">
                <a:tc>
                  <a:txBody>
                    <a:bodyPr/>
                    <a:lstStyle/>
                    <a:p>
                      <a:endParaRPr lang="en-US" dirty="0"/>
                    </a:p>
                  </a:txBody>
                  <a:tcPr/>
                </a:tc>
                <a:tc>
                  <a:txBody>
                    <a:bodyPr/>
                    <a:lstStyle/>
                    <a:p>
                      <a:pPr algn="ctr"/>
                      <a:r>
                        <a:rPr lang="en-US" dirty="0"/>
                        <a:t>Model 1</a:t>
                      </a:r>
                    </a:p>
                  </a:txBody>
                  <a:tcPr/>
                </a:tc>
                <a:tc>
                  <a:txBody>
                    <a:bodyPr/>
                    <a:lstStyle/>
                    <a:p>
                      <a:pPr algn="ctr"/>
                      <a:r>
                        <a:rPr lang="en-US" dirty="0"/>
                        <a:t>Model 2</a:t>
                      </a:r>
                    </a:p>
                  </a:txBody>
                  <a:tcPr/>
                </a:tc>
                <a:tc>
                  <a:txBody>
                    <a:bodyPr/>
                    <a:lstStyle/>
                    <a:p>
                      <a:pPr algn="ctr"/>
                      <a:r>
                        <a:rPr lang="en-US" dirty="0"/>
                        <a:t>Model 3</a:t>
                      </a:r>
                    </a:p>
                  </a:txBody>
                  <a:tcPr/>
                </a:tc>
                <a:tc>
                  <a:txBody>
                    <a:bodyPr/>
                    <a:lstStyle/>
                    <a:p>
                      <a:pPr algn="ctr"/>
                      <a:r>
                        <a:rPr lang="en-US" dirty="0"/>
                        <a:t>Model 4</a:t>
                      </a:r>
                    </a:p>
                  </a:txBody>
                  <a:tcPr/>
                </a:tc>
                <a:extLst>
                  <a:ext uri="{0D108BD9-81ED-4DB2-BD59-A6C34878D82A}">
                    <a16:rowId xmlns:a16="http://schemas.microsoft.com/office/drawing/2014/main" val="807575487"/>
                  </a:ext>
                </a:extLst>
              </a:tr>
              <a:tr h="822960">
                <a:tc>
                  <a:txBody>
                    <a:bodyPr/>
                    <a:lstStyle/>
                    <a:p>
                      <a:pPr algn="ctr"/>
                      <a:r>
                        <a:rPr lang="en-US" b="1" dirty="0"/>
                        <a:t>Overview</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46008554"/>
                  </a:ext>
                </a:extLst>
              </a:tr>
              <a:tr h="822960">
                <a:tc>
                  <a:txBody>
                    <a:bodyPr/>
                    <a:lstStyle/>
                    <a:p>
                      <a:pPr algn="ctr"/>
                      <a:r>
                        <a:rPr lang="en-US" b="1" dirty="0"/>
                        <a:t>Performance</a:t>
                      </a:r>
                    </a:p>
                  </a:txBody>
                  <a:tcPr anchor="ctr"/>
                </a:tc>
                <a:tc>
                  <a:txBody>
                    <a:bodyPr/>
                    <a:lstStyle/>
                    <a:p>
                      <a:r>
                        <a:rPr lang="en-US" dirty="0"/>
                        <a:t>Accuracy</a:t>
                      </a:r>
                    </a:p>
                    <a:p>
                      <a:r>
                        <a:rPr lang="en-US" dirty="0"/>
                        <a:t>Precision</a:t>
                      </a:r>
                    </a:p>
                    <a:p>
                      <a:r>
                        <a:rPr lang="en-US" dirty="0"/>
                        <a:t>Recall</a:t>
                      </a:r>
                    </a:p>
                    <a:p>
                      <a:r>
                        <a:rPr lang="en-US" dirty="0"/>
                        <a:t>F1 Score</a:t>
                      </a:r>
                    </a:p>
                    <a:p>
                      <a:r>
                        <a:rPr lang="en-US" dirty="0"/>
                        <a:t>RMSE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76016"/>
                  </a:ext>
                </a:extLst>
              </a:tr>
            </a:tbl>
          </a:graphicData>
        </a:graphic>
      </p:graphicFrame>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163658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Modeling Approaches Utilized: Classification</a:t>
            </a:r>
            <a:endParaRPr sz="3200" dirty="0"/>
          </a:p>
        </p:txBody>
      </p:sp>
      <p:graphicFrame>
        <p:nvGraphicFramePr>
          <p:cNvPr id="2" name="Table 1">
            <a:extLst>
              <a:ext uri="{FF2B5EF4-FFF2-40B4-BE49-F238E27FC236}">
                <a16:creationId xmlns:a16="http://schemas.microsoft.com/office/drawing/2014/main" id="{20589061-E9DC-477E-87F5-2BDC299FFCFC}"/>
              </a:ext>
            </a:extLst>
          </p:cNvPr>
          <p:cNvGraphicFramePr>
            <a:graphicFrameLocks noGrp="1"/>
          </p:cNvGraphicFramePr>
          <p:nvPr>
            <p:extLst/>
          </p:nvPr>
        </p:nvGraphicFramePr>
        <p:xfrm>
          <a:off x="960283" y="1398089"/>
          <a:ext cx="10403840" cy="3997960"/>
        </p:xfrm>
        <a:graphic>
          <a:graphicData uri="http://schemas.openxmlformats.org/drawingml/2006/table">
            <a:tbl>
              <a:tblPr firstRow="1" bandRow="1">
                <a:tableStyleId>{8799B23B-EC83-4686-B30A-512413B5E67A}</a:tableStyleId>
              </a:tblPr>
              <a:tblGrid>
                <a:gridCol w="1625600">
                  <a:extLst>
                    <a:ext uri="{9D8B030D-6E8A-4147-A177-3AD203B41FA5}">
                      <a16:colId xmlns:a16="http://schemas.microsoft.com/office/drawing/2014/main" val="3047201911"/>
                    </a:ext>
                  </a:extLst>
                </a:gridCol>
                <a:gridCol w="2194560">
                  <a:extLst>
                    <a:ext uri="{9D8B030D-6E8A-4147-A177-3AD203B41FA5}">
                      <a16:colId xmlns:a16="http://schemas.microsoft.com/office/drawing/2014/main" val="3831299100"/>
                    </a:ext>
                  </a:extLst>
                </a:gridCol>
                <a:gridCol w="2194560">
                  <a:extLst>
                    <a:ext uri="{9D8B030D-6E8A-4147-A177-3AD203B41FA5}">
                      <a16:colId xmlns:a16="http://schemas.microsoft.com/office/drawing/2014/main" val="3024791108"/>
                    </a:ext>
                  </a:extLst>
                </a:gridCol>
                <a:gridCol w="2194560">
                  <a:extLst>
                    <a:ext uri="{9D8B030D-6E8A-4147-A177-3AD203B41FA5}">
                      <a16:colId xmlns:a16="http://schemas.microsoft.com/office/drawing/2014/main" val="2176626461"/>
                    </a:ext>
                  </a:extLst>
                </a:gridCol>
                <a:gridCol w="2194560">
                  <a:extLst>
                    <a:ext uri="{9D8B030D-6E8A-4147-A177-3AD203B41FA5}">
                      <a16:colId xmlns:a16="http://schemas.microsoft.com/office/drawing/2014/main" val="2037370934"/>
                    </a:ext>
                  </a:extLst>
                </a:gridCol>
              </a:tblGrid>
              <a:tr h="370840">
                <a:tc>
                  <a:txBody>
                    <a:bodyPr/>
                    <a:lstStyle/>
                    <a:p>
                      <a:endParaRPr lang="en-US" dirty="0"/>
                    </a:p>
                  </a:txBody>
                  <a:tcPr/>
                </a:tc>
                <a:tc>
                  <a:txBody>
                    <a:bodyPr/>
                    <a:lstStyle/>
                    <a:p>
                      <a:pPr algn="ctr"/>
                      <a:r>
                        <a:rPr lang="en-US" dirty="0"/>
                        <a:t>Model 1</a:t>
                      </a:r>
                    </a:p>
                  </a:txBody>
                  <a:tcPr/>
                </a:tc>
                <a:tc>
                  <a:txBody>
                    <a:bodyPr/>
                    <a:lstStyle/>
                    <a:p>
                      <a:pPr algn="ctr"/>
                      <a:r>
                        <a:rPr lang="en-US" dirty="0"/>
                        <a:t>Model 2</a:t>
                      </a:r>
                    </a:p>
                  </a:txBody>
                  <a:tcPr/>
                </a:tc>
                <a:tc>
                  <a:txBody>
                    <a:bodyPr/>
                    <a:lstStyle/>
                    <a:p>
                      <a:pPr algn="ctr"/>
                      <a:r>
                        <a:rPr lang="en-US" dirty="0"/>
                        <a:t>Model 3</a:t>
                      </a:r>
                    </a:p>
                  </a:txBody>
                  <a:tcPr/>
                </a:tc>
                <a:tc>
                  <a:txBody>
                    <a:bodyPr/>
                    <a:lstStyle/>
                    <a:p>
                      <a:pPr algn="ctr"/>
                      <a:r>
                        <a:rPr lang="en-US" dirty="0"/>
                        <a:t>Model 4</a:t>
                      </a:r>
                    </a:p>
                  </a:txBody>
                  <a:tcPr/>
                </a:tc>
                <a:extLst>
                  <a:ext uri="{0D108BD9-81ED-4DB2-BD59-A6C34878D82A}">
                    <a16:rowId xmlns:a16="http://schemas.microsoft.com/office/drawing/2014/main" val="807575487"/>
                  </a:ext>
                </a:extLst>
              </a:tr>
              <a:tr h="822960">
                <a:tc>
                  <a:txBody>
                    <a:bodyPr/>
                    <a:lstStyle/>
                    <a:p>
                      <a:pPr algn="ctr"/>
                      <a:r>
                        <a:rPr lang="en-US" b="1" dirty="0"/>
                        <a:t>Overview</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46008554"/>
                  </a:ext>
                </a:extLst>
              </a:tr>
              <a:tr h="822960">
                <a:tc>
                  <a:txBody>
                    <a:bodyPr/>
                    <a:lstStyle/>
                    <a:p>
                      <a:pPr algn="ctr"/>
                      <a:r>
                        <a:rPr lang="en-US" b="1" dirty="0"/>
                        <a:t>Features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24932558"/>
                  </a:ext>
                </a:extLst>
              </a:tr>
              <a:tr h="822960">
                <a:tc>
                  <a:txBody>
                    <a:bodyPr/>
                    <a:lstStyle/>
                    <a:p>
                      <a:pPr algn="ctr"/>
                      <a:r>
                        <a:rPr lang="en-US" b="1" dirty="0"/>
                        <a:t>Parameters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411957"/>
                  </a:ext>
                </a:extLst>
              </a:tr>
              <a:tr h="822960">
                <a:tc>
                  <a:txBody>
                    <a:bodyPr/>
                    <a:lstStyle/>
                    <a:p>
                      <a:pPr algn="ctr"/>
                      <a:r>
                        <a:rPr lang="en-US" b="1" dirty="0"/>
                        <a:t>Performance</a:t>
                      </a:r>
                    </a:p>
                  </a:txBody>
                  <a:tcPr anchor="ctr"/>
                </a:tc>
                <a:tc>
                  <a:txBody>
                    <a:bodyPr/>
                    <a:lstStyle/>
                    <a:p>
                      <a:r>
                        <a:rPr lang="en-US" dirty="0"/>
                        <a:t>Accuracy</a:t>
                      </a:r>
                    </a:p>
                    <a:p>
                      <a:r>
                        <a:rPr lang="en-US" dirty="0"/>
                        <a:t>Precision</a:t>
                      </a:r>
                    </a:p>
                    <a:p>
                      <a:r>
                        <a:rPr lang="en-US" dirty="0"/>
                        <a:t>Recall</a:t>
                      </a:r>
                    </a:p>
                    <a:p>
                      <a:r>
                        <a:rPr lang="en-US" dirty="0"/>
                        <a:t>F1 Score</a:t>
                      </a:r>
                    </a:p>
                    <a:p>
                      <a:r>
                        <a:rPr lang="en-US" dirty="0"/>
                        <a:t>RMSE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76016"/>
                  </a:ext>
                </a:extLst>
              </a:tr>
            </a:tbl>
          </a:graphicData>
        </a:graphic>
      </p:graphicFrame>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49164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Selected Model</a:t>
            </a:r>
            <a:endParaRPr sz="3200" dirty="0"/>
          </a:p>
        </p:txBody>
      </p:sp>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450061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Feature Refinement &amp; Final Model</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523220"/>
          </a:xfrm>
          <a:prstGeom prst="rect">
            <a:avLst/>
          </a:prstGeom>
          <a:noFill/>
        </p:spPr>
        <p:txBody>
          <a:bodyPr wrap="square" rtlCol="0">
            <a:spAutoFit/>
          </a:bodyPr>
          <a:lstStyle/>
          <a:p>
            <a:r>
              <a:rPr lang="en-US" dirty="0">
                <a:solidFill>
                  <a:srgbClr val="C00000"/>
                </a:solidFill>
              </a:rPr>
              <a:t>I am assuming similar to the homework we may run initial models and then refine the features; in which case we may want this slide. However, if not, we can delete.</a:t>
            </a:r>
          </a:p>
        </p:txBody>
      </p:sp>
      <p:sp>
        <p:nvSpPr>
          <p:cNvPr id="2" name="Slide Number Placeholder 1">
            <a:extLst>
              <a:ext uri="{FF2B5EF4-FFF2-40B4-BE49-F238E27FC236}">
                <a16:creationId xmlns:a16="http://schemas.microsoft.com/office/drawing/2014/main" id="{383CC481-9A85-40E2-BDB3-01C1376248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29106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 Outcomes</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1384995"/>
          </a:xfrm>
          <a:prstGeom prst="rect">
            <a:avLst/>
          </a:prstGeom>
          <a:noFill/>
        </p:spPr>
        <p:txBody>
          <a:bodyPr wrap="square" rtlCol="0">
            <a:spAutoFit/>
          </a:bodyPr>
          <a:lstStyle/>
          <a:p>
            <a:r>
              <a:rPr lang="en-US" dirty="0">
                <a:solidFill>
                  <a:srgbClr val="C00000"/>
                </a:solidFill>
              </a:rPr>
              <a:t>For this slide, I think we should take the outputs of the model and pick a region/geography to do a deep dive on the results and what the application would be. E.g., rank hospitals in Chicago to show how they perform relative to one another.</a:t>
            </a:r>
          </a:p>
          <a:p>
            <a:endParaRPr lang="en-US" dirty="0">
              <a:solidFill>
                <a:srgbClr val="C00000"/>
              </a:solidFill>
            </a:endParaRPr>
          </a:p>
          <a:p>
            <a:r>
              <a:rPr lang="en-US" dirty="0">
                <a:solidFill>
                  <a:srgbClr val="C00000"/>
                </a:solidFill>
              </a:rPr>
              <a:t>I could also foresee this being multiple slides of graphical outputs, similar to the example we looked at. We probably need to further discuss/think more about what these would be.</a:t>
            </a:r>
          </a:p>
        </p:txBody>
      </p:sp>
      <p:sp>
        <p:nvSpPr>
          <p:cNvPr id="2" name="Slide Number Placeholder 1">
            <a:extLst>
              <a:ext uri="{FF2B5EF4-FFF2-40B4-BE49-F238E27FC236}">
                <a16:creationId xmlns:a16="http://schemas.microsoft.com/office/drawing/2014/main" id="{8794F2E9-EA18-491F-84B2-75FD8A5197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 Placeholder 2">
            <a:extLst>
              <a:ext uri="{FF2B5EF4-FFF2-40B4-BE49-F238E27FC236}">
                <a16:creationId xmlns:a16="http://schemas.microsoft.com/office/drawing/2014/main" id="{86CEA2F1-75FD-4223-B672-21BC3A9CB736}"/>
              </a:ext>
            </a:extLst>
          </p:cNvPr>
          <p:cNvSpPr>
            <a:spLocks noGrp="1"/>
          </p:cNvSpPr>
          <p:nvPr>
            <p:ph type="body" idx="1"/>
          </p:nvPr>
        </p:nvSpPr>
        <p:spPr>
          <a:xfrm>
            <a:off x="6429080" y="1565559"/>
            <a:ext cx="5000920" cy="3996965"/>
          </a:xfrm>
        </p:spPr>
        <p:txBody>
          <a:bodyPr/>
          <a:lstStyle/>
          <a:p>
            <a:pPr>
              <a:spcBef>
                <a:spcPts val="1200"/>
              </a:spcBef>
              <a:spcAft>
                <a:spcPts val="1200"/>
              </a:spcAft>
            </a:pPr>
            <a:r>
              <a:rPr lang="en-US" sz="2000" dirty="0">
                <a:solidFill>
                  <a:schemeClr val="tx1"/>
                </a:solidFill>
              </a:rPr>
              <a:t>A timely hospital quality and performance reporting application for consumers</a:t>
            </a:r>
          </a:p>
          <a:p>
            <a:pPr>
              <a:spcBef>
                <a:spcPts val="1200"/>
              </a:spcBef>
              <a:spcAft>
                <a:spcPts val="1200"/>
              </a:spcAft>
            </a:pPr>
            <a:r>
              <a:rPr lang="en-US" sz="2000" dirty="0">
                <a:solidFill>
                  <a:schemeClr val="tx1"/>
                </a:solidFill>
              </a:rPr>
              <a:t>Based on consumer surveys and voluntary reporting from hospitals</a:t>
            </a:r>
          </a:p>
          <a:p>
            <a:pPr>
              <a:spcBef>
                <a:spcPts val="1200"/>
              </a:spcBef>
              <a:spcAft>
                <a:spcPts val="1200"/>
              </a:spcAft>
            </a:pPr>
            <a:r>
              <a:rPr lang="en-US" sz="2000" dirty="0">
                <a:solidFill>
                  <a:schemeClr val="tx1"/>
                </a:solidFill>
              </a:rPr>
              <a:t>Reports an overall score and ranking for each hospitals in a region</a:t>
            </a:r>
          </a:p>
          <a:p>
            <a:pPr>
              <a:spcBef>
                <a:spcPts val="1200"/>
              </a:spcBef>
              <a:spcAft>
                <a:spcPts val="1200"/>
              </a:spcAft>
            </a:pPr>
            <a:r>
              <a:rPr lang="en-US" sz="2000" dirty="0">
                <a:solidFill>
                  <a:schemeClr val="tx1"/>
                </a:solidFill>
              </a:rPr>
              <a:t>Used by consumers to determine where they may seek non-emergency care</a:t>
            </a:r>
          </a:p>
        </p:txBody>
      </p:sp>
    </p:spTree>
    <p:extLst>
      <p:ext uri="{BB962C8B-B14F-4D97-AF65-F5344CB8AC3E}">
        <p14:creationId xmlns:p14="http://schemas.microsoft.com/office/powerpoint/2010/main" val="230377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Recommendations</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307777"/>
          </a:xfrm>
          <a:prstGeom prst="rect">
            <a:avLst/>
          </a:prstGeom>
          <a:noFill/>
        </p:spPr>
        <p:txBody>
          <a:bodyPr wrap="square" rtlCol="0">
            <a:spAutoFit/>
          </a:bodyPr>
          <a:lstStyle/>
          <a:p>
            <a:r>
              <a:rPr lang="en-US" dirty="0">
                <a:solidFill>
                  <a:srgbClr val="C00000"/>
                </a:solidFill>
              </a:rPr>
              <a:t>Recommendations on how to use the model, improve it, etc.</a:t>
            </a:r>
          </a:p>
        </p:txBody>
      </p:sp>
      <p:sp>
        <p:nvSpPr>
          <p:cNvPr id="2" name="Slide Number Placeholder 1">
            <a:extLst>
              <a:ext uri="{FF2B5EF4-FFF2-40B4-BE49-F238E27FC236}">
                <a16:creationId xmlns:a16="http://schemas.microsoft.com/office/drawing/2014/main" id="{56080BCD-9662-47BE-80E1-2D491F0E6E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193765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Challenges &amp; Limitations</a:t>
            </a:r>
            <a:endParaRPr sz="3200" dirty="0"/>
          </a:p>
        </p:txBody>
      </p:sp>
      <p:cxnSp>
        <p:nvCxnSpPr>
          <p:cNvPr id="5" name="Straight Arrow Connector 4">
            <a:extLst>
              <a:ext uri="{FF2B5EF4-FFF2-40B4-BE49-F238E27FC236}">
                <a16:creationId xmlns:a16="http://schemas.microsoft.com/office/drawing/2014/main" id="{A15D6FFA-37E7-430D-A166-9D1DF9105971}"/>
              </a:ext>
            </a:extLst>
          </p:cNvPr>
          <p:cNvCxnSpPr>
            <a:cxnSpLocks/>
          </p:cNvCxnSpPr>
          <p:nvPr/>
        </p:nvCxnSpPr>
        <p:spPr>
          <a:xfrm>
            <a:off x="6096000" y="1359081"/>
            <a:ext cx="0" cy="399696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45625F-C8E6-4145-A23F-ED669D899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359544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p:nvPr>
        </p:nvSpPr>
        <p:spPr>
          <a:xfrm>
            <a:off x="762000" y="363537"/>
            <a:ext cx="10668000" cy="58276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References</a:t>
            </a:r>
            <a:endParaRPr dirty="0"/>
          </a:p>
        </p:txBody>
      </p:sp>
      <p:sp>
        <p:nvSpPr>
          <p:cNvPr id="339" name="Google Shape;339;p26"/>
          <p:cNvSpPr txBox="1"/>
          <p:nvPr/>
        </p:nvSpPr>
        <p:spPr>
          <a:xfrm>
            <a:off x="808075" y="1318400"/>
            <a:ext cx="10569300" cy="13359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1</a:t>
            </a:r>
          </a:p>
          <a:p>
            <a:pPr marL="457200" marR="0" lvl="0" indent="-342900" algn="l" rtl="0">
              <a:spcBef>
                <a:spcPts val="0"/>
              </a:spcBef>
              <a:spcAft>
                <a:spcPts val="0"/>
              </a:spcAft>
              <a:buClr>
                <a:schemeClr val="dk1"/>
              </a:buClr>
              <a:buSzPts val="1800"/>
              <a:buFont typeface="Calibri"/>
              <a:buChar char="●"/>
            </a:pPr>
            <a:endParaRPr lang="en-US"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2</a:t>
            </a:r>
          </a:p>
          <a:p>
            <a:pPr marL="45720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40AD0E40-8468-4AE9-A626-70BEA257F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9"/>
          <p:cNvSpPr/>
          <p:nvPr/>
        </p:nvSpPr>
        <p:spPr>
          <a:xfrm>
            <a:off x="3244595" y="4522998"/>
            <a:ext cx="6619240" cy="843280"/>
          </a:xfrm>
          <a:custGeom>
            <a:avLst/>
            <a:gdLst/>
            <a:ahLst/>
            <a:cxnLst/>
            <a:rect l="l" t="t" r="r" b="b"/>
            <a:pathLst>
              <a:path w="6619240" h="843279" extrusionOk="0">
                <a:moveTo>
                  <a:pt x="0" y="842772"/>
                </a:moveTo>
                <a:lnTo>
                  <a:pt x="6618732" y="842772"/>
                </a:lnTo>
                <a:lnTo>
                  <a:pt x="6618732" y="0"/>
                </a:lnTo>
                <a:lnTo>
                  <a:pt x="0" y="0"/>
                </a:lnTo>
                <a:lnTo>
                  <a:pt x="0" y="842772"/>
                </a:lnTo>
                <a:close/>
              </a:path>
            </a:pathLst>
          </a:custGeom>
          <a:solidFill>
            <a:srgbClr val="3477A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9"/>
          <p:cNvSpPr/>
          <p:nvPr/>
        </p:nvSpPr>
        <p:spPr>
          <a:xfrm>
            <a:off x="3244595" y="4522998"/>
            <a:ext cx="675640" cy="1104900"/>
          </a:xfrm>
          <a:custGeom>
            <a:avLst/>
            <a:gdLst/>
            <a:ahLst/>
            <a:cxnLst/>
            <a:rect l="l" t="t" r="r" b="b"/>
            <a:pathLst>
              <a:path w="675639" h="1104900" extrusionOk="0">
                <a:moveTo>
                  <a:pt x="0" y="0"/>
                </a:moveTo>
                <a:lnTo>
                  <a:pt x="0" y="843356"/>
                </a:lnTo>
                <a:lnTo>
                  <a:pt x="675132" y="1104900"/>
                </a:lnTo>
                <a:lnTo>
                  <a:pt x="675132" y="262509"/>
                </a:lnTo>
                <a:lnTo>
                  <a:pt x="0" y="0"/>
                </a:lnTo>
                <a:close/>
              </a:path>
            </a:pathLst>
          </a:custGeom>
          <a:solidFill>
            <a:srgbClr val="7AAED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9"/>
          <p:cNvSpPr/>
          <p:nvPr/>
        </p:nvSpPr>
        <p:spPr>
          <a:xfrm>
            <a:off x="2325623" y="4785126"/>
            <a:ext cx="1594485" cy="843280"/>
          </a:xfrm>
          <a:custGeom>
            <a:avLst/>
            <a:gdLst/>
            <a:ahLst/>
            <a:cxnLst/>
            <a:rect l="l" t="t" r="r" b="b"/>
            <a:pathLst>
              <a:path w="1594485" h="843279" extrusionOk="0">
                <a:moveTo>
                  <a:pt x="0" y="842772"/>
                </a:moveTo>
                <a:lnTo>
                  <a:pt x="1594103" y="842772"/>
                </a:lnTo>
                <a:lnTo>
                  <a:pt x="1594103" y="0"/>
                </a:lnTo>
                <a:lnTo>
                  <a:pt x="0" y="0"/>
                </a:lnTo>
                <a:lnTo>
                  <a:pt x="0" y="842772"/>
                </a:lnTo>
                <a:close/>
              </a:path>
            </a:pathLst>
          </a:custGeom>
          <a:solidFill>
            <a:srgbClr val="27587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9"/>
          <p:cNvSpPr/>
          <p:nvPr/>
        </p:nvSpPr>
        <p:spPr>
          <a:xfrm>
            <a:off x="3244595" y="3561353"/>
            <a:ext cx="6619240" cy="843280"/>
          </a:xfrm>
          <a:custGeom>
            <a:avLst/>
            <a:gdLst/>
            <a:ahLst/>
            <a:cxnLst/>
            <a:rect l="l" t="t" r="r" b="b"/>
            <a:pathLst>
              <a:path w="6619240" h="843279" extrusionOk="0">
                <a:moveTo>
                  <a:pt x="0" y="842772"/>
                </a:moveTo>
                <a:lnTo>
                  <a:pt x="6618732" y="842772"/>
                </a:lnTo>
                <a:lnTo>
                  <a:pt x="6618732" y="0"/>
                </a:lnTo>
                <a:lnTo>
                  <a:pt x="0" y="0"/>
                </a:lnTo>
                <a:lnTo>
                  <a:pt x="0" y="842772"/>
                </a:lnTo>
                <a:close/>
              </a:path>
            </a:pathLst>
          </a:custGeom>
          <a:solidFill>
            <a:srgbClr val="8063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9"/>
          <p:cNvSpPr/>
          <p:nvPr/>
        </p:nvSpPr>
        <p:spPr>
          <a:xfrm>
            <a:off x="3244595" y="3561353"/>
            <a:ext cx="675640" cy="1104900"/>
          </a:xfrm>
          <a:custGeom>
            <a:avLst/>
            <a:gdLst/>
            <a:ahLst/>
            <a:cxnLst/>
            <a:rect l="l" t="t" r="r" b="b"/>
            <a:pathLst>
              <a:path w="675639" h="1104900" extrusionOk="0">
                <a:moveTo>
                  <a:pt x="0" y="0"/>
                </a:moveTo>
                <a:lnTo>
                  <a:pt x="0" y="843407"/>
                </a:lnTo>
                <a:lnTo>
                  <a:pt x="675132" y="1104900"/>
                </a:lnTo>
                <a:lnTo>
                  <a:pt x="675132" y="262509"/>
                </a:lnTo>
                <a:lnTo>
                  <a:pt x="0" y="0"/>
                </a:lnTo>
                <a:close/>
              </a:path>
            </a:pathLst>
          </a:custGeom>
          <a:solidFill>
            <a:srgbClr val="B3A1C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9"/>
          <p:cNvSpPr/>
          <p:nvPr/>
        </p:nvSpPr>
        <p:spPr>
          <a:xfrm>
            <a:off x="2325623" y="3823482"/>
            <a:ext cx="1594485" cy="843280"/>
          </a:xfrm>
          <a:custGeom>
            <a:avLst/>
            <a:gdLst/>
            <a:ahLst/>
            <a:cxnLst/>
            <a:rect l="l" t="t" r="r" b="b"/>
            <a:pathLst>
              <a:path w="1594485" h="843279" extrusionOk="0">
                <a:moveTo>
                  <a:pt x="0" y="842771"/>
                </a:moveTo>
                <a:lnTo>
                  <a:pt x="1594103" y="842771"/>
                </a:lnTo>
                <a:lnTo>
                  <a:pt x="1594103" y="0"/>
                </a:lnTo>
                <a:lnTo>
                  <a:pt x="0" y="0"/>
                </a:lnTo>
                <a:lnTo>
                  <a:pt x="0" y="842771"/>
                </a:lnTo>
                <a:close/>
              </a:path>
            </a:pathLst>
          </a:custGeom>
          <a:solidFill>
            <a:srgbClr val="5F497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9"/>
          <p:cNvSpPr/>
          <p:nvPr/>
        </p:nvSpPr>
        <p:spPr>
          <a:xfrm>
            <a:off x="3244595" y="2599709"/>
            <a:ext cx="6619240" cy="843280"/>
          </a:xfrm>
          <a:custGeom>
            <a:avLst/>
            <a:gdLst/>
            <a:ahLst/>
            <a:cxnLst/>
            <a:rect l="l" t="t" r="r" b="b"/>
            <a:pathLst>
              <a:path w="6619240" h="843279" extrusionOk="0">
                <a:moveTo>
                  <a:pt x="0" y="842771"/>
                </a:moveTo>
                <a:lnTo>
                  <a:pt x="6618732" y="842771"/>
                </a:lnTo>
                <a:lnTo>
                  <a:pt x="6618732" y="0"/>
                </a:lnTo>
                <a:lnTo>
                  <a:pt x="0" y="0"/>
                </a:lnTo>
                <a:lnTo>
                  <a:pt x="0" y="842771"/>
                </a:lnTo>
                <a:close/>
              </a:path>
            </a:pathLst>
          </a:custGeom>
          <a:solidFill>
            <a:srgbClr val="9BBA5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9"/>
          <p:cNvSpPr/>
          <p:nvPr/>
        </p:nvSpPr>
        <p:spPr>
          <a:xfrm>
            <a:off x="3244595" y="2599709"/>
            <a:ext cx="675640" cy="1103630"/>
          </a:xfrm>
          <a:custGeom>
            <a:avLst/>
            <a:gdLst/>
            <a:ahLst/>
            <a:cxnLst/>
            <a:rect l="l" t="t" r="r" b="b"/>
            <a:pathLst>
              <a:path w="675639" h="1103629" extrusionOk="0">
                <a:moveTo>
                  <a:pt x="0" y="0"/>
                </a:moveTo>
                <a:lnTo>
                  <a:pt x="0" y="842137"/>
                </a:lnTo>
                <a:lnTo>
                  <a:pt x="675132" y="1103376"/>
                </a:lnTo>
                <a:lnTo>
                  <a:pt x="675132" y="262127"/>
                </a:lnTo>
                <a:lnTo>
                  <a:pt x="0" y="0"/>
                </a:lnTo>
                <a:close/>
              </a:path>
            </a:pathLst>
          </a:custGeom>
          <a:solidFill>
            <a:srgbClr val="C3D59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9"/>
          <p:cNvSpPr/>
          <p:nvPr/>
        </p:nvSpPr>
        <p:spPr>
          <a:xfrm>
            <a:off x="2325623" y="2861838"/>
            <a:ext cx="1594485" cy="841375"/>
          </a:xfrm>
          <a:custGeom>
            <a:avLst/>
            <a:gdLst/>
            <a:ahLst/>
            <a:cxnLst/>
            <a:rect l="l" t="t" r="r" b="b"/>
            <a:pathLst>
              <a:path w="1594485" h="841375" extrusionOk="0">
                <a:moveTo>
                  <a:pt x="0" y="841248"/>
                </a:moveTo>
                <a:lnTo>
                  <a:pt x="1594103" y="841248"/>
                </a:lnTo>
                <a:lnTo>
                  <a:pt x="1594103" y="0"/>
                </a:lnTo>
                <a:lnTo>
                  <a:pt x="0" y="0"/>
                </a:lnTo>
                <a:lnTo>
                  <a:pt x="0" y="841248"/>
                </a:lnTo>
                <a:close/>
              </a:path>
            </a:pathLst>
          </a:custGeom>
          <a:solidFill>
            <a:srgbClr val="77923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9"/>
          <p:cNvSpPr/>
          <p:nvPr/>
        </p:nvSpPr>
        <p:spPr>
          <a:xfrm>
            <a:off x="3244595" y="1636542"/>
            <a:ext cx="6619240" cy="844550"/>
          </a:xfrm>
          <a:custGeom>
            <a:avLst/>
            <a:gdLst/>
            <a:ahLst/>
            <a:cxnLst/>
            <a:rect l="l" t="t" r="r" b="b"/>
            <a:pathLst>
              <a:path w="6619240" h="844550" extrusionOk="0">
                <a:moveTo>
                  <a:pt x="0" y="844296"/>
                </a:moveTo>
                <a:lnTo>
                  <a:pt x="6618732" y="844296"/>
                </a:lnTo>
                <a:lnTo>
                  <a:pt x="6618732" y="0"/>
                </a:lnTo>
                <a:lnTo>
                  <a:pt x="0" y="0"/>
                </a:lnTo>
                <a:lnTo>
                  <a:pt x="0" y="844296"/>
                </a:lnTo>
                <a:close/>
              </a:path>
            </a:pathLst>
          </a:custGeom>
          <a:solidFill>
            <a:srgbClr val="C050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9"/>
          <p:cNvSpPr/>
          <p:nvPr/>
        </p:nvSpPr>
        <p:spPr>
          <a:xfrm>
            <a:off x="3244595" y="1636542"/>
            <a:ext cx="675640" cy="1104900"/>
          </a:xfrm>
          <a:custGeom>
            <a:avLst/>
            <a:gdLst/>
            <a:ahLst/>
            <a:cxnLst/>
            <a:rect l="l" t="t" r="r" b="b"/>
            <a:pathLst>
              <a:path w="675639" h="1104900" extrusionOk="0">
                <a:moveTo>
                  <a:pt x="0" y="0"/>
                </a:moveTo>
                <a:lnTo>
                  <a:pt x="0" y="843406"/>
                </a:lnTo>
                <a:lnTo>
                  <a:pt x="675132" y="1104900"/>
                </a:lnTo>
                <a:lnTo>
                  <a:pt x="675132" y="262508"/>
                </a:lnTo>
                <a:lnTo>
                  <a:pt x="0" y="0"/>
                </a:lnTo>
                <a:close/>
              </a:path>
            </a:pathLst>
          </a:custGeom>
          <a:solidFill>
            <a:srgbClr val="D995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9"/>
          <p:cNvSpPr/>
          <p:nvPr/>
        </p:nvSpPr>
        <p:spPr>
          <a:xfrm>
            <a:off x="2325623" y="1898670"/>
            <a:ext cx="1594485" cy="843280"/>
          </a:xfrm>
          <a:custGeom>
            <a:avLst/>
            <a:gdLst/>
            <a:ahLst/>
            <a:cxnLst/>
            <a:rect l="l" t="t" r="r" b="b"/>
            <a:pathLst>
              <a:path w="1594485" h="843279" extrusionOk="0">
                <a:moveTo>
                  <a:pt x="0" y="842772"/>
                </a:moveTo>
                <a:lnTo>
                  <a:pt x="1594103" y="842772"/>
                </a:lnTo>
                <a:lnTo>
                  <a:pt x="1594103" y="0"/>
                </a:lnTo>
                <a:lnTo>
                  <a:pt x="0" y="0"/>
                </a:lnTo>
                <a:lnTo>
                  <a:pt x="0" y="842772"/>
                </a:lnTo>
                <a:close/>
              </a:path>
            </a:pathLst>
          </a:custGeom>
          <a:solidFill>
            <a:srgbClr val="94373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9"/>
          <p:cNvSpPr/>
          <p:nvPr/>
        </p:nvSpPr>
        <p:spPr>
          <a:xfrm>
            <a:off x="3244595" y="632734"/>
            <a:ext cx="6619240" cy="927608"/>
          </a:xfrm>
          <a:custGeom>
            <a:avLst/>
            <a:gdLst/>
            <a:ahLst/>
            <a:cxnLst/>
            <a:rect l="l" t="t" r="r" b="b"/>
            <a:pathLst>
              <a:path w="6619240" h="843280" extrusionOk="0">
                <a:moveTo>
                  <a:pt x="0" y="842772"/>
                </a:moveTo>
                <a:lnTo>
                  <a:pt x="6618732" y="842772"/>
                </a:lnTo>
                <a:lnTo>
                  <a:pt x="6618732" y="0"/>
                </a:lnTo>
                <a:lnTo>
                  <a:pt x="0" y="0"/>
                </a:lnTo>
                <a:lnTo>
                  <a:pt x="0" y="842772"/>
                </a:lnTo>
                <a:close/>
              </a:path>
            </a:pathLst>
          </a:custGeom>
          <a:solidFill>
            <a:srgbClr val="EBA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9"/>
          <p:cNvSpPr/>
          <p:nvPr/>
        </p:nvSpPr>
        <p:spPr>
          <a:xfrm>
            <a:off x="3244595" y="674898"/>
            <a:ext cx="675640" cy="1104900"/>
          </a:xfrm>
          <a:custGeom>
            <a:avLst/>
            <a:gdLst/>
            <a:ahLst/>
            <a:cxnLst/>
            <a:rect l="l" t="t" r="r" b="b"/>
            <a:pathLst>
              <a:path w="675639" h="1104900" extrusionOk="0">
                <a:moveTo>
                  <a:pt x="0" y="0"/>
                </a:moveTo>
                <a:lnTo>
                  <a:pt x="0" y="843407"/>
                </a:lnTo>
                <a:lnTo>
                  <a:pt x="675132" y="1104900"/>
                </a:lnTo>
                <a:lnTo>
                  <a:pt x="675132" y="262509"/>
                </a:lnTo>
                <a:lnTo>
                  <a:pt x="0" y="0"/>
                </a:lnTo>
                <a:close/>
              </a:path>
            </a:pathLst>
          </a:custGeom>
          <a:solidFill>
            <a:srgbClr val="FFD55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9"/>
          <p:cNvSpPr/>
          <p:nvPr/>
        </p:nvSpPr>
        <p:spPr>
          <a:xfrm>
            <a:off x="2325623" y="894861"/>
            <a:ext cx="1594485" cy="927608"/>
          </a:xfrm>
          <a:custGeom>
            <a:avLst/>
            <a:gdLst/>
            <a:ahLst/>
            <a:cxnLst/>
            <a:rect l="l" t="t" r="r" b="b"/>
            <a:pathLst>
              <a:path w="1594485" h="843280" extrusionOk="0">
                <a:moveTo>
                  <a:pt x="0" y="842772"/>
                </a:moveTo>
                <a:lnTo>
                  <a:pt x="1594103" y="842772"/>
                </a:lnTo>
                <a:lnTo>
                  <a:pt x="1594103" y="0"/>
                </a:lnTo>
                <a:lnTo>
                  <a:pt x="0" y="0"/>
                </a:lnTo>
                <a:lnTo>
                  <a:pt x="0" y="842772"/>
                </a:lnTo>
                <a:close/>
              </a:path>
            </a:pathLst>
          </a:custGeom>
          <a:solidFill>
            <a:srgbClr val="AF84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9"/>
          <p:cNvSpPr txBox="1"/>
          <p:nvPr/>
        </p:nvSpPr>
        <p:spPr>
          <a:xfrm>
            <a:off x="2855214" y="1046881"/>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01</a:t>
            </a:r>
            <a:endParaRPr sz="3600">
              <a:solidFill>
                <a:schemeClr val="dk1"/>
              </a:solidFill>
              <a:latin typeface="Arial"/>
              <a:ea typeface="Arial"/>
              <a:cs typeface="Arial"/>
              <a:sym typeface="Arial"/>
            </a:endParaRPr>
          </a:p>
        </p:txBody>
      </p:sp>
      <p:sp>
        <p:nvSpPr>
          <p:cNvPr id="81" name="Google Shape;81;p9"/>
          <p:cNvSpPr txBox="1"/>
          <p:nvPr/>
        </p:nvSpPr>
        <p:spPr>
          <a:xfrm>
            <a:off x="2855214" y="2022240"/>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02</a:t>
            </a:r>
            <a:endParaRPr sz="3600">
              <a:solidFill>
                <a:schemeClr val="dk1"/>
              </a:solidFill>
              <a:latin typeface="Arial"/>
              <a:ea typeface="Arial"/>
              <a:cs typeface="Arial"/>
              <a:sym typeface="Arial"/>
            </a:endParaRPr>
          </a:p>
        </p:txBody>
      </p:sp>
      <p:sp>
        <p:nvSpPr>
          <p:cNvPr id="82" name="Google Shape;82;p9"/>
          <p:cNvSpPr txBox="1"/>
          <p:nvPr/>
        </p:nvSpPr>
        <p:spPr>
          <a:xfrm>
            <a:off x="2855214" y="2982615"/>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03</a:t>
            </a:r>
            <a:endParaRPr sz="3600">
              <a:solidFill>
                <a:schemeClr val="dk1"/>
              </a:solidFill>
              <a:latin typeface="Arial"/>
              <a:ea typeface="Arial"/>
              <a:cs typeface="Arial"/>
              <a:sym typeface="Arial"/>
            </a:endParaRPr>
          </a:p>
        </p:txBody>
      </p:sp>
      <p:sp>
        <p:nvSpPr>
          <p:cNvPr id="83" name="Google Shape;83;p9"/>
          <p:cNvSpPr txBox="1"/>
          <p:nvPr/>
        </p:nvSpPr>
        <p:spPr>
          <a:xfrm>
            <a:off x="2855214" y="3942430"/>
            <a:ext cx="1064895" cy="57467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04</a:t>
            </a:r>
            <a:endParaRPr sz="3600">
              <a:solidFill>
                <a:schemeClr val="dk1"/>
              </a:solidFill>
              <a:latin typeface="Arial"/>
              <a:ea typeface="Arial"/>
              <a:cs typeface="Arial"/>
              <a:sym typeface="Arial"/>
            </a:endParaRPr>
          </a:p>
        </p:txBody>
      </p:sp>
      <p:sp>
        <p:nvSpPr>
          <p:cNvPr id="84" name="Google Shape;84;p9"/>
          <p:cNvSpPr txBox="1"/>
          <p:nvPr/>
        </p:nvSpPr>
        <p:spPr>
          <a:xfrm>
            <a:off x="2855214" y="4887945"/>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05</a:t>
            </a:r>
            <a:endParaRPr sz="3600">
              <a:solidFill>
                <a:schemeClr val="dk1"/>
              </a:solidFill>
              <a:latin typeface="Arial"/>
              <a:ea typeface="Arial"/>
              <a:cs typeface="Arial"/>
              <a:sym typeface="Arial"/>
            </a:endParaRPr>
          </a:p>
        </p:txBody>
      </p:sp>
      <p:sp>
        <p:nvSpPr>
          <p:cNvPr id="85" name="Google Shape;85;p9"/>
          <p:cNvSpPr txBox="1"/>
          <p:nvPr/>
        </p:nvSpPr>
        <p:spPr>
          <a:xfrm>
            <a:off x="5217666" y="793514"/>
            <a:ext cx="2933065" cy="382156"/>
          </a:xfrm>
          <a:prstGeom prst="rect">
            <a:avLst/>
          </a:prstGeom>
          <a:noFill/>
          <a:ln>
            <a:noFill/>
          </a:ln>
        </p:spPr>
        <p:txBody>
          <a:bodyPr spcFirstLastPara="1" wrap="square" lIns="0" tIns="12700" rIns="0" bIns="0" anchor="t" anchorCtr="0">
            <a:noAutofit/>
          </a:bodyPr>
          <a:lstStyle/>
          <a:p>
            <a:pPr marL="12700" marR="0" lvl="0" indent="0" algn="ctr" rtl="0">
              <a:spcBef>
                <a:spcPts val="0"/>
              </a:spcBef>
              <a:spcAft>
                <a:spcPts val="0"/>
              </a:spcAft>
              <a:buNone/>
            </a:pPr>
            <a:r>
              <a:rPr lang="en-US" sz="2400" dirty="0">
                <a:solidFill>
                  <a:srgbClr val="FFFFFF"/>
                </a:solidFill>
                <a:latin typeface="Arial"/>
                <a:ea typeface="Arial"/>
                <a:cs typeface="Arial"/>
                <a:sym typeface="Arial"/>
              </a:rPr>
              <a:t>Introduction &amp; Problem (Zain J.)</a:t>
            </a:r>
            <a:endParaRPr sz="2400" dirty="0">
              <a:solidFill>
                <a:schemeClr val="dk1"/>
              </a:solidFill>
              <a:latin typeface="Arial"/>
              <a:ea typeface="Arial"/>
              <a:cs typeface="Arial"/>
              <a:sym typeface="Arial"/>
            </a:endParaRPr>
          </a:p>
        </p:txBody>
      </p:sp>
      <p:sp>
        <p:nvSpPr>
          <p:cNvPr id="86" name="Google Shape;86;p9"/>
          <p:cNvSpPr txBox="1"/>
          <p:nvPr/>
        </p:nvSpPr>
        <p:spPr>
          <a:xfrm>
            <a:off x="5217667" y="1881376"/>
            <a:ext cx="2933065" cy="382156"/>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2400" dirty="0">
                <a:solidFill>
                  <a:srgbClr val="FFFFFF"/>
                </a:solidFill>
                <a:latin typeface="Arial"/>
                <a:ea typeface="Arial"/>
                <a:cs typeface="Arial"/>
                <a:sym typeface="Arial"/>
              </a:rPr>
              <a:t>Data Overview &amp; Exploration (Venku)</a:t>
            </a:r>
            <a:endParaRPr sz="2400" dirty="0">
              <a:solidFill>
                <a:schemeClr val="dk1"/>
              </a:solidFill>
              <a:latin typeface="Arial"/>
              <a:ea typeface="Arial"/>
              <a:cs typeface="Arial"/>
              <a:sym typeface="Arial"/>
            </a:endParaRPr>
          </a:p>
        </p:txBody>
      </p:sp>
      <p:sp>
        <p:nvSpPr>
          <p:cNvPr id="87" name="Google Shape;87;p9"/>
          <p:cNvSpPr txBox="1"/>
          <p:nvPr/>
        </p:nvSpPr>
        <p:spPr>
          <a:xfrm>
            <a:off x="4945266" y="2809092"/>
            <a:ext cx="4294301" cy="382156"/>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2400" dirty="0">
                <a:solidFill>
                  <a:srgbClr val="FFFFFF"/>
                </a:solidFill>
                <a:latin typeface="Arial"/>
                <a:ea typeface="Arial"/>
                <a:cs typeface="Arial"/>
                <a:sym typeface="Arial"/>
              </a:rPr>
              <a:t>Data Preparation and Feature extraction (Marin)</a:t>
            </a:r>
            <a:endParaRPr sz="2400" dirty="0">
              <a:solidFill>
                <a:schemeClr val="dk1"/>
              </a:solidFill>
              <a:latin typeface="Arial"/>
              <a:ea typeface="Arial"/>
              <a:cs typeface="Arial"/>
              <a:sym typeface="Arial"/>
            </a:endParaRPr>
          </a:p>
        </p:txBody>
      </p:sp>
      <p:sp>
        <p:nvSpPr>
          <p:cNvPr id="88" name="Google Shape;88;p9"/>
          <p:cNvSpPr txBox="1"/>
          <p:nvPr/>
        </p:nvSpPr>
        <p:spPr>
          <a:xfrm>
            <a:off x="4909695" y="3752578"/>
            <a:ext cx="3549009" cy="382156"/>
          </a:xfrm>
          <a:prstGeom prst="rect">
            <a:avLst/>
          </a:prstGeom>
          <a:noFill/>
          <a:ln>
            <a:noFill/>
          </a:ln>
        </p:spPr>
        <p:txBody>
          <a:bodyPr spcFirstLastPara="1" wrap="square" lIns="0" tIns="12700" rIns="0" bIns="0" anchor="t" anchorCtr="0">
            <a:noAutofit/>
          </a:bodyPr>
          <a:lstStyle/>
          <a:p>
            <a:pPr marL="12700" marR="0" lvl="0" indent="0" algn="r" rtl="0">
              <a:lnSpc>
                <a:spcPct val="100000"/>
              </a:lnSpc>
              <a:spcBef>
                <a:spcPts val="0"/>
              </a:spcBef>
              <a:spcAft>
                <a:spcPts val="0"/>
              </a:spcAft>
              <a:buNone/>
            </a:pPr>
            <a:r>
              <a:rPr lang="en-US" sz="2400" dirty="0">
                <a:solidFill>
                  <a:srgbClr val="FFFFFF"/>
                </a:solidFill>
                <a:latin typeface="Arial"/>
                <a:ea typeface="Arial"/>
                <a:cs typeface="Arial"/>
                <a:sym typeface="Arial"/>
              </a:rPr>
              <a:t>Evaluation of each model (Michael)</a:t>
            </a:r>
            <a:endParaRPr sz="2400" dirty="0">
              <a:solidFill>
                <a:schemeClr val="dk1"/>
              </a:solidFill>
              <a:latin typeface="Arial"/>
              <a:ea typeface="Arial"/>
              <a:cs typeface="Arial"/>
              <a:sym typeface="Arial"/>
            </a:endParaRPr>
          </a:p>
        </p:txBody>
      </p:sp>
      <p:sp>
        <p:nvSpPr>
          <p:cNvPr id="89" name="Google Shape;89;p9"/>
          <p:cNvSpPr txBox="1"/>
          <p:nvPr/>
        </p:nvSpPr>
        <p:spPr>
          <a:xfrm>
            <a:off x="5098818" y="4493785"/>
            <a:ext cx="4608708" cy="751488"/>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2400" dirty="0">
                <a:solidFill>
                  <a:srgbClr val="FFFFFF"/>
                </a:solidFill>
                <a:latin typeface="Arial"/>
                <a:ea typeface="Arial"/>
                <a:cs typeface="Arial"/>
                <a:sym typeface="Arial"/>
              </a:rPr>
              <a:t>Challenges ,Recommendations &amp; Future improvement (Zain I.)</a:t>
            </a:r>
            <a:endParaRPr sz="2400" dirty="0">
              <a:solidFill>
                <a:schemeClr val="dk1"/>
              </a:solidFill>
              <a:latin typeface="Arial"/>
              <a:ea typeface="Arial"/>
              <a:cs typeface="Arial"/>
              <a:sym typeface="Arial"/>
            </a:endParaRPr>
          </a:p>
        </p:txBody>
      </p:sp>
      <p:sp>
        <p:nvSpPr>
          <p:cNvPr id="90" name="Google Shape;90;p9"/>
          <p:cNvSpPr/>
          <p:nvPr/>
        </p:nvSpPr>
        <p:spPr>
          <a:xfrm>
            <a:off x="4296155" y="1787418"/>
            <a:ext cx="521334" cy="523240"/>
          </a:xfrm>
          <a:custGeom>
            <a:avLst/>
            <a:gdLst/>
            <a:ahLst/>
            <a:cxnLst/>
            <a:rect l="l" t="t" r="r" b="b"/>
            <a:pathLst>
              <a:path w="521335" h="523239" extrusionOk="0">
                <a:moveTo>
                  <a:pt x="260604" y="0"/>
                </a:moveTo>
                <a:lnTo>
                  <a:pt x="204724" y="5841"/>
                </a:lnTo>
                <a:lnTo>
                  <a:pt x="153035" y="23367"/>
                </a:lnTo>
                <a:lnTo>
                  <a:pt x="107061" y="50164"/>
                </a:lnTo>
                <a:lnTo>
                  <a:pt x="67437" y="85725"/>
                </a:lnTo>
                <a:lnTo>
                  <a:pt x="35433" y="129412"/>
                </a:lnTo>
                <a:lnTo>
                  <a:pt x="13335" y="178307"/>
                </a:lnTo>
                <a:lnTo>
                  <a:pt x="1778" y="233044"/>
                </a:lnTo>
                <a:lnTo>
                  <a:pt x="0" y="261112"/>
                </a:lnTo>
                <a:lnTo>
                  <a:pt x="1778" y="289687"/>
                </a:lnTo>
                <a:lnTo>
                  <a:pt x="13335" y="343788"/>
                </a:lnTo>
                <a:lnTo>
                  <a:pt x="35433" y="393318"/>
                </a:lnTo>
                <a:lnTo>
                  <a:pt x="67437" y="436499"/>
                </a:lnTo>
                <a:lnTo>
                  <a:pt x="107061" y="472058"/>
                </a:lnTo>
                <a:lnTo>
                  <a:pt x="153035" y="499363"/>
                </a:lnTo>
                <a:lnTo>
                  <a:pt x="204724" y="516381"/>
                </a:lnTo>
                <a:lnTo>
                  <a:pt x="260604" y="522731"/>
                </a:lnTo>
                <a:lnTo>
                  <a:pt x="289052" y="520953"/>
                </a:lnTo>
                <a:lnTo>
                  <a:pt x="343154" y="509269"/>
                </a:lnTo>
                <a:lnTo>
                  <a:pt x="392684" y="487171"/>
                </a:lnTo>
                <a:lnTo>
                  <a:pt x="435737" y="455167"/>
                </a:lnTo>
                <a:lnTo>
                  <a:pt x="470662" y="415543"/>
                </a:lnTo>
                <a:lnTo>
                  <a:pt x="485343" y="393953"/>
                </a:lnTo>
                <a:lnTo>
                  <a:pt x="262382" y="393953"/>
                </a:lnTo>
                <a:lnTo>
                  <a:pt x="250190" y="393318"/>
                </a:lnTo>
                <a:lnTo>
                  <a:pt x="211201" y="366521"/>
                </a:lnTo>
                <a:lnTo>
                  <a:pt x="200660" y="332231"/>
                </a:lnTo>
                <a:lnTo>
                  <a:pt x="83185" y="332231"/>
                </a:lnTo>
                <a:lnTo>
                  <a:pt x="77343" y="315213"/>
                </a:lnTo>
                <a:lnTo>
                  <a:pt x="73279" y="297814"/>
                </a:lnTo>
                <a:lnTo>
                  <a:pt x="70993" y="279780"/>
                </a:lnTo>
                <a:lnTo>
                  <a:pt x="69850" y="261112"/>
                </a:lnTo>
                <a:lnTo>
                  <a:pt x="71501" y="237235"/>
                </a:lnTo>
                <a:lnTo>
                  <a:pt x="82550" y="191769"/>
                </a:lnTo>
                <a:lnTo>
                  <a:pt x="104140" y="151510"/>
                </a:lnTo>
                <a:lnTo>
                  <a:pt x="133731" y="117728"/>
                </a:lnTo>
                <a:lnTo>
                  <a:pt x="171069" y="92075"/>
                </a:lnTo>
                <a:lnTo>
                  <a:pt x="214122" y="75183"/>
                </a:lnTo>
                <a:lnTo>
                  <a:pt x="260604" y="69341"/>
                </a:lnTo>
                <a:lnTo>
                  <a:pt x="437502" y="69341"/>
                </a:lnTo>
                <a:lnTo>
                  <a:pt x="435737" y="67563"/>
                </a:lnTo>
                <a:lnTo>
                  <a:pt x="392684" y="35559"/>
                </a:lnTo>
                <a:lnTo>
                  <a:pt x="343154" y="13462"/>
                </a:lnTo>
                <a:lnTo>
                  <a:pt x="289052" y="1777"/>
                </a:lnTo>
                <a:lnTo>
                  <a:pt x="260604" y="0"/>
                </a:lnTo>
                <a:close/>
              </a:path>
              <a:path w="521335" h="523239" extrusionOk="0">
                <a:moveTo>
                  <a:pt x="437502" y="69341"/>
                </a:moveTo>
                <a:lnTo>
                  <a:pt x="260604" y="69341"/>
                </a:lnTo>
                <a:lnTo>
                  <a:pt x="284480" y="71119"/>
                </a:lnTo>
                <a:lnTo>
                  <a:pt x="307721" y="75183"/>
                </a:lnTo>
                <a:lnTo>
                  <a:pt x="350139" y="92075"/>
                </a:lnTo>
                <a:lnTo>
                  <a:pt x="387985" y="117728"/>
                </a:lnTo>
                <a:lnTo>
                  <a:pt x="417703" y="151510"/>
                </a:lnTo>
                <a:lnTo>
                  <a:pt x="439166" y="191769"/>
                </a:lnTo>
                <a:lnTo>
                  <a:pt x="450215" y="237235"/>
                </a:lnTo>
                <a:lnTo>
                  <a:pt x="451993" y="261112"/>
                </a:lnTo>
                <a:lnTo>
                  <a:pt x="450215" y="286130"/>
                </a:lnTo>
                <a:lnTo>
                  <a:pt x="445643" y="309499"/>
                </a:lnTo>
                <a:lnTo>
                  <a:pt x="438023" y="332231"/>
                </a:lnTo>
                <a:lnTo>
                  <a:pt x="323469" y="332231"/>
                </a:lnTo>
                <a:lnTo>
                  <a:pt x="322834" y="344424"/>
                </a:lnTo>
                <a:lnTo>
                  <a:pt x="296672" y="383413"/>
                </a:lnTo>
                <a:lnTo>
                  <a:pt x="262382" y="393953"/>
                </a:lnTo>
                <a:lnTo>
                  <a:pt x="485343" y="393953"/>
                </a:lnTo>
                <a:lnTo>
                  <a:pt x="507873" y="343788"/>
                </a:lnTo>
                <a:lnTo>
                  <a:pt x="519430" y="289687"/>
                </a:lnTo>
                <a:lnTo>
                  <a:pt x="521208" y="261112"/>
                </a:lnTo>
                <a:lnTo>
                  <a:pt x="519430" y="233044"/>
                </a:lnTo>
                <a:lnTo>
                  <a:pt x="507873" y="178307"/>
                </a:lnTo>
                <a:lnTo>
                  <a:pt x="485775" y="129412"/>
                </a:lnTo>
                <a:lnTo>
                  <a:pt x="453771" y="85725"/>
                </a:lnTo>
                <a:lnTo>
                  <a:pt x="437502" y="69341"/>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9"/>
          <p:cNvSpPr/>
          <p:nvPr/>
        </p:nvSpPr>
        <p:spPr>
          <a:xfrm>
            <a:off x="4529328" y="1953533"/>
            <a:ext cx="160020" cy="19507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9"/>
          <p:cNvSpPr/>
          <p:nvPr/>
        </p:nvSpPr>
        <p:spPr>
          <a:xfrm>
            <a:off x="4279391" y="827298"/>
            <a:ext cx="554990" cy="554990"/>
          </a:xfrm>
          <a:custGeom>
            <a:avLst/>
            <a:gdLst/>
            <a:ahLst/>
            <a:cxnLst/>
            <a:rect l="l" t="t" r="r" b="b"/>
            <a:pathLst>
              <a:path w="554989" h="554989" extrusionOk="0">
                <a:moveTo>
                  <a:pt x="110236" y="298830"/>
                </a:moveTo>
                <a:lnTo>
                  <a:pt x="47371" y="298830"/>
                </a:lnTo>
                <a:lnTo>
                  <a:pt x="51688" y="325500"/>
                </a:lnTo>
                <a:lnTo>
                  <a:pt x="68453" y="377063"/>
                </a:lnTo>
                <a:lnTo>
                  <a:pt x="96520" y="421132"/>
                </a:lnTo>
                <a:lnTo>
                  <a:pt x="133223" y="457835"/>
                </a:lnTo>
                <a:lnTo>
                  <a:pt x="178054" y="485775"/>
                </a:lnTo>
                <a:lnTo>
                  <a:pt x="228473" y="503174"/>
                </a:lnTo>
                <a:lnTo>
                  <a:pt x="255905" y="508126"/>
                </a:lnTo>
                <a:lnTo>
                  <a:pt x="255905" y="533019"/>
                </a:lnTo>
                <a:lnTo>
                  <a:pt x="257175" y="541020"/>
                </a:lnTo>
                <a:lnTo>
                  <a:pt x="262128" y="547877"/>
                </a:lnTo>
                <a:lnTo>
                  <a:pt x="268986" y="552830"/>
                </a:lnTo>
                <a:lnTo>
                  <a:pt x="277113" y="554736"/>
                </a:lnTo>
                <a:lnTo>
                  <a:pt x="283845" y="553465"/>
                </a:lnTo>
                <a:lnTo>
                  <a:pt x="290068" y="550417"/>
                </a:lnTo>
                <a:lnTo>
                  <a:pt x="294513" y="545464"/>
                </a:lnTo>
                <a:lnTo>
                  <a:pt x="298196" y="539876"/>
                </a:lnTo>
                <a:lnTo>
                  <a:pt x="298831" y="533019"/>
                </a:lnTo>
                <a:lnTo>
                  <a:pt x="298831" y="508126"/>
                </a:lnTo>
                <a:lnTo>
                  <a:pt x="326263" y="503809"/>
                </a:lnTo>
                <a:lnTo>
                  <a:pt x="377317" y="486410"/>
                </a:lnTo>
                <a:lnTo>
                  <a:pt x="422783" y="458470"/>
                </a:lnTo>
                <a:lnTo>
                  <a:pt x="438577" y="444753"/>
                </a:lnTo>
                <a:lnTo>
                  <a:pt x="298831" y="444753"/>
                </a:lnTo>
                <a:lnTo>
                  <a:pt x="298831" y="444119"/>
                </a:lnTo>
                <a:lnTo>
                  <a:pt x="255905" y="444119"/>
                </a:lnTo>
                <a:lnTo>
                  <a:pt x="233425" y="439800"/>
                </a:lnTo>
                <a:lnTo>
                  <a:pt x="192405" y="423037"/>
                </a:lnTo>
                <a:lnTo>
                  <a:pt x="158750" y="396366"/>
                </a:lnTo>
                <a:lnTo>
                  <a:pt x="131953" y="362203"/>
                </a:lnTo>
                <a:lnTo>
                  <a:pt x="114554" y="320548"/>
                </a:lnTo>
                <a:lnTo>
                  <a:pt x="110236" y="298830"/>
                </a:lnTo>
                <a:close/>
              </a:path>
              <a:path w="554989" h="554989" extrusionOk="0">
                <a:moveTo>
                  <a:pt x="509905" y="298830"/>
                </a:moveTo>
                <a:lnTo>
                  <a:pt x="445770" y="298830"/>
                </a:lnTo>
                <a:lnTo>
                  <a:pt x="441452" y="321183"/>
                </a:lnTo>
                <a:lnTo>
                  <a:pt x="434594" y="342264"/>
                </a:lnTo>
                <a:lnTo>
                  <a:pt x="412115" y="380746"/>
                </a:lnTo>
                <a:lnTo>
                  <a:pt x="381000" y="411225"/>
                </a:lnTo>
                <a:lnTo>
                  <a:pt x="343027" y="432942"/>
                </a:lnTo>
                <a:lnTo>
                  <a:pt x="298831" y="444753"/>
                </a:lnTo>
                <a:lnTo>
                  <a:pt x="438577" y="444753"/>
                </a:lnTo>
                <a:lnTo>
                  <a:pt x="474980" y="400050"/>
                </a:lnTo>
                <a:lnTo>
                  <a:pt x="498094" y="352171"/>
                </a:lnTo>
                <a:lnTo>
                  <a:pt x="505587" y="326136"/>
                </a:lnTo>
                <a:lnTo>
                  <a:pt x="509905" y="298830"/>
                </a:lnTo>
                <a:close/>
              </a:path>
              <a:path w="554989" h="554989" extrusionOk="0">
                <a:moveTo>
                  <a:pt x="277113" y="404367"/>
                </a:moveTo>
                <a:lnTo>
                  <a:pt x="268986" y="405638"/>
                </a:lnTo>
                <a:lnTo>
                  <a:pt x="262128" y="410590"/>
                </a:lnTo>
                <a:lnTo>
                  <a:pt x="257175" y="417449"/>
                </a:lnTo>
                <a:lnTo>
                  <a:pt x="255905" y="425576"/>
                </a:lnTo>
                <a:lnTo>
                  <a:pt x="255905" y="444119"/>
                </a:lnTo>
                <a:lnTo>
                  <a:pt x="298831" y="444119"/>
                </a:lnTo>
                <a:lnTo>
                  <a:pt x="298831" y="425576"/>
                </a:lnTo>
                <a:lnTo>
                  <a:pt x="277113" y="404367"/>
                </a:lnTo>
                <a:close/>
              </a:path>
              <a:path w="554989" h="554989" extrusionOk="0">
                <a:moveTo>
                  <a:pt x="128270" y="255270"/>
                </a:moveTo>
                <a:lnTo>
                  <a:pt x="21209" y="255270"/>
                </a:lnTo>
                <a:lnTo>
                  <a:pt x="14350" y="256539"/>
                </a:lnTo>
                <a:lnTo>
                  <a:pt x="8762" y="259714"/>
                </a:lnTo>
                <a:lnTo>
                  <a:pt x="3683" y="264033"/>
                </a:lnTo>
                <a:lnTo>
                  <a:pt x="1270" y="270255"/>
                </a:lnTo>
                <a:lnTo>
                  <a:pt x="0" y="277113"/>
                </a:lnTo>
                <a:lnTo>
                  <a:pt x="1270" y="283845"/>
                </a:lnTo>
                <a:lnTo>
                  <a:pt x="3683" y="290067"/>
                </a:lnTo>
                <a:lnTo>
                  <a:pt x="8762" y="294513"/>
                </a:lnTo>
                <a:lnTo>
                  <a:pt x="14350" y="297561"/>
                </a:lnTo>
                <a:lnTo>
                  <a:pt x="21209" y="298830"/>
                </a:lnTo>
                <a:lnTo>
                  <a:pt x="128270" y="298830"/>
                </a:lnTo>
                <a:lnTo>
                  <a:pt x="149987" y="277113"/>
                </a:lnTo>
                <a:lnTo>
                  <a:pt x="149479" y="270255"/>
                </a:lnTo>
                <a:lnTo>
                  <a:pt x="145669" y="264033"/>
                </a:lnTo>
                <a:lnTo>
                  <a:pt x="141350" y="259714"/>
                </a:lnTo>
                <a:lnTo>
                  <a:pt x="135762" y="256539"/>
                </a:lnTo>
                <a:lnTo>
                  <a:pt x="128270" y="255270"/>
                </a:lnTo>
                <a:close/>
              </a:path>
              <a:path w="554989" h="554989" extrusionOk="0">
                <a:moveTo>
                  <a:pt x="532892" y="255270"/>
                </a:moveTo>
                <a:lnTo>
                  <a:pt x="425831" y="255270"/>
                </a:lnTo>
                <a:lnTo>
                  <a:pt x="418338" y="256539"/>
                </a:lnTo>
                <a:lnTo>
                  <a:pt x="413385" y="259714"/>
                </a:lnTo>
                <a:lnTo>
                  <a:pt x="408432" y="264033"/>
                </a:lnTo>
                <a:lnTo>
                  <a:pt x="405257" y="270255"/>
                </a:lnTo>
                <a:lnTo>
                  <a:pt x="404113" y="277113"/>
                </a:lnTo>
                <a:lnTo>
                  <a:pt x="405257" y="283845"/>
                </a:lnTo>
                <a:lnTo>
                  <a:pt x="408432" y="290067"/>
                </a:lnTo>
                <a:lnTo>
                  <a:pt x="413385" y="294513"/>
                </a:lnTo>
                <a:lnTo>
                  <a:pt x="418338" y="297561"/>
                </a:lnTo>
                <a:lnTo>
                  <a:pt x="425831" y="298830"/>
                </a:lnTo>
                <a:lnTo>
                  <a:pt x="532892" y="298830"/>
                </a:lnTo>
                <a:lnTo>
                  <a:pt x="554736" y="277113"/>
                </a:lnTo>
                <a:lnTo>
                  <a:pt x="553466" y="270255"/>
                </a:lnTo>
                <a:lnTo>
                  <a:pt x="550418" y="264033"/>
                </a:lnTo>
                <a:lnTo>
                  <a:pt x="545973" y="259714"/>
                </a:lnTo>
                <a:lnTo>
                  <a:pt x="539750" y="256539"/>
                </a:lnTo>
                <a:lnTo>
                  <a:pt x="532892" y="255270"/>
                </a:lnTo>
                <a:close/>
              </a:path>
              <a:path w="554989" h="554989" extrusionOk="0">
                <a:moveTo>
                  <a:pt x="277113" y="0"/>
                </a:moveTo>
                <a:lnTo>
                  <a:pt x="255905" y="21082"/>
                </a:lnTo>
                <a:lnTo>
                  <a:pt x="255905" y="45338"/>
                </a:lnTo>
                <a:lnTo>
                  <a:pt x="228473" y="49657"/>
                </a:lnTo>
                <a:lnTo>
                  <a:pt x="178054" y="67055"/>
                </a:lnTo>
                <a:lnTo>
                  <a:pt x="132587" y="95630"/>
                </a:lnTo>
                <a:lnTo>
                  <a:pt x="95885" y="132969"/>
                </a:lnTo>
                <a:lnTo>
                  <a:pt x="67818" y="177673"/>
                </a:lnTo>
                <a:lnTo>
                  <a:pt x="50419" y="227964"/>
                </a:lnTo>
                <a:lnTo>
                  <a:pt x="46736" y="255270"/>
                </a:lnTo>
                <a:lnTo>
                  <a:pt x="110236" y="255270"/>
                </a:lnTo>
                <a:lnTo>
                  <a:pt x="114554" y="232917"/>
                </a:lnTo>
                <a:lnTo>
                  <a:pt x="122047" y="212471"/>
                </a:lnTo>
                <a:lnTo>
                  <a:pt x="143763" y="173989"/>
                </a:lnTo>
                <a:lnTo>
                  <a:pt x="174371" y="142875"/>
                </a:lnTo>
                <a:lnTo>
                  <a:pt x="212344" y="120523"/>
                </a:lnTo>
                <a:lnTo>
                  <a:pt x="255905" y="108712"/>
                </a:lnTo>
                <a:lnTo>
                  <a:pt x="438705" y="108712"/>
                </a:lnTo>
                <a:lnTo>
                  <a:pt x="422783" y="94361"/>
                </a:lnTo>
                <a:lnTo>
                  <a:pt x="377317" y="66421"/>
                </a:lnTo>
                <a:lnTo>
                  <a:pt x="326263" y="48513"/>
                </a:lnTo>
                <a:lnTo>
                  <a:pt x="298831" y="44703"/>
                </a:lnTo>
                <a:lnTo>
                  <a:pt x="298831" y="21082"/>
                </a:lnTo>
                <a:lnTo>
                  <a:pt x="298196" y="14224"/>
                </a:lnTo>
                <a:lnTo>
                  <a:pt x="294513" y="8636"/>
                </a:lnTo>
                <a:lnTo>
                  <a:pt x="290068" y="3683"/>
                </a:lnTo>
                <a:lnTo>
                  <a:pt x="283845" y="1270"/>
                </a:lnTo>
                <a:lnTo>
                  <a:pt x="277113" y="0"/>
                </a:lnTo>
                <a:close/>
              </a:path>
              <a:path w="554989" h="554989" extrusionOk="0">
                <a:moveTo>
                  <a:pt x="438705" y="108712"/>
                </a:moveTo>
                <a:lnTo>
                  <a:pt x="298831" y="108712"/>
                </a:lnTo>
                <a:lnTo>
                  <a:pt x="321310" y="113029"/>
                </a:lnTo>
                <a:lnTo>
                  <a:pt x="343027" y="119887"/>
                </a:lnTo>
                <a:lnTo>
                  <a:pt x="381000" y="142239"/>
                </a:lnTo>
                <a:lnTo>
                  <a:pt x="412750" y="173354"/>
                </a:lnTo>
                <a:lnTo>
                  <a:pt x="435229" y="211836"/>
                </a:lnTo>
                <a:lnTo>
                  <a:pt x="446405" y="255270"/>
                </a:lnTo>
                <a:lnTo>
                  <a:pt x="509905" y="255270"/>
                </a:lnTo>
                <a:lnTo>
                  <a:pt x="498094" y="201929"/>
                </a:lnTo>
                <a:lnTo>
                  <a:pt x="475615" y="153415"/>
                </a:lnTo>
                <a:lnTo>
                  <a:pt x="442087" y="111760"/>
                </a:lnTo>
                <a:lnTo>
                  <a:pt x="438705" y="108712"/>
                </a:lnTo>
                <a:close/>
              </a:path>
              <a:path w="554989" h="554989" extrusionOk="0">
                <a:moveTo>
                  <a:pt x="298831" y="108712"/>
                </a:moveTo>
                <a:lnTo>
                  <a:pt x="255905" y="108712"/>
                </a:lnTo>
                <a:lnTo>
                  <a:pt x="255905" y="128650"/>
                </a:lnTo>
                <a:lnTo>
                  <a:pt x="257175" y="137287"/>
                </a:lnTo>
                <a:lnTo>
                  <a:pt x="262128" y="143510"/>
                </a:lnTo>
                <a:lnTo>
                  <a:pt x="268986" y="148462"/>
                </a:lnTo>
                <a:lnTo>
                  <a:pt x="277113" y="150367"/>
                </a:lnTo>
                <a:lnTo>
                  <a:pt x="283845" y="149098"/>
                </a:lnTo>
                <a:lnTo>
                  <a:pt x="298831" y="10871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9"/>
          <p:cNvSpPr/>
          <p:nvPr/>
        </p:nvSpPr>
        <p:spPr>
          <a:xfrm>
            <a:off x="4296155" y="2762777"/>
            <a:ext cx="523240" cy="524510"/>
          </a:xfrm>
          <a:custGeom>
            <a:avLst/>
            <a:gdLst/>
            <a:ahLst/>
            <a:cxnLst/>
            <a:rect l="l" t="t" r="r" b="b"/>
            <a:pathLst>
              <a:path w="523239" h="524510" extrusionOk="0">
                <a:moveTo>
                  <a:pt x="449750" y="371729"/>
                </a:moveTo>
                <a:lnTo>
                  <a:pt x="292481" y="371729"/>
                </a:lnTo>
                <a:lnTo>
                  <a:pt x="443738" y="524256"/>
                </a:lnTo>
                <a:lnTo>
                  <a:pt x="522732" y="445262"/>
                </a:lnTo>
                <a:lnTo>
                  <a:pt x="449750" y="371729"/>
                </a:lnTo>
                <a:close/>
              </a:path>
              <a:path w="523239" h="524510" extrusionOk="0">
                <a:moveTo>
                  <a:pt x="208661" y="0"/>
                </a:moveTo>
                <a:lnTo>
                  <a:pt x="185674" y="0"/>
                </a:lnTo>
                <a:lnTo>
                  <a:pt x="162052" y="3429"/>
                </a:lnTo>
                <a:lnTo>
                  <a:pt x="116840" y="16891"/>
                </a:lnTo>
                <a:lnTo>
                  <a:pt x="75692" y="41148"/>
                </a:lnTo>
                <a:lnTo>
                  <a:pt x="41148" y="76200"/>
                </a:lnTo>
                <a:lnTo>
                  <a:pt x="16256" y="118110"/>
                </a:lnTo>
                <a:lnTo>
                  <a:pt x="2032" y="163322"/>
                </a:lnTo>
                <a:lnTo>
                  <a:pt x="0" y="186944"/>
                </a:lnTo>
                <a:lnTo>
                  <a:pt x="0" y="209804"/>
                </a:lnTo>
                <a:lnTo>
                  <a:pt x="8128" y="255778"/>
                </a:lnTo>
                <a:lnTo>
                  <a:pt x="27051" y="298958"/>
                </a:lnTo>
                <a:lnTo>
                  <a:pt x="56769" y="338074"/>
                </a:lnTo>
                <a:lnTo>
                  <a:pt x="94488" y="367665"/>
                </a:lnTo>
                <a:lnTo>
                  <a:pt x="137160" y="386588"/>
                </a:lnTo>
                <a:lnTo>
                  <a:pt x="181610" y="396113"/>
                </a:lnTo>
                <a:lnTo>
                  <a:pt x="204597" y="396113"/>
                </a:lnTo>
                <a:lnTo>
                  <a:pt x="226949" y="394081"/>
                </a:lnTo>
                <a:lnTo>
                  <a:pt x="249174" y="389255"/>
                </a:lnTo>
                <a:lnTo>
                  <a:pt x="271526" y="381889"/>
                </a:lnTo>
                <a:lnTo>
                  <a:pt x="292481" y="371729"/>
                </a:lnTo>
                <a:lnTo>
                  <a:pt x="449750" y="371729"/>
                </a:lnTo>
                <a:lnTo>
                  <a:pt x="396936" y="318516"/>
                </a:lnTo>
                <a:lnTo>
                  <a:pt x="197231" y="318516"/>
                </a:lnTo>
                <a:lnTo>
                  <a:pt x="178308" y="317119"/>
                </a:lnTo>
                <a:lnTo>
                  <a:pt x="127000" y="295529"/>
                </a:lnTo>
                <a:lnTo>
                  <a:pt x="99314" y="268478"/>
                </a:lnTo>
                <a:lnTo>
                  <a:pt x="81661" y="234188"/>
                </a:lnTo>
                <a:lnTo>
                  <a:pt x="76962" y="197739"/>
                </a:lnTo>
                <a:lnTo>
                  <a:pt x="77724" y="179450"/>
                </a:lnTo>
                <a:lnTo>
                  <a:pt x="99314" y="127508"/>
                </a:lnTo>
                <a:lnTo>
                  <a:pt x="127000" y="100584"/>
                </a:lnTo>
                <a:lnTo>
                  <a:pt x="160782" y="82931"/>
                </a:lnTo>
                <a:lnTo>
                  <a:pt x="197231" y="77597"/>
                </a:lnTo>
                <a:lnTo>
                  <a:pt x="354664" y="77597"/>
                </a:lnTo>
                <a:lnTo>
                  <a:pt x="353187" y="75565"/>
                </a:lnTo>
                <a:lnTo>
                  <a:pt x="318770" y="41148"/>
                </a:lnTo>
                <a:lnTo>
                  <a:pt x="276860" y="16891"/>
                </a:lnTo>
                <a:lnTo>
                  <a:pt x="232283" y="3429"/>
                </a:lnTo>
                <a:lnTo>
                  <a:pt x="208661" y="0"/>
                </a:lnTo>
                <a:close/>
              </a:path>
              <a:path w="523239" h="524510" extrusionOk="0">
                <a:moveTo>
                  <a:pt x="354664" y="77597"/>
                </a:moveTo>
                <a:lnTo>
                  <a:pt x="197231" y="77597"/>
                </a:lnTo>
                <a:lnTo>
                  <a:pt x="216154" y="78994"/>
                </a:lnTo>
                <a:lnTo>
                  <a:pt x="233680" y="82931"/>
                </a:lnTo>
                <a:lnTo>
                  <a:pt x="267462" y="100584"/>
                </a:lnTo>
                <a:lnTo>
                  <a:pt x="295148" y="127508"/>
                </a:lnTo>
                <a:lnTo>
                  <a:pt x="316738" y="179450"/>
                </a:lnTo>
                <a:lnTo>
                  <a:pt x="317373" y="197739"/>
                </a:lnTo>
                <a:lnTo>
                  <a:pt x="316738" y="216535"/>
                </a:lnTo>
                <a:lnTo>
                  <a:pt x="295148" y="268478"/>
                </a:lnTo>
                <a:lnTo>
                  <a:pt x="267462" y="295529"/>
                </a:lnTo>
                <a:lnTo>
                  <a:pt x="216154" y="317119"/>
                </a:lnTo>
                <a:lnTo>
                  <a:pt x="197231" y="318516"/>
                </a:lnTo>
                <a:lnTo>
                  <a:pt x="396936" y="318516"/>
                </a:lnTo>
                <a:lnTo>
                  <a:pt x="371475" y="292862"/>
                </a:lnTo>
                <a:lnTo>
                  <a:pt x="381635" y="271907"/>
                </a:lnTo>
                <a:lnTo>
                  <a:pt x="388366" y="249682"/>
                </a:lnTo>
                <a:lnTo>
                  <a:pt x="393065" y="227330"/>
                </a:lnTo>
                <a:lnTo>
                  <a:pt x="395097" y="205105"/>
                </a:lnTo>
                <a:lnTo>
                  <a:pt x="395097" y="182118"/>
                </a:lnTo>
                <a:lnTo>
                  <a:pt x="391668" y="159893"/>
                </a:lnTo>
                <a:lnTo>
                  <a:pt x="386334" y="136906"/>
                </a:lnTo>
                <a:lnTo>
                  <a:pt x="377571" y="115316"/>
                </a:lnTo>
                <a:lnTo>
                  <a:pt x="367411" y="95123"/>
                </a:lnTo>
                <a:lnTo>
                  <a:pt x="354664" y="7759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9"/>
          <p:cNvSpPr/>
          <p:nvPr/>
        </p:nvSpPr>
        <p:spPr>
          <a:xfrm>
            <a:off x="4283964" y="4667777"/>
            <a:ext cx="546100" cy="551815"/>
          </a:xfrm>
          <a:custGeom>
            <a:avLst/>
            <a:gdLst/>
            <a:ahLst/>
            <a:cxnLst/>
            <a:rect l="l" t="t" r="r" b="b"/>
            <a:pathLst>
              <a:path w="546100" h="551814" extrusionOk="0">
                <a:moveTo>
                  <a:pt x="157072" y="402513"/>
                </a:moveTo>
                <a:lnTo>
                  <a:pt x="90424" y="402513"/>
                </a:lnTo>
                <a:lnTo>
                  <a:pt x="96774" y="403161"/>
                </a:lnTo>
                <a:lnTo>
                  <a:pt x="99313" y="405079"/>
                </a:lnTo>
                <a:lnTo>
                  <a:pt x="105156" y="410870"/>
                </a:lnTo>
                <a:lnTo>
                  <a:pt x="110236" y="416661"/>
                </a:lnTo>
                <a:lnTo>
                  <a:pt x="123062" y="429514"/>
                </a:lnTo>
                <a:lnTo>
                  <a:pt x="135255" y="440448"/>
                </a:lnTo>
                <a:lnTo>
                  <a:pt x="140462" y="446239"/>
                </a:lnTo>
                <a:lnTo>
                  <a:pt x="143637" y="455244"/>
                </a:lnTo>
                <a:lnTo>
                  <a:pt x="143637" y="464235"/>
                </a:lnTo>
                <a:lnTo>
                  <a:pt x="142366" y="473887"/>
                </a:lnTo>
                <a:lnTo>
                  <a:pt x="140462" y="495744"/>
                </a:lnTo>
                <a:lnTo>
                  <a:pt x="153924" y="522757"/>
                </a:lnTo>
                <a:lnTo>
                  <a:pt x="155194" y="524040"/>
                </a:lnTo>
                <a:lnTo>
                  <a:pt x="258318" y="551688"/>
                </a:lnTo>
                <a:lnTo>
                  <a:pt x="267335" y="547192"/>
                </a:lnTo>
                <a:lnTo>
                  <a:pt x="274447" y="538822"/>
                </a:lnTo>
                <a:lnTo>
                  <a:pt x="280797" y="528535"/>
                </a:lnTo>
                <a:lnTo>
                  <a:pt x="286638" y="516966"/>
                </a:lnTo>
                <a:lnTo>
                  <a:pt x="290449" y="507326"/>
                </a:lnTo>
                <a:lnTo>
                  <a:pt x="293624" y="499605"/>
                </a:lnTo>
                <a:lnTo>
                  <a:pt x="295528" y="495744"/>
                </a:lnTo>
                <a:lnTo>
                  <a:pt x="300736" y="490601"/>
                </a:lnTo>
                <a:lnTo>
                  <a:pt x="302640" y="489318"/>
                </a:lnTo>
                <a:lnTo>
                  <a:pt x="305181" y="489318"/>
                </a:lnTo>
                <a:lnTo>
                  <a:pt x="308356" y="488670"/>
                </a:lnTo>
                <a:lnTo>
                  <a:pt x="316102" y="487387"/>
                </a:lnTo>
                <a:lnTo>
                  <a:pt x="345566" y="481596"/>
                </a:lnTo>
                <a:lnTo>
                  <a:pt x="350012" y="479666"/>
                </a:lnTo>
                <a:lnTo>
                  <a:pt x="355219" y="479031"/>
                </a:lnTo>
                <a:lnTo>
                  <a:pt x="452618" y="479031"/>
                </a:lnTo>
                <a:lnTo>
                  <a:pt x="484808" y="446239"/>
                </a:lnTo>
                <a:lnTo>
                  <a:pt x="269875" y="446239"/>
                </a:lnTo>
                <a:lnTo>
                  <a:pt x="239775" y="443661"/>
                </a:lnTo>
                <a:lnTo>
                  <a:pt x="210947" y="435305"/>
                </a:lnTo>
                <a:lnTo>
                  <a:pt x="184658" y="423087"/>
                </a:lnTo>
                <a:lnTo>
                  <a:pt x="160909" y="406374"/>
                </a:lnTo>
                <a:lnTo>
                  <a:pt x="157072" y="402513"/>
                </a:lnTo>
                <a:close/>
              </a:path>
              <a:path w="546100" h="551814" extrusionOk="0">
                <a:moveTo>
                  <a:pt x="452618" y="479031"/>
                </a:moveTo>
                <a:lnTo>
                  <a:pt x="359663" y="479031"/>
                </a:lnTo>
                <a:lnTo>
                  <a:pt x="364109" y="479666"/>
                </a:lnTo>
                <a:lnTo>
                  <a:pt x="366140" y="479666"/>
                </a:lnTo>
                <a:lnTo>
                  <a:pt x="368046" y="480961"/>
                </a:lnTo>
                <a:lnTo>
                  <a:pt x="370586" y="482892"/>
                </a:lnTo>
                <a:lnTo>
                  <a:pt x="375665" y="485457"/>
                </a:lnTo>
                <a:lnTo>
                  <a:pt x="383413" y="491248"/>
                </a:lnTo>
                <a:lnTo>
                  <a:pt x="394335" y="499605"/>
                </a:lnTo>
                <a:lnTo>
                  <a:pt x="403860" y="505396"/>
                </a:lnTo>
                <a:lnTo>
                  <a:pt x="412876" y="507326"/>
                </a:lnTo>
                <a:lnTo>
                  <a:pt x="419353" y="507326"/>
                </a:lnTo>
                <a:lnTo>
                  <a:pt x="424434" y="505396"/>
                </a:lnTo>
                <a:lnTo>
                  <a:pt x="428244" y="502170"/>
                </a:lnTo>
                <a:lnTo>
                  <a:pt x="431419" y="499605"/>
                </a:lnTo>
                <a:lnTo>
                  <a:pt x="433450" y="498322"/>
                </a:lnTo>
                <a:lnTo>
                  <a:pt x="437261" y="493814"/>
                </a:lnTo>
                <a:lnTo>
                  <a:pt x="442975" y="487387"/>
                </a:lnTo>
                <a:lnTo>
                  <a:pt x="450723" y="480961"/>
                </a:lnTo>
                <a:lnTo>
                  <a:pt x="452618" y="479031"/>
                </a:lnTo>
                <a:close/>
              </a:path>
              <a:path w="546100" h="551814" extrusionOk="0">
                <a:moveTo>
                  <a:pt x="405934" y="103505"/>
                </a:moveTo>
                <a:lnTo>
                  <a:pt x="269875" y="103505"/>
                </a:lnTo>
                <a:lnTo>
                  <a:pt x="301371" y="106680"/>
                </a:lnTo>
                <a:lnTo>
                  <a:pt x="329564" y="114427"/>
                </a:lnTo>
                <a:lnTo>
                  <a:pt x="380238" y="144018"/>
                </a:lnTo>
                <a:lnTo>
                  <a:pt x="417322" y="189103"/>
                </a:lnTo>
                <a:lnTo>
                  <a:pt x="437896" y="244348"/>
                </a:lnTo>
                <a:lnTo>
                  <a:pt x="441071" y="275844"/>
                </a:lnTo>
                <a:lnTo>
                  <a:pt x="437896" y="306070"/>
                </a:lnTo>
                <a:lnTo>
                  <a:pt x="417322" y="362000"/>
                </a:lnTo>
                <a:lnTo>
                  <a:pt x="380238" y="406374"/>
                </a:lnTo>
                <a:lnTo>
                  <a:pt x="329564" y="435305"/>
                </a:lnTo>
                <a:lnTo>
                  <a:pt x="269875" y="446239"/>
                </a:lnTo>
                <a:lnTo>
                  <a:pt x="484808" y="446239"/>
                </a:lnTo>
                <a:lnTo>
                  <a:pt x="494284" y="436587"/>
                </a:lnTo>
                <a:lnTo>
                  <a:pt x="501396" y="425665"/>
                </a:lnTo>
                <a:lnTo>
                  <a:pt x="503300" y="414731"/>
                </a:lnTo>
                <a:lnTo>
                  <a:pt x="500761" y="405079"/>
                </a:lnTo>
                <a:lnTo>
                  <a:pt x="495553" y="395439"/>
                </a:lnTo>
                <a:lnTo>
                  <a:pt x="489838" y="387718"/>
                </a:lnTo>
                <a:lnTo>
                  <a:pt x="482726" y="379361"/>
                </a:lnTo>
                <a:lnTo>
                  <a:pt x="478282" y="371652"/>
                </a:lnTo>
                <a:lnTo>
                  <a:pt x="475107" y="365861"/>
                </a:lnTo>
                <a:lnTo>
                  <a:pt x="473201" y="362648"/>
                </a:lnTo>
                <a:lnTo>
                  <a:pt x="473201" y="360070"/>
                </a:lnTo>
                <a:lnTo>
                  <a:pt x="493649" y="298323"/>
                </a:lnTo>
                <a:lnTo>
                  <a:pt x="495553" y="297053"/>
                </a:lnTo>
                <a:lnTo>
                  <a:pt x="509015" y="292608"/>
                </a:lnTo>
                <a:lnTo>
                  <a:pt x="518033" y="288036"/>
                </a:lnTo>
                <a:lnTo>
                  <a:pt x="535305" y="278384"/>
                </a:lnTo>
                <a:lnTo>
                  <a:pt x="542416" y="270637"/>
                </a:lnTo>
                <a:lnTo>
                  <a:pt x="545591" y="261747"/>
                </a:lnTo>
                <a:lnTo>
                  <a:pt x="545591" y="246888"/>
                </a:lnTo>
                <a:lnTo>
                  <a:pt x="543687" y="243078"/>
                </a:lnTo>
                <a:lnTo>
                  <a:pt x="542416" y="236601"/>
                </a:lnTo>
                <a:lnTo>
                  <a:pt x="539241" y="226314"/>
                </a:lnTo>
                <a:lnTo>
                  <a:pt x="536575" y="214757"/>
                </a:lnTo>
                <a:lnTo>
                  <a:pt x="532764" y="201930"/>
                </a:lnTo>
                <a:lnTo>
                  <a:pt x="529589" y="189103"/>
                </a:lnTo>
                <a:lnTo>
                  <a:pt x="525780" y="176149"/>
                </a:lnTo>
                <a:lnTo>
                  <a:pt x="523113" y="165862"/>
                </a:lnTo>
                <a:lnTo>
                  <a:pt x="521208" y="157480"/>
                </a:lnTo>
                <a:lnTo>
                  <a:pt x="516127" y="149225"/>
                </a:lnTo>
                <a:lnTo>
                  <a:pt x="510921" y="144018"/>
                </a:lnTo>
                <a:lnTo>
                  <a:pt x="446913" y="144018"/>
                </a:lnTo>
                <a:lnTo>
                  <a:pt x="444881" y="142113"/>
                </a:lnTo>
                <a:lnTo>
                  <a:pt x="441071" y="136906"/>
                </a:lnTo>
                <a:lnTo>
                  <a:pt x="435356" y="130556"/>
                </a:lnTo>
                <a:lnTo>
                  <a:pt x="426974" y="123444"/>
                </a:lnTo>
                <a:lnTo>
                  <a:pt x="420624" y="116332"/>
                </a:lnTo>
                <a:lnTo>
                  <a:pt x="406526" y="104775"/>
                </a:lnTo>
                <a:lnTo>
                  <a:pt x="405934" y="103505"/>
                </a:lnTo>
                <a:close/>
              </a:path>
              <a:path w="546100" h="551814" extrusionOk="0">
                <a:moveTo>
                  <a:pt x="130810" y="41148"/>
                </a:moveTo>
                <a:lnTo>
                  <a:pt x="124968" y="41783"/>
                </a:lnTo>
                <a:lnTo>
                  <a:pt x="121158" y="44958"/>
                </a:lnTo>
                <a:lnTo>
                  <a:pt x="117983" y="46990"/>
                </a:lnTo>
                <a:lnTo>
                  <a:pt x="117348" y="47625"/>
                </a:lnTo>
                <a:lnTo>
                  <a:pt x="44831" y="122809"/>
                </a:lnTo>
                <a:lnTo>
                  <a:pt x="41021" y="129286"/>
                </a:lnTo>
                <a:lnTo>
                  <a:pt x="39750" y="136271"/>
                </a:lnTo>
                <a:lnTo>
                  <a:pt x="41021" y="141478"/>
                </a:lnTo>
                <a:lnTo>
                  <a:pt x="42925" y="144018"/>
                </a:lnTo>
                <a:lnTo>
                  <a:pt x="43561" y="145288"/>
                </a:lnTo>
                <a:lnTo>
                  <a:pt x="65405" y="173609"/>
                </a:lnTo>
                <a:lnTo>
                  <a:pt x="66039" y="175514"/>
                </a:lnTo>
                <a:lnTo>
                  <a:pt x="69214" y="179451"/>
                </a:lnTo>
                <a:lnTo>
                  <a:pt x="73025" y="189103"/>
                </a:lnTo>
                <a:lnTo>
                  <a:pt x="72389" y="194818"/>
                </a:lnTo>
                <a:lnTo>
                  <a:pt x="69214" y="203835"/>
                </a:lnTo>
                <a:lnTo>
                  <a:pt x="66039" y="214757"/>
                </a:lnTo>
                <a:lnTo>
                  <a:pt x="63500" y="226314"/>
                </a:lnTo>
                <a:lnTo>
                  <a:pt x="61595" y="237236"/>
                </a:lnTo>
                <a:lnTo>
                  <a:pt x="59562" y="244983"/>
                </a:lnTo>
                <a:lnTo>
                  <a:pt x="54483" y="250825"/>
                </a:lnTo>
                <a:lnTo>
                  <a:pt x="46862" y="257175"/>
                </a:lnTo>
                <a:lnTo>
                  <a:pt x="37846" y="261747"/>
                </a:lnTo>
                <a:lnTo>
                  <a:pt x="20574" y="269367"/>
                </a:lnTo>
                <a:lnTo>
                  <a:pt x="10922" y="275844"/>
                </a:lnTo>
                <a:lnTo>
                  <a:pt x="635" y="285496"/>
                </a:lnTo>
                <a:lnTo>
                  <a:pt x="0" y="288036"/>
                </a:lnTo>
                <a:lnTo>
                  <a:pt x="635" y="293243"/>
                </a:lnTo>
                <a:lnTo>
                  <a:pt x="3175" y="302209"/>
                </a:lnTo>
                <a:lnTo>
                  <a:pt x="5080" y="313131"/>
                </a:lnTo>
                <a:lnTo>
                  <a:pt x="7747" y="323430"/>
                </a:lnTo>
                <a:lnTo>
                  <a:pt x="10922" y="333717"/>
                </a:lnTo>
                <a:lnTo>
                  <a:pt x="12826" y="340144"/>
                </a:lnTo>
                <a:lnTo>
                  <a:pt x="13462" y="346570"/>
                </a:lnTo>
                <a:lnTo>
                  <a:pt x="16637" y="354926"/>
                </a:lnTo>
                <a:lnTo>
                  <a:pt x="19176" y="365861"/>
                </a:lnTo>
                <a:lnTo>
                  <a:pt x="30099" y="398018"/>
                </a:lnTo>
                <a:lnTo>
                  <a:pt x="33400" y="403161"/>
                </a:lnTo>
                <a:lnTo>
                  <a:pt x="37846" y="406374"/>
                </a:lnTo>
                <a:lnTo>
                  <a:pt x="45465" y="407009"/>
                </a:lnTo>
                <a:lnTo>
                  <a:pt x="56387" y="407009"/>
                </a:lnTo>
                <a:lnTo>
                  <a:pt x="76326" y="405079"/>
                </a:lnTo>
                <a:lnTo>
                  <a:pt x="82676" y="403161"/>
                </a:lnTo>
                <a:lnTo>
                  <a:pt x="90424" y="402513"/>
                </a:lnTo>
                <a:lnTo>
                  <a:pt x="157072" y="402513"/>
                </a:lnTo>
                <a:lnTo>
                  <a:pt x="140462" y="385800"/>
                </a:lnTo>
                <a:lnTo>
                  <a:pt x="123698" y="362000"/>
                </a:lnTo>
                <a:lnTo>
                  <a:pt x="110871" y="335635"/>
                </a:lnTo>
                <a:lnTo>
                  <a:pt x="103250" y="306070"/>
                </a:lnTo>
                <a:lnTo>
                  <a:pt x="100711" y="275844"/>
                </a:lnTo>
                <a:lnTo>
                  <a:pt x="103250" y="244348"/>
                </a:lnTo>
                <a:lnTo>
                  <a:pt x="123698" y="189103"/>
                </a:lnTo>
                <a:lnTo>
                  <a:pt x="160909" y="144018"/>
                </a:lnTo>
                <a:lnTo>
                  <a:pt x="210947" y="114427"/>
                </a:lnTo>
                <a:lnTo>
                  <a:pt x="269875" y="103505"/>
                </a:lnTo>
                <a:lnTo>
                  <a:pt x="405934" y="103505"/>
                </a:lnTo>
                <a:lnTo>
                  <a:pt x="403860" y="99060"/>
                </a:lnTo>
                <a:lnTo>
                  <a:pt x="402589" y="93853"/>
                </a:lnTo>
                <a:lnTo>
                  <a:pt x="402589" y="89408"/>
                </a:lnTo>
                <a:lnTo>
                  <a:pt x="403860" y="82296"/>
                </a:lnTo>
                <a:lnTo>
                  <a:pt x="404310" y="74549"/>
                </a:lnTo>
                <a:lnTo>
                  <a:pt x="190373" y="74549"/>
                </a:lnTo>
                <a:lnTo>
                  <a:pt x="184658" y="73279"/>
                </a:lnTo>
                <a:lnTo>
                  <a:pt x="180212" y="72644"/>
                </a:lnTo>
                <a:lnTo>
                  <a:pt x="179450" y="71374"/>
                </a:lnTo>
                <a:lnTo>
                  <a:pt x="145541" y="46990"/>
                </a:lnTo>
                <a:lnTo>
                  <a:pt x="137795" y="41783"/>
                </a:lnTo>
                <a:lnTo>
                  <a:pt x="130810" y="41148"/>
                </a:lnTo>
                <a:close/>
              </a:path>
              <a:path w="546100" h="551814" extrusionOk="0">
                <a:moveTo>
                  <a:pt x="498728" y="140208"/>
                </a:moveTo>
                <a:lnTo>
                  <a:pt x="496188" y="140208"/>
                </a:lnTo>
                <a:lnTo>
                  <a:pt x="446913" y="144018"/>
                </a:lnTo>
                <a:lnTo>
                  <a:pt x="510921" y="144018"/>
                </a:lnTo>
                <a:lnTo>
                  <a:pt x="510286" y="143383"/>
                </a:lnTo>
                <a:lnTo>
                  <a:pt x="498728" y="140208"/>
                </a:lnTo>
                <a:close/>
              </a:path>
              <a:path w="546100" h="551814" extrusionOk="0">
                <a:moveTo>
                  <a:pt x="289813" y="0"/>
                </a:moveTo>
                <a:lnTo>
                  <a:pt x="267335" y="19304"/>
                </a:lnTo>
                <a:lnTo>
                  <a:pt x="264160" y="26416"/>
                </a:lnTo>
                <a:lnTo>
                  <a:pt x="261620" y="34036"/>
                </a:lnTo>
                <a:lnTo>
                  <a:pt x="258318" y="39878"/>
                </a:lnTo>
                <a:lnTo>
                  <a:pt x="256412" y="44958"/>
                </a:lnTo>
                <a:lnTo>
                  <a:pt x="255777" y="46990"/>
                </a:lnTo>
                <a:lnTo>
                  <a:pt x="250062" y="56642"/>
                </a:lnTo>
                <a:lnTo>
                  <a:pt x="244856" y="60452"/>
                </a:lnTo>
                <a:lnTo>
                  <a:pt x="241046" y="61722"/>
                </a:lnTo>
                <a:lnTo>
                  <a:pt x="239140" y="61722"/>
                </a:lnTo>
                <a:lnTo>
                  <a:pt x="229488" y="63627"/>
                </a:lnTo>
                <a:lnTo>
                  <a:pt x="200025" y="72644"/>
                </a:lnTo>
                <a:lnTo>
                  <a:pt x="190373" y="74549"/>
                </a:lnTo>
                <a:lnTo>
                  <a:pt x="404310" y="74549"/>
                </a:lnTo>
                <a:lnTo>
                  <a:pt x="404495" y="71374"/>
                </a:lnTo>
                <a:lnTo>
                  <a:pt x="405764" y="58547"/>
                </a:lnTo>
                <a:lnTo>
                  <a:pt x="405764" y="45593"/>
                </a:lnTo>
                <a:lnTo>
                  <a:pt x="384048" y="23114"/>
                </a:lnTo>
                <a:lnTo>
                  <a:pt x="382143" y="23114"/>
                </a:lnTo>
                <a:lnTo>
                  <a:pt x="299338" y="635"/>
                </a:lnTo>
                <a:lnTo>
                  <a:pt x="28981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9"/>
          <p:cNvSpPr/>
          <p:nvPr/>
        </p:nvSpPr>
        <p:spPr>
          <a:xfrm>
            <a:off x="4369308" y="4756169"/>
            <a:ext cx="375285" cy="375285"/>
          </a:xfrm>
          <a:custGeom>
            <a:avLst/>
            <a:gdLst/>
            <a:ahLst/>
            <a:cxnLst/>
            <a:rect l="l" t="t" r="r" b="b"/>
            <a:pathLst>
              <a:path w="375285" h="375285" extrusionOk="0">
                <a:moveTo>
                  <a:pt x="187451" y="0"/>
                </a:moveTo>
                <a:lnTo>
                  <a:pt x="137627" y="6697"/>
                </a:lnTo>
                <a:lnTo>
                  <a:pt x="92851" y="25597"/>
                </a:lnTo>
                <a:lnTo>
                  <a:pt x="54911" y="54911"/>
                </a:lnTo>
                <a:lnTo>
                  <a:pt x="25597" y="92851"/>
                </a:lnTo>
                <a:lnTo>
                  <a:pt x="6697" y="137627"/>
                </a:lnTo>
                <a:lnTo>
                  <a:pt x="0" y="187451"/>
                </a:lnTo>
                <a:lnTo>
                  <a:pt x="6697" y="237285"/>
                </a:lnTo>
                <a:lnTo>
                  <a:pt x="25597" y="282064"/>
                </a:lnTo>
                <a:lnTo>
                  <a:pt x="54911" y="320001"/>
                </a:lnTo>
                <a:lnTo>
                  <a:pt x="92851" y="349312"/>
                </a:lnTo>
                <a:lnTo>
                  <a:pt x="137627" y="368208"/>
                </a:lnTo>
                <a:lnTo>
                  <a:pt x="187451" y="374903"/>
                </a:lnTo>
                <a:lnTo>
                  <a:pt x="237276" y="368208"/>
                </a:lnTo>
                <a:lnTo>
                  <a:pt x="282052" y="349312"/>
                </a:lnTo>
                <a:lnTo>
                  <a:pt x="319992" y="320001"/>
                </a:lnTo>
                <a:lnTo>
                  <a:pt x="349306" y="282064"/>
                </a:lnTo>
                <a:lnTo>
                  <a:pt x="349680" y="281177"/>
                </a:lnTo>
                <a:lnTo>
                  <a:pt x="187451" y="281177"/>
                </a:lnTo>
                <a:lnTo>
                  <a:pt x="150947" y="273812"/>
                </a:lnTo>
                <a:lnTo>
                  <a:pt x="121158" y="253726"/>
                </a:lnTo>
                <a:lnTo>
                  <a:pt x="101084" y="223935"/>
                </a:lnTo>
                <a:lnTo>
                  <a:pt x="93725" y="187451"/>
                </a:lnTo>
                <a:lnTo>
                  <a:pt x="101084" y="150947"/>
                </a:lnTo>
                <a:lnTo>
                  <a:pt x="121158" y="121157"/>
                </a:lnTo>
                <a:lnTo>
                  <a:pt x="150947" y="101084"/>
                </a:lnTo>
                <a:lnTo>
                  <a:pt x="187451" y="93725"/>
                </a:lnTo>
                <a:lnTo>
                  <a:pt x="349675" y="93725"/>
                </a:lnTo>
                <a:lnTo>
                  <a:pt x="349306" y="92851"/>
                </a:lnTo>
                <a:lnTo>
                  <a:pt x="319992" y="54911"/>
                </a:lnTo>
                <a:lnTo>
                  <a:pt x="282052" y="25597"/>
                </a:lnTo>
                <a:lnTo>
                  <a:pt x="237276" y="6697"/>
                </a:lnTo>
                <a:lnTo>
                  <a:pt x="187451" y="0"/>
                </a:lnTo>
                <a:close/>
              </a:path>
              <a:path w="375285" h="375285" extrusionOk="0">
                <a:moveTo>
                  <a:pt x="349675" y="93725"/>
                </a:moveTo>
                <a:lnTo>
                  <a:pt x="187451" y="93725"/>
                </a:lnTo>
                <a:lnTo>
                  <a:pt x="223956" y="101084"/>
                </a:lnTo>
                <a:lnTo>
                  <a:pt x="253745" y="121157"/>
                </a:lnTo>
                <a:lnTo>
                  <a:pt x="273819" y="150947"/>
                </a:lnTo>
                <a:lnTo>
                  <a:pt x="281177" y="187451"/>
                </a:lnTo>
                <a:lnTo>
                  <a:pt x="273819" y="223935"/>
                </a:lnTo>
                <a:lnTo>
                  <a:pt x="253745" y="253726"/>
                </a:lnTo>
                <a:lnTo>
                  <a:pt x="223956" y="273812"/>
                </a:lnTo>
                <a:lnTo>
                  <a:pt x="187451" y="281177"/>
                </a:lnTo>
                <a:lnTo>
                  <a:pt x="349680" y="281177"/>
                </a:lnTo>
                <a:lnTo>
                  <a:pt x="368206" y="237285"/>
                </a:lnTo>
                <a:lnTo>
                  <a:pt x="374903" y="187451"/>
                </a:lnTo>
                <a:lnTo>
                  <a:pt x="368206" y="137627"/>
                </a:lnTo>
                <a:lnTo>
                  <a:pt x="349675" y="9372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9"/>
          <p:cNvSpPr/>
          <p:nvPr/>
        </p:nvSpPr>
        <p:spPr>
          <a:xfrm>
            <a:off x="4309871" y="4061226"/>
            <a:ext cx="111251" cy="14935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9"/>
          <p:cNvSpPr/>
          <p:nvPr/>
        </p:nvSpPr>
        <p:spPr>
          <a:xfrm>
            <a:off x="4451603" y="3986550"/>
            <a:ext cx="111251" cy="22402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9"/>
          <p:cNvSpPr/>
          <p:nvPr/>
        </p:nvSpPr>
        <p:spPr>
          <a:xfrm>
            <a:off x="4597908" y="3890538"/>
            <a:ext cx="113030" cy="320040"/>
          </a:xfrm>
          <a:custGeom>
            <a:avLst/>
            <a:gdLst/>
            <a:ahLst/>
            <a:cxnLst/>
            <a:rect l="l" t="t" r="r" b="b"/>
            <a:pathLst>
              <a:path w="113029" h="320039" extrusionOk="0">
                <a:moveTo>
                  <a:pt x="93979" y="0"/>
                </a:moveTo>
                <a:lnTo>
                  <a:pt x="18795" y="0"/>
                </a:lnTo>
                <a:lnTo>
                  <a:pt x="11465" y="1472"/>
                </a:lnTo>
                <a:lnTo>
                  <a:pt x="5492" y="5492"/>
                </a:lnTo>
                <a:lnTo>
                  <a:pt x="1472" y="11465"/>
                </a:lnTo>
                <a:lnTo>
                  <a:pt x="0" y="18796"/>
                </a:lnTo>
                <a:lnTo>
                  <a:pt x="0" y="301244"/>
                </a:lnTo>
                <a:lnTo>
                  <a:pt x="1472" y="308574"/>
                </a:lnTo>
                <a:lnTo>
                  <a:pt x="5492" y="314547"/>
                </a:lnTo>
                <a:lnTo>
                  <a:pt x="11465" y="318567"/>
                </a:lnTo>
                <a:lnTo>
                  <a:pt x="18795" y="320040"/>
                </a:lnTo>
                <a:lnTo>
                  <a:pt x="93979" y="320040"/>
                </a:lnTo>
                <a:lnTo>
                  <a:pt x="101310" y="318567"/>
                </a:lnTo>
                <a:lnTo>
                  <a:pt x="107283" y="314547"/>
                </a:lnTo>
                <a:lnTo>
                  <a:pt x="111303" y="308574"/>
                </a:lnTo>
                <a:lnTo>
                  <a:pt x="112775" y="301244"/>
                </a:lnTo>
                <a:lnTo>
                  <a:pt x="112775" y="18796"/>
                </a:lnTo>
                <a:lnTo>
                  <a:pt x="111303" y="11465"/>
                </a:lnTo>
                <a:lnTo>
                  <a:pt x="107283" y="5492"/>
                </a:lnTo>
                <a:lnTo>
                  <a:pt x="101310" y="1472"/>
                </a:lnTo>
                <a:lnTo>
                  <a:pt x="9397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4507991" y="3725945"/>
            <a:ext cx="295910" cy="184785"/>
          </a:xfrm>
          <a:custGeom>
            <a:avLst/>
            <a:gdLst/>
            <a:ahLst/>
            <a:cxnLst/>
            <a:rect l="l" t="t" r="r" b="b"/>
            <a:pathLst>
              <a:path w="295910" h="184785" extrusionOk="0">
                <a:moveTo>
                  <a:pt x="147828" y="0"/>
                </a:moveTo>
                <a:lnTo>
                  <a:pt x="0" y="184403"/>
                </a:lnTo>
                <a:lnTo>
                  <a:pt x="295656" y="184403"/>
                </a:lnTo>
                <a:lnTo>
                  <a:pt x="14782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txBox="1">
            <a:spLocks noGrp="1"/>
          </p:cNvSpPr>
          <p:nvPr>
            <p:ph type="title"/>
          </p:nvPr>
        </p:nvSpPr>
        <p:spPr>
          <a:xfrm>
            <a:off x="272140" y="36958"/>
            <a:ext cx="10561674" cy="41197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Agenda </a:t>
            </a:r>
            <a:r>
              <a:rPr lang="en-US" sz="3600" dirty="0">
                <a:solidFill>
                  <a:srgbClr val="C00000"/>
                </a:solidFill>
              </a:rPr>
              <a:t>(Update to be a different format and align with our final deck)</a:t>
            </a:r>
            <a:endParaRPr dirty="0">
              <a:solidFill>
                <a:srgbClr val="C00000"/>
              </a:solidFill>
            </a:endParaRPr>
          </a:p>
        </p:txBody>
      </p:sp>
      <p:sp>
        <p:nvSpPr>
          <p:cNvPr id="2" name="Slide Number Placeholder 1">
            <a:extLst>
              <a:ext uri="{FF2B5EF4-FFF2-40B4-BE49-F238E27FC236}">
                <a16:creationId xmlns:a16="http://schemas.microsoft.com/office/drawing/2014/main" id="{60F3625F-79E6-4931-8142-44A4C17D9E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Consumerism Is Everywhere</a:t>
            </a:r>
            <a:endParaRPr sz="3200" dirty="0"/>
          </a:p>
        </p:txBody>
      </p:sp>
      <p:sp>
        <p:nvSpPr>
          <p:cNvPr id="9" name="Google Shape;109;p10">
            <a:extLst>
              <a:ext uri="{FF2B5EF4-FFF2-40B4-BE49-F238E27FC236}">
                <a16:creationId xmlns:a16="http://schemas.microsoft.com/office/drawing/2014/main" id="{1A9EB261-8737-438D-A61E-F4BCFBD8347E}"/>
              </a:ext>
            </a:extLst>
          </p:cNvPr>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In nearly every industry and sector, consumer power has grown in the last 10 years as the availability of data has given consumers previously unknown levels of transparency into the quality of goods and services provided.</a:t>
            </a:r>
            <a:endParaRPr lang="en-US" sz="1800" b="1" dirty="0">
              <a:solidFill>
                <a:schemeClr val="dk1"/>
              </a:solidFill>
            </a:endParaRPr>
          </a:p>
        </p:txBody>
      </p:sp>
      <p:sp>
        <p:nvSpPr>
          <p:cNvPr id="2" name="Slide Number Placeholder 1">
            <a:extLst>
              <a:ext uri="{FF2B5EF4-FFF2-40B4-BE49-F238E27FC236}">
                <a16:creationId xmlns:a16="http://schemas.microsoft.com/office/drawing/2014/main" id="{738D4E3B-6A45-46A9-AFCD-6FA2EA237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026" name="Picture 2" descr="Image result for yelp">
            <a:extLst>
              <a:ext uri="{FF2B5EF4-FFF2-40B4-BE49-F238E27FC236}">
                <a16:creationId xmlns:a16="http://schemas.microsoft.com/office/drawing/2014/main" id="{C774DC86-CC66-4F71-9077-D1F71A28E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94" y="1791314"/>
            <a:ext cx="306705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ripadvisor">
            <a:extLst>
              <a:ext uri="{FF2B5EF4-FFF2-40B4-BE49-F238E27FC236}">
                <a16:creationId xmlns:a16="http://schemas.microsoft.com/office/drawing/2014/main" id="{31B77445-C63E-47A7-A778-EF2B6640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03" y="3798946"/>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sumer reports">
            <a:extLst>
              <a:ext uri="{FF2B5EF4-FFF2-40B4-BE49-F238E27FC236}">
                <a16:creationId xmlns:a16="http://schemas.microsoft.com/office/drawing/2014/main" id="{AEF9EA02-11DB-4CAD-94FE-B164DFF78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75" y="31334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edmunds">
            <a:extLst>
              <a:ext uri="{FF2B5EF4-FFF2-40B4-BE49-F238E27FC236}">
                <a16:creationId xmlns:a16="http://schemas.microsoft.com/office/drawing/2014/main" id="{55C4DB4B-B4D0-4C6D-8DC4-A70B0D0ABC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7947" y="1616792"/>
            <a:ext cx="14478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onsumer rating">
            <a:extLst>
              <a:ext uri="{FF2B5EF4-FFF2-40B4-BE49-F238E27FC236}">
                <a16:creationId xmlns:a16="http://schemas.microsoft.com/office/drawing/2014/main" id="{2E69C248-DF3C-45DE-B0A6-E5B74E7D67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3681" y="2238375"/>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0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Except for the Healthcare Industry</a:t>
            </a:r>
            <a:endParaRPr sz="3200" dirty="0"/>
          </a:p>
        </p:txBody>
      </p:sp>
      <p:sp>
        <p:nvSpPr>
          <p:cNvPr id="109" name="Google Shape;109;p10"/>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The healthcare industry significantly lags other industries when it comes to expanding the power of consumers through technology – with a major driver being a </a:t>
            </a:r>
            <a:r>
              <a:rPr lang="en-US" sz="1800" b="1" dirty="0">
                <a:solidFill>
                  <a:schemeClr val="dk1"/>
                </a:solidFill>
              </a:rPr>
              <a:t>lack of timely data on the quality and performance of healthcare providers</a:t>
            </a:r>
            <a:r>
              <a:rPr lang="en-US" sz="1800" dirty="0">
                <a:solidFill>
                  <a:schemeClr val="dk1"/>
                </a:solidFill>
              </a:rPr>
              <a:t> (among other things)</a:t>
            </a:r>
            <a:r>
              <a:rPr lang="en-US" sz="1800" b="1" dirty="0">
                <a:solidFill>
                  <a:schemeClr val="dk1"/>
                </a:solidFill>
              </a:rPr>
              <a:t>.</a:t>
            </a:r>
          </a:p>
        </p:txBody>
      </p:sp>
      <p:sp>
        <p:nvSpPr>
          <p:cNvPr id="3" name="Text Placeholder 2">
            <a:extLst>
              <a:ext uri="{FF2B5EF4-FFF2-40B4-BE49-F238E27FC236}">
                <a16:creationId xmlns:a16="http://schemas.microsoft.com/office/drawing/2014/main" id="{E57D5AA8-7274-4426-8237-11D7B2C3A873}"/>
              </a:ext>
            </a:extLst>
          </p:cNvPr>
          <p:cNvSpPr>
            <a:spLocks noGrp="1"/>
          </p:cNvSpPr>
          <p:nvPr>
            <p:ph type="body" idx="1"/>
          </p:nvPr>
        </p:nvSpPr>
        <p:spPr>
          <a:xfrm>
            <a:off x="762000" y="1899821"/>
            <a:ext cx="10668000" cy="3238260"/>
          </a:xfrm>
        </p:spPr>
        <p:txBody>
          <a:bodyPr/>
          <a:lstStyle/>
          <a:p>
            <a:pPr>
              <a:spcBef>
                <a:spcPts val="1200"/>
              </a:spcBef>
              <a:spcAft>
                <a:spcPts val="1200"/>
              </a:spcAft>
            </a:pPr>
            <a:r>
              <a:rPr lang="en-US" sz="2200" dirty="0"/>
              <a:t>The Centers for Medicare &amp; Medicare Services (CMS) operates several programs measuring the quality and performance of healthcare providers; however:</a:t>
            </a:r>
          </a:p>
          <a:p>
            <a:pPr>
              <a:spcBef>
                <a:spcPts val="1200"/>
              </a:spcBef>
              <a:spcAft>
                <a:spcPts val="1200"/>
              </a:spcAft>
            </a:pPr>
            <a:r>
              <a:rPr lang="en-US" sz="2200" dirty="0"/>
              <a:t>Data collection and reporting is not timely – often lagging 1-2 years </a:t>
            </a:r>
            <a:r>
              <a:rPr lang="en-US" sz="2200" dirty="0">
                <a:solidFill>
                  <a:srgbClr val="C00000"/>
                </a:solidFill>
              </a:rPr>
              <a:t>(confirm)</a:t>
            </a:r>
          </a:p>
          <a:p>
            <a:pPr>
              <a:spcBef>
                <a:spcPts val="1200"/>
              </a:spcBef>
              <a:spcAft>
                <a:spcPts val="1200"/>
              </a:spcAft>
            </a:pPr>
            <a:r>
              <a:rPr lang="en-US" sz="2200" dirty="0">
                <a:solidFill>
                  <a:schemeClr val="tx1"/>
                </a:solidFill>
              </a:rPr>
              <a:t>Reporting is not easy for consumers to access and interpret</a:t>
            </a:r>
          </a:p>
          <a:p>
            <a:pPr>
              <a:spcBef>
                <a:spcPts val="1200"/>
              </a:spcBef>
              <a:spcAft>
                <a:spcPts val="1200"/>
              </a:spcAft>
            </a:pPr>
            <a:r>
              <a:rPr lang="en-US" sz="2200" dirty="0">
                <a:solidFill>
                  <a:schemeClr val="tx1"/>
                </a:solidFill>
              </a:rPr>
              <a:t>Traditional healthcare providers and insurers often do not have an incentive to provide greater transparency to consumers</a:t>
            </a:r>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6486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1"/>
          <p:cNvSpPr txBox="1">
            <a:spLocks noGrp="1"/>
          </p:cNvSpPr>
          <p:nvPr>
            <p:ph type="title"/>
          </p:nvPr>
        </p:nvSpPr>
        <p:spPr>
          <a:xfrm>
            <a:off x="762000" y="363537"/>
            <a:ext cx="10668000" cy="65718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a:t>Problem Statement</a:t>
            </a:r>
            <a:endParaRPr/>
          </a:p>
        </p:txBody>
      </p:sp>
      <p:sp>
        <p:nvSpPr>
          <p:cNvPr id="116" name="Google Shape;116;p11"/>
          <p:cNvSpPr txBox="1">
            <a:spLocks noGrp="1"/>
          </p:cNvSpPr>
          <p:nvPr>
            <p:ph type="body" idx="1"/>
          </p:nvPr>
        </p:nvSpPr>
        <p:spPr>
          <a:xfrm>
            <a:off x="762000" y="1825625"/>
            <a:ext cx="10668000" cy="3445622"/>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0"/>
              </a:spcBef>
              <a:spcAft>
                <a:spcPts val="0"/>
              </a:spcAft>
              <a:buSzPts val="2800"/>
              <a:buChar char="•"/>
            </a:pPr>
            <a:r>
              <a:rPr lang="en-US"/>
              <a:t>Based on one year of data (2017), what insights can be derived to benefit:</a:t>
            </a:r>
            <a:endParaRPr/>
          </a:p>
          <a:p>
            <a:pPr marL="457200" lvl="0" indent="0" algn="l" rtl="0">
              <a:lnSpc>
                <a:spcPct val="90000"/>
              </a:lnSpc>
              <a:spcBef>
                <a:spcPts val="0"/>
              </a:spcBef>
              <a:spcAft>
                <a:spcPts val="0"/>
              </a:spcAft>
              <a:buNone/>
            </a:pPr>
            <a:endParaRPr/>
          </a:p>
          <a:p>
            <a:pPr marL="1485900" lvl="0" indent="-114300" algn="l" rtl="0">
              <a:lnSpc>
                <a:spcPct val="90000"/>
              </a:lnSpc>
              <a:spcBef>
                <a:spcPts val="0"/>
              </a:spcBef>
              <a:spcAft>
                <a:spcPts val="0"/>
              </a:spcAft>
              <a:buNone/>
            </a:pPr>
            <a:r>
              <a:rPr lang="en-US"/>
              <a:t>1. Consumers / riders?</a:t>
            </a:r>
            <a:endParaRPr/>
          </a:p>
          <a:p>
            <a:pPr marL="1485900" lvl="0" indent="-114300" algn="l" rtl="0">
              <a:lnSpc>
                <a:spcPct val="90000"/>
              </a:lnSpc>
              <a:spcBef>
                <a:spcPts val="0"/>
              </a:spcBef>
              <a:spcAft>
                <a:spcPts val="0"/>
              </a:spcAft>
              <a:buNone/>
            </a:pPr>
            <a:r>
              <a:rPr lang="en-US"/>
              <a:t>2. The city of Chicago?</a:t>
            </a:r>
            <a:endParaRPr/>
          </a:p>
          <a:p>
            <a:pPr marL="1485900" lvl="0" indent="-114300" algn="l" rtl="0">
              <a:lnSpc>
                <a:spcPct val="90000"/>
              </a:lnSpc>
              <a:spcBef>
                <a:spcPts val="0"/>
              </a:spcBef>
              <a:spcAft>
                <a:spcPts val="0"/>
              </a:spcAft>
              <a:buNone/>
            </a:pPr>
            <a:r>
              <a:rPr lang="en-US"/>
              <a:t>3. The provider (CDOT)?</a:t>
            </a:r>
            <a:endParaRPr/>
          </a:p>
          <a:p>
            <a:pPr marL="0" lvl="0" indent="0" algn="l" rtl="0">
              <a:lnSpc>
                <a:spcPct val="90000"/>
              </a:lnSpc>
              <a:spcBef>
                <a:spcPts val="1000"/>
              </a:spcBef>
              <a:spcAft>
                <a:spcPts val="0"/>
              </a:spcAft>
              <a:buClr>
                <a:schemeClr val="dk1"/>
              </a:buClr>
              <a:buSzPts val="2800"/>
              <a:buNone/>
            </a:pPr>
            <a:endParaRPr/>
          </a:p>
        </p:txBody>
      </p:sp>
      <p:sp>
        <p:nvSpPr>
          <p:cNvPr id="117" name="Google Shape;117;p11"/>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03/14/2019</a:t>
            </a:r>
            <a:endParaRPr/>
          </a:p>
        </p:txBody>
      </p:sp>
      <p:sp>
        <p:nvSpPr>
          <p:cNvPr id="118" name="Google Shape;118;p11"/>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a:t>
            </a:r>
            <a:endParaRPr/>
          </a:p>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 Problem Statement</a:t>
            </a:r>
            <a:endParaRPr sz="3200" dirty="0"/>
          </a:p>
        </p:txBody>
      </p:sp>
      <p:cxnSp>
        <p:nvCxnSpPr>
          <p:cNvPr id="2" name="Straight Arrow Connector 1">
            <a:extLst>
              <a:ext uri="{FF2B5EF4-FFF2-40B4-BE49-F238E27FC236}">
                <a16:creationId xmlns:a16="http://schemas.microsoft.com/office/drawing/2014/main" id="{43561D8F-FD9A-4F41-8DE1-230BDC7F8A04}"/>
              </a:ext>
            </a:extLst>
          </p:cNvPr>
          <p:cNvCxnSpPr>
            <a:cxnSpLocks/>
          </p:cNvCxnSpPr>
          <p:nvPr/>
        </p:nvCxnSpPr>
        <p:spPr>
          <a:xfrm>
            <a:off x="6096000" y="1536064"/>
            <a:ext cx="0" cy="399696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DD1CD4-C9A5-4D87-8CE4-55761BFCA879}"/>
              </a:ext>
            </a:extLst>
          </p:cNvPr>
          <p:cNvSpPr txBox="1"/>
          <p:nvPr/>
        </p:nvSpPr>
        <p:spPr>
          <a:xfrm>
            <a:off x="669302" y="2394002"/>
            <a:ext cx="2196433" cy="738664"/>
          </a:xfrm>
          <a:prstGeom prst="rect">
            <a:avLst/>
          </a:prstGeom>
          <a:noFill/>
        </p:spPr>
        <p:txBody>
          <a:bodyPr wrap="square" rtlCol="0">
            <a:spAutoFit/>
          </a:bodyPr>
          <a:lstStyle/>
          <a:p>
            <a:r>
              <a:rPr lang="en-US" dirty="0">
                <a:solidFill>
                  <a:srgbClr val="C00000"/>
                </a:solidFill>
              </a:rPr>
              <a:t>Add some sort of graphical representation or output</a:t>
            </a:r>
          </a:p>
        </p:txBody>
      </p:sp>
      <p:sp>
        <p:nvSpPr>
          <p:cNvPr id="9" name="Slide Number Placeholder 8">
            <a:extLst>
              <a:ext uri="{FF2B5EF4-FFF2-40B4-BE49-F238E27FC236}">
                <a16:creationId xmlns:a16="http://schemas.microsoft.com/office/drawing/2014/main" id="{8AE90E4E-5E22-4895-97CC-15C9A6688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Text Placeholder 2">
            <a:extLst>
              <a:ext uri="{FF2B5EF4-FFF2-40B4-BE49-F238E27FC236}">
                <a16:creationId xmlns:a16="http://schemas.microsoft.com/office/drawing/2014/main" id="{9443DE81-7DF1-41A8-A444-DD641DB450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2322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TextBox 4">
            <a:extLst>
              <a:ext uri="{FF2B5EF4-FFF2-40B4-BE49-F238E27FC236}">
                <a16:creationId xmlns:a16="http://schemas.microsoft.com/office/drawing/2014/main" id="{D46576A1-D4E8-4062-A8A0-086E299D421B}"/>
              </a:ext>
            </a:extLst>
          </p:cNvPr>
          <p:cNvSpPr txBox="1"/>
          <p:nvPr/>
        </p:nvSpPr>
        <p:spPr>
          <a:xfrm>
            <a:off x="669302" y="2394002"/>
            <a:ext cx="2196433" cy="1169551"/>
          </a:xfrm>
          <a:prstGeom prst="rect">
            <a:avLst/>
          </a:prstGeom>
          <a:noFill/>
        </p:spPr>
        <p:txBody>
          <a:bodyPr wrap="square" rtlCol="0">
            <a:spAutoFit/>
          </a:bodyPr>
          <a:lstStyle/>
          <a:p>
            <a:r>
              <a:rPr lang="en-US" dirty="0">
                <a:solidFill>
                  <a:srgbClr val="C00000"/>
                </a:solidFill>
              </a:rPr>
              <a:t>Will we need a second slide for the imputation? Could be a good way for us to call out our methodology.</a:t>
            </a:r>
          </a:p>
        </p:txBody>
      </p:sp>
    </p:spTree>
    <p:extLst>
      <p:ext uri="{BB962C8B-B14F-4D97-AF65-F5344CB8AC3E}">
        <p14:creationId xmlns:p14="http://schemas.microsoft.com/office/powerpoint/2010/main" val="130051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FEB3-F5D9-4CD7-A527-5AE113A44700}"/>
              </a:ext>
            </a:extLst>
          </p:cNvPr>
          <p:cNvSpPr>
            <a:spLocks noGrp="1"/>
          </p:cNvSpPr>
          <p:nvPr>
            <p:ph type="title"/>
          </p:nvPr>
        </p:nvSpPr>
        <p:spPr/>
        <p:txBody>
          <a:bodyPr/>
          <a:lstStyle/>
          <a:p>
            <a:r>
              <a:rPr lang="en-US" sz="3200" dirty="0"/>
              <a:t>Selected Datasets</a:t>
            </a:r>
          </a:p>
        </p:txBody>
      </p:sp>
      <p:sp>
        <p:nvSpPr>
          <p:cNvPr id="4" name="Slide Number Placeholder 3">
            <a:extLst>
              <a:ext uri="{FF2B5EF4-FFF2-40B4-BE49-F238E27FC236}">
                <a16:creationId xmlns:a16="http://schemas.microsoft.com/office/drawing/2014/main" id="{CD5892B2-1A07-4EE4-8277-75E72AA8B8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Straight Connector 4">
            <a:extLst>
              <a:ext uri="{FF2B5EF4-FFF2-40B4-BE49-F238E27FC236}">
                <a16:creationId xmlns:a16="http://schemas.microsoft.com/office/drawing/2014/main" id="{3E65D72C-191B-42BE-A4E7-8DDBBA858DAA}"/>
              </a:ext>
            </a:extLst>
          </p:cNvPr>
          <p:cNvSpPr/>
          <p:nvPr/>
        </p:nvSpPr>
        <p:spPr>
          <a:xfrm>
            <a:off x="270848" y="4513190"/>
            <a:ext cx="8432474" cy="34120"/>
          </a:xfrm>
          <a:prstGeom prst="line">
            <a:avLst/>
          </a:prstGeom>
          <a:ln>
            <a:solidFill>
              <a:srgbClr val="8E0000"/>
            </a:solidFill>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lstStyle/>
          <a:p>
            <a:endParaRPr lang="en-US" sz="1615">
              <a:latin typeface="Calibri" pitchFamily="34" charset="0"/>
            </a:endParaRPr>
          </a:p>
        </p:txBody>
      </p:sp>
      <p:sp>
        <p:nvSpPr>
          <p:cNvPr id="6" name="Straight Connector 5">
            <a:extLst>
              <a:ext uri="{FF2B5EF4-FFF2-40B4-BE49-F238E27FC236}">
                <a16:creationId xmlns:a16="http://schemas.microsoft.com/office/drawing/2014/main" id="{1901E081-BEA9-4961-BABC-F36D64DDC668}"/>
              </a:ext>
            </a:extLst>
          </p:cNvPr>
          <p:cNvSpPr/>
          <p:nvPr/>
        </p:nvSpPr>
        <p:spPr>
          <a:xfrm>
            <a:off x="271375" y="2973950"/>
            <a:ext cx="8431947" cy="25511"/>
          </a:xfrm>
          <a:prstGeom prst="line">
            <a:avLst/>
          </a:prstGeom>
          <a:ln>
            <a:solidFill>
              <a:srgbClr val="8E0000"/>
            </a:solidFill>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lstStyle/>
          <a:p>
            <a:endParaRPr lang="en-US" sz="1615">
              <a:latin typeface="Calibri" pitchFamily="34" charset="0"/>
            </a:endParaRPr>
          </a:p>
        </p:txBody>
      </p:sp>
      <p:sp>
        <p:nvSpPr>
          <p:cNvPr id="7" name="Straight Connector 6">
            <a:extLst>
              <a:ext uri="{FF2B5EF4-FFF2-40B4-BE49-F238E27FC236}">
                <a16:creationId xmlns:a16="http://schemas.microsoft.com/office/drawing/2014/main" id="{D8BF3625-908D-471B-AC9B-A7E80D473847}"/>
              </a:ext>
            </a:extLst>
          </p:cNvPr>
          <p:cNvSpPr/>
          <p:nvPr/>
        </p:nvSpPr>
        <p:spPr>
          <a:xfrm>
            <a:off x="270849" y="1688443"/>
            <a:ext cx="8432473" cy="7676"/>
          </a:xfrm>
          <a:prstGeom prst="line">
            <a:avLst/>
          </a:prstGeom>
          <a:ln>
            <a:solidFill>
              <a:srgbClr val="8E0000"/>
            </a:solidFill>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lstStyle/>
          <a:p>
            <a:endParaRPr lang="en-US" sz="1615">
              <a:latin typeface="Calibri" pitchFamily="34" charset="0"/>
            </a:endParaRPr>
          </a:p>
        </p:txBody>
      </p:sp>
      <p:sp>
        <p:nvSpPr>
          <p:cNvPr id="9" name="Freeform 9">
            <a:extLst>
              <a:ext uri="{FF2B5EF4-FFF2-40B4-BE49-F238E27FC236}">
                <a16:creationId xmlns:a16="http://schemas.microsoft.com/office/drawing/2014/main" id="{ED99F150-48A5-4C75-9527-6656FA4D9A12}"/>
              </a:ext>
            </a:extLst>
          </p:cNvPr>
          <p:cNvSpPr/>
          <p:nvPr/>
        </p:nvSpPr>
        <p:spPr>
          <a:xfrm>
            <a:off x="270848" y="1329717"/>
            <a:ext cx="3827419" cy="366403"/>
          </a:xfrm>
          <a:custGeom>
            <a:avLst/>
            <a:gdLst>
              <a:gd name="connsiteX0" fmla="*/ 83074 w 2227927"/>
              <a:gd name="connsiteY0" fmla="*/ 0 h 498345"/>
              <a:gd name="connsiteX1" fmla="*/ 2144853 w 2227927"/>
              <a:gd name="connsiteY1" fmla="*/ 0 h 498345"/>
              <a:gd name="connsiteX2" fmla="*/ 2227927 w 2227927"/>
              <a:gd name="connsiteY2" fmla="*/ 83074 h 498345"/>
              <a:gd name="connsiteX3" fmla="*/ 2227927 w 2227927"/>
              <a:gd name="connsiteY3" fmla="*/ 498345 h 498345"/>
              <a:gd name="connsiteX4" fmla="*/ 2227927 w 2227927"/>
              <a:gd name="connsiteY4" fmla="*/ 498345 h 498345"/>
              <a:gd name="connsiteX5" fmla="*/ 0 w 2227927"/>
              <a:gd name="connsiteY5" fmla="*/ 498345 h 498345"/>
              <a:gd name="connsiteX6" fmla="*/ 0 w 2227927"/>
              <a:gd name="connsiteY6" fmla="*/ 498345 h 498345"/>
              <a:gd name="connsiteX7" fmla="*/ 0 w 2227927"/>
              <a:gd name="connsiteY7" fmla="*/ 83074 h 498345"/>
              <a:gd name="connsiteX8" fmla="*/ 83074 w 2227927"/>
              <a:gd name="connsiteY8" fmla="*/ 0 h 49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927" h="498345">
                <a:moveTo>
                  <a:pt x="83074" y="0"/>
                </a:moveTo>
                <a:lnTo>
                  <a:pt x="2144853" y="0"/>
                </a:lnTo>
                <a:cubicBezTo>
                  <a:pt x="2190734" y="0"/>
                  <a:pt x="2227927" y="37193"/>
                  <a:pt x="2227927" y="83074"/>
                </a:cubicBezTo>
                <a:lnTo>
                  <a:pt x="2227927" y="498345"/>
                </a:lnTo>
                <a:lnTo>
                  <a:pt x="2227927" y="498345"/>
                </a:lnTo>
                <a:lnTo>
                  <a:pt x="0" y="498345"/>
                </a:lnTo>
                <a:lnTo>
                  <a:pt x="0" y="498345"/>
                </a:lnTo>
                <a:lnTo>
                  <a:pt x="0" y="83074"/>
                </a:lnTo>
                <a:cubicBezTo>
                  <a:pt x="0" y="37193"/>
                  <a:pt x="37193" y="0"/>
                  <a:pt x="83074" y="0"/>
                </a:cubicBezTo>
                <a:close/>
              </a:path>
            </a:pathLst>
          </a:cu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4452" tIns="54452" rIns="54452" bIns="26377" numCol="1" spcCol="1270" anchor="ctr" anchorCtr="0">
            <a:noAutofit/>
          </a:bodyPr>
          <a:lstStyle/>
          <a:p>
            <a:pPr algn="ctr" defTabSz="615437">
              <a:lnSpc>
                <a:spcPct val="90000"/>
              </a:lnSpc>
              <a:spcBef>
                <a:spcPct val="0"/>
              </a:spcBef>
              <a:spcAft>
                <a:spcPct val="35000"/>
              </a:spcAft>
            </a:pPr>
            <a:r>
              <a:rPr lang="en-US" sz="2400" b="1" kern="1200" dirty="0">
                <a:latin typeface="Calibri" pitchFamily="34" charset="0"/>
              </a:rPr>
              <a:t>Center for Medicare Services</a:t>
            </a:r>
          </a:p>
        </p:txBody>
      </p:sp>
      <p:sp>
        <p:nvSpPr>
          <p:cNvPr id="13" name="TextBox 2">
            <a:extLst>
              <a:ext uri="{FF2B5EF4-FFF2-40B4-BE49-F238E27FC236}">
                <a16:creationId xmlns:a16="http://schemas.microsoft.com/office/drawing/2014/main" id="{3D315D7C-133E-4014-9881-31CD9558FE52}"/>
              </a:ext>
            </a:extLst>
          </p:cNvPr>
          <p:cNvSpPr txBox="1">
            <a:spLocks noChangeArrowheads="1"/>
          </p:cNvSpPr>
          <p:nvPr>
            <p:custDataLst>
              <p:tags r:id="rId1"/>
            </p:custDataLst>
          </p:nvPr>
        </p:nvSpPr>
        <p:spPr bwMode="auto">
          <a:xfrm>
            <a:off x="474340" y="1730241"/>
            <a:ext cx="812983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marL="293987" indent="-293987" defTabSz="783964" eaLnBrk="0" hangingPunct="0">
              <a:lnSpc>
                <a:spcPct val="90000"/>
              </a:lnSpc>
              <a:spcBef>
                <a:spcPct val="20000"/>
              </a:spcBef>
              <a:buClr>
                <a:srgbClr val="F9AB26"/>
              </a:buClr>
              <a:buSzPct val="70000"/>
              <a:buFont typeface="Wingdings" pitchFamily="2" charset="2"/>
              <a:buChar char="u"/>
              <a:defRPr sz="1200"/>
            </a:lvl1pPr>
            <a:lvl2pPr marL="742950" indent="-285750" eaLnBrk="0" hangingPunct="0">
              <a:defRPr sz="2400">
                <a:latin typeface="Helvetica" pitchFamily="34" charset="0"/>
              </a:defRPr>
            </a:lvl2pPr>
            <a:lvl3pPr marL="1143000" indent="-228600" eaLnBrk="0" hangingPunct="0">
              <a:defRPr sz="2400">
                <a:latin typeface="Helvetica" pitchFamily="34" charset="0"/>
              </a:defRPr>
            </a:lvl3pPr>
            <a:lvl4pPr marL="1600200" indent="-228600" eaLnBrk="0" hangingPunct="0">
              <a:defRPr sz="2400">
                <a:latin typeface="Helvetica" pitchFamily="34" charset="0"/>
              </a:defRPr>
            </a:lvl4pPr>
            <a:lvl5pPr marL="2057400" indent="-228600" eaLnBrk="0" hangingPunct="0">
              <a:defRPr sz="2400">
                <a:latin typeface="Helvetica" pitchFamily="34" charset="0"/>
              </a:defRPr>
            </a:lvl5pPr>
            <a:lvl6pPr marL="2514600" indent="-228600" eaLnBrk="0" fontAlgn="base" hangingPunct="0">
              <a:spcBef>
                <a:spcPct val="0"/>
              </a:spcBef>
              <a:spcAft>
                <a:spcPct val="0"/>
              </a:spcAft>
              <a:buClr>
                <a:srgbClr val="519027"/>
              </a:buClr>
              <a:buFont typeface="Wingdings" pitchFamily="2" charset="2"/>
              <a:buChar char="§"/>
              <a:defRPr sz="2400">
                <a:latin typeface="Helvetica" pitchFamily="34" charset="0"/>
              </a:defRPr>
            </a:lvl6pPr>
            <a:lvl7pPr marL="2971800" indent="-228600" eaLnBrk="0" fontAlgn="base" hangingPunct="0">
              <a:spcBef>
                <a:spcPct val="0"/>
              </a:spcBef>
              <a:spcAft>
                <a:spcPct val="0"/>
              </a:spcAft>
              <a:buClr>
                <a:srgbClr val="519027"/>
              </a:buClr>
              <a:buFont typeface="Wingdings" pitchFamily="2" charset="2"/>
              <a:buChar char="§"/>
              <a:defRPr sz="2400">
                <a:latin typeface="Helvetica" pitchFamily="34" charset="0"/>
              </a:defRPr>
            </a:lvl7pPr>
            <a:lvl8pPr marL="3429000" indent="-228600" eaLnBrk="0" fontAlgn="base" hangingPunct="0">
              <a:spcBef>
                <a:spcPct val="0"/>
              </a:spcBef>
              <a:spcAft>
                <a:spcPct val="0"/>
              </a:spcAft>
              <a:buClr>
                <a:srgbClr val="519027"/>
              </a:buClr>
              <a:buFont typeface="Wingdings" pitchFamily="2" charset="2"/>
              <a:buChar char="§"/>
              <a:defRPr sz="2400">
                <a:latin typeface="Helvetica" pitchFamily="34" charset="0"/>
              </a:defRPr>
            </a:lvl8pPr>
            <a:lvl9pPr marL="3886200" indent="-228600" eaLnBrk="0" fontAlgn="base" hangingPunct="0">
              <a:spcBef>
                <a:spcPct val="0"/>
              </a:spcBef>
              <a:spcAft>
                <a:spcPct val="0"/>
              </a:spcAft>
              <a:buClr>
                <a:srgbClr val="519027"/>
              </a:buClr>
              <a:buFont typeface="Wingdings" pitchFamily="2" charset="2"/>
              <a:buChar char="§"/>
              <a:defRPr sz="2400">
                <a:latin typeface="Helvetica" pitchFamily="34" charset="0"/>
              </a:defRPr>
            </a:lvl9pPr>
          </a:lstStyle>
          <a:p>
            <a:pPr marL="0" indent="0">
              <a:buNone/>
            </a:pPr>
            <a:r>
              <a:rPr lang="en-US" sz="2000" dirty="0">
                <a:solidFill>
                  <a:schemeClr val="tx1">
                    <a:lumMod val="75000"/>
                  </a:schemeClr>
                </a:solidFill>
              </a:rPr>
              <a:t>CMS is the government body that runs Medicare and Medicaid and audits the performance of U.S. hospitals and healthcare organizations.</a:t>
            </a:r>
          </a:p>
        </p:txBody>
      </p:sp>
      <p:sp>
        <p:nvSpPr>
          <p:cNvPr id="14" name="TextBox 2">
            <a:extLst>
              <a:ext uri="{FF2B5EF4-FFF2-40B4-BE49-F238E27FC236}">
                <a16:creationId xmlns:a16="http://schemas.microsoft.com/office/drawing/2014/main" id="{D7B527DB-E246-4E65-BF84-315894D67F8C}"/>
              </a:ext>
            </a:extLst>
          </p:cNvPr>
          <p:cNvSpPr txBox="1">
            <a:spLocks noChangeArrowheads="1"/>
          </p:cNvSpPr>
          <p:nvPr>
            <p:custDataLst>
              <p:tags r:id="rId2"/>
            </p:custDataLst>
          </p:nvPr>
        </p:nvSpPr>
        <p:spPr bwMode="auto">
          <a:xfrm>
            <a:off x="474338" y="3011548"/>
            <a:ext cx="8317119"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marL="293987" indent="-293987" defTabSz="783964" eaLnBrk="0" hangingPunct="0">
              <a:lnSpc>
                <a:spcPct val="90000"/>
              </a:lnSpc>
              <a:spcBef>
                <a:spcPct val="20000"/>
              </a:spcBef>
              <a:buClr>
                <a:srgbClr val="F9AB26"/>
              </a:buClr>
              <a:buSzPct val="70000"/>
              <a:buFont typeface="Wingdings" pitchFamily="2" charset="2"/>
              <a:buChar char="u"/>
              <a:defRPr sz="1200"/>
            </a:lvl1pPr>
            <a:lvl2pPr marL="742950" indent="-285750" eaLnBrk="0" hangingPunct="0">
              <a:defRPr sz="2400">
                <a:latin typeface="Helvetica" pitchFamily="34" charset="0"/>
              </a:defRPr>
            </a:lvl2pPr>
            <a:lvl3pPr marL="1143000" indent="-228600" eaLnBrk="0" hangingPunct="0">
              <a:defRPr sz="2400">
                <a:latin typeface="Helvetica" pitchFamily="34" charset="0"/>
              </a:defRPr>
            </a:lvl3pPr>
            <a:lvl4pPr marL="1600200" indent="-228600" eaLnBrk="0" hangingPunct="0">
              <a:defRPr sz="2400">
                <a:latin typeface="Helvetica" pitchFamily="34" charset="0"/>
              </a:defRPr>
            </a:lvl4pPr>
            <a:lvl5pPr marL="2057400" indent="-228600" eaLnBrk="0" hangingPunct="0">
              <a:defRPr sz="2400">
                <a:latin typeface="Helvetica" pitchFamily="34" charset="0"/>
              </a:defRPr>
            </a:lvl5pPr>
            <a:lvl6pPr marL="2514600" indent="-228600" eaLnBrk="0" fontAlgn="base" hangingPunct="0">
              <a:spcBef>
                <a:spcPct val="0"/>
              </a:spcBef>
              <a:spcAft>
                <a:spcPct val="0"/>
              </a:spcAft>
              <a:buClr>
                <a:srgbClr val="519027"/>
              </a:buClr>
              <a:buFont typeface="Wingdings" pitchFamily="2" charset="2"/>
              <a:buChar char="§"/>
              <a:defRPr sz="2400">
                <a:latin typeface="Helvetica" pitchFamily="34" charset="0"/>
              </a:defRPr>
            </a:lvl6pPr>
            <a:lvl7pPr marL="2971800" indent="-228600" eaLnBrk="0" fontAlgn="base" hangingPunct="0">
              <a:spcBef>
                <a:spcPct val="0"/>
              </a:spcBef>
              <a:spcAft>
                <a:spcPct val="0"/>
              </a:spcAft>
              <a:buClr>
                <a:srgbClr val="519027"/>
              </a:buClr>
              <a:buFont typeface="Wingdings" pitchFamily="2" charset="2"/>
              <a:buChar char="§"/>
              <a:defRPr sz="2400">
                <a:latin typeface="Helvetica" pitchFamily="34" charset="0"/>
              </a:defRPr>
            </a:lvl7pPr>
            <a:lvl8pPr marL="3429000" indent="-228600" eaLnBrk="0" fontAlgn="base" hangingPunct="0">
              <a:spcBef>
                <a:spcPct val="0"/>
              </a:spcBef>
              <a:spcAft>
                <a:spcPct val="0"/>
              </a:spcAft>
              <a:buClr>
                <a:srgbClr val="519027"/>
              </a:buClr>
              <a:buFont typeface="Wingdings" pitchFamily="2" charset="2"/>
              <a:buChar char="§"/>
              <a:defRPr sz="2400">
                <a:latin typeface="Helvetica" pitchFamily="34" charset="0"/>
              </a:defRPr>
            </a:lvl8pPr>
            <a:lvl9pPr marL="3886200" indent="-228600" eaLnBrk="0" fontAlgn="base" hangingPunct="0">
              <a:spcBef>
                <a:spcPct val="0"/>
              </a:spcBef>
              <a:spcAft>
                <a:spcPct val="0"/>
              </a:spcAft>
              <a:buClr>
                <a:srgbClr val="519027"/>
              </a:buClr>
              <a:buFont typeface="Wingdings" pitchFamily="2" charset="2"/>
              <a:buChar char="§"/>
              <a:defRPr sz="2400">
                <a:latin typeface="Helvetica" pitchFamily="34" charset="0"/>
              </a:defRPr>
            </a:lvl9pPr>
          </a:lstStyle>
          <a:p>
            <a:pPr marL="0" indent="0">
              <a:buNone/>
            </a:pPr>
            <a:r>
              <a:rPr lang="en-US" sz="2000" dirty="0">
                <a:solidFill>
                  <a:schemeClr val="tx1">
                    <a:lumMod val="75000"/>
                  </a:schemeClr>
                </a:solidFill>
              </a:rPr>
              <a:t>Dataset of various types of complications and deaths that have occurred at each U.S. hospital, expressed as count per thousand. Examples include bedsores and deaths from complications post surgery. </a:t>
            </a:r>
          </a:p>
        </p:txBody>
      </p:sp>
      <p:sp>
        <p:nvSpPr>
          <p:cNvPr id="15" name="TextBox 2">
            <a:extLst>
              <a:ext uri="{FF2B5EF4-FFF2-40B4-BE49-F238E27FC236}">
                <a16:creationId xmlns:a16="http://schemas.microsoft.com/office/drawing/2014/main" id="{5118432C-2CC4-4B9C-96F6-D90C3110B3BB}"/>
              </a:ext>
            </a:extLst>
          </p:cNvPr>
          <p:cNvSpPr txBox="1">
            <a:spLocks noChangeArrowheads="1"/>
          </p:cNvSpPr>
          <p:nvPr>
            <p:custDataLst>
              <p:tags r:id="rId3"/>
            </p:custDataLst>
          </p:nvPr>
        </p:nvSpPr>
        <p:spPr bwMode="auto">
          <a:xfrm>
            <a:off x="474340" y="4547311"/>
            <a:ext cx="843830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marL="293987" indent="-293987" defTabSz="783964" eaLnBrk="0" hangingPunct="0">
              <a:lnSpc>
                <a:spcPct val="90000"/>
              </a:lnSpc>
              <a:spcBef>
                <a:spcPct val="20000"/>
              </a:spcBef>
              <a:buClr>
                <a:srgbClr val="F9AB26"/>
              </a:buClr>
              <a:buSzPct val="70000"/>
              <a:buFont typeface="Wingdings" pitchFamily="2" charset="2"/>
              <a:buChar char="u"/>
              <a:defRPr sz="1200"/>
            </a:lvl1pPr>
            <a:lvl2pPr marL="742950" indent="-285750" eaLnBrk="0" hangingPunct="0">
              <a:defRPr sz="2400">
                <a:latin typeface="Helvetica" pitchFamily="34" charset="0"/>
              </a:defRPr>
            </a:lvl2pPr>
            <a:lvl3pPr marL="1143000" indent="-228600" eaLnBrk="0" hangingPunct="0">
              <a:defRPr sz="2400">
                <a:latin typeface="Helvetica" pitchFamily="34" charset="0"/>
              </a:defRPr>
            </a:lvl3pPr>
            <a:lvl4pPr marL="1600200" indent="-228600" eaLnBrk="0" hangingPunct="0">
              <a:defRPr sz="2400">
                <a:latin typeface="Helvetica" pitchFamily="34" charset="0"/>
              </a:defRPr>
            </a:lvl4pPr>
            <a:lvl5pPr marL="2057400" indent="-228600" eaLnBrk="0" hangingPunct="0">
              <a:defRPr sz="2400">
                <a:latin typeface="Helvetica" pitchFamily="34" charset="0"/>
              </a:defRPr>
            </a:lvl5pPr>
            <a:lvl6pPr marL="2514600" indent="-228600" eaLnBrk="0" fontAlgn="base" hangingPunct="0">
              <a:spcBef>
                <a:spcPct val="0"/>
              </a:spcBef>
              <a:spcAft>
                <a:spcPct val="0"/>
              </a:spcAft>
              <a:buClr>
                <a:srgbClr val="519027"/>
              </a:buClr>
              <a:buFont typeface="Wingdings" pitchFamily="2" charset="2"/>
              <a:buChar char="§"/>
              <a:defRPr sz="2400">
                <a:latin typeface="Helvetica" pitchFamily="34" charset="0"/>
              </a:defRPr>
            </a:lvl6pPr>
            <a:lvl7pPr marL="2971800" indent="-228600" eaLnBrk="0" fontAlgn="base" hangingPunct="0">
              <a:spcBef>
                <a:spcPct val="0"/>
              </a:spcBef>
              <a:spcAft>
                <a:spcPct val="0"/>
              </a:spcAft>
              <a:buClr>
                <a:srgbClr val="519027"/>
              </a:buClr>
              <a:buFont typeface="Wingdings" pitchFamily="2" charset="2"/>
              <a:buChar char="§"/>
              <a:defRPr sz="2400">
                <a:latin typeface="Helvetica" pitchFamily="34" charset="0"/>
              </a:defRPr>
            </a:lvl7pPr>
            <a:lvl8pPr marL="3429000" indent="-228600" eaLnBrk="0" fontAlgn="base" hangingPunct="0">
              <a:spcBef>
                <a:spcPct val="0"/>
              </a:spcBef>
              <a:spcAft>
                <a:spcPct val="0"/>
              </a:spcAft>
              <a:buClr>
                <a:srgbClr val="519027"/>
              </a:buClr>
              <a:buFont typeface="Wingdings" pitchFamily="2" charset="2"/>
              <a:buChar char="§"/>
              <a:defRPr sz="2400">
                <a:latin typeface="Helvetica" pitchFamily="34" charset="0"/>
              </a:defRPr>
            </a:lvl8pPr>
            <a:lvl9pPr marL="3886200" indent="-228600" eaLnBrk="0" fontAlgn="base" hangingPunct="0">
              <a:spcBef>
                <a:spcPct val="0"/>
              </a:spcBef>
              <a:spcAft>
                <a:spcPct val="0"/>
              </a:spcAft>
              <a:buClr>
                <a:srgbClr val="519027"/>
              </a:buClr>
              <a:buFont typeface="Wingdings" pitchFamily="2" charset="2"/>
              <a:buChar char="§"/>
              <a:defRPr sz="2400">
                <a:latin typeface="Helvetica" pitchFamily="34" charset="0"/>
              </a:defRPr>
            </a:lvl9pPr>
          </a:lstStyle>
          <a:p>
            <a:pPr marL="0" indent="0">
              <a:buNone/>
            </a:pPr>
            <a:r>
              <a:rPr lang="en-US" sz="2000" dirty="0">
                <a:solidFill>
                  <a:schemeClr val="tx1">
                    <a:lumMod val="75000"/>
                  </a:schemeClr>
                </a:solidFill>
              </a:rPr>
              <a:t>Dataset of survey scores received by hospitals from patients. Survey covers topics such as cleanliness and nurse communication.</a:t>
            </a:r>
          </a:p>
        </p:txBody>
      </p:sp>
      <p:sp>
        <p:nvSpPr>
          <p:cNvPr id="18" name="Freeform 9">
            <a:extLst>
              <a:ext uri="{FF2B5EF4-FFF2-40B4-BE49-F238E27FC236}">
                <a16:creationId xmlns:a16="http://schemas.microsoft.com/office/drawing/2014/main" id="{0ACCEF8A-A02D-4B7E-A5DF-0783F962719A}"/>
              </a:ext>
            </a:extLst>
          </p:cNvPr>
          <p:cNvSpPr/>
          <p:nvPr/>
        </p:nvSpPr>
        <p:spPr>
          <a:xfrm>
            <a:off x="270847" y="2600556"/>
            <a:ext cx="3827419" cy="366403"/>
          </a:xfrm>
          <a:custGeom>
            <a:avLst/>
            <a:gdLst>
              <a:gd name="connsiteX0" fmla="*/ 83074 w 2227927"/>
              <a:gd name="connsiteY0" fmla="*/ 0 h 498345"/>
              <a:gd name="connsiteX1" fmla="*/ 2144853 w 2227927"/>
              <a:gd name="connsiteY1" fmla="*/ 0 h 498345"/>
              <a:gd name="connsiteX2" fmla="*/ 2227927 w 2227927"/>
              <a:gd name="connsiteY2" fmla="*/ 83074 h 498345"/>
              <a:gd name="connsiteX3" fmla="*/ 2227927 w 2227927"/>
              <a:gd name="connsiteY3" fmla="*/ 498345 h 498345"/>
              <a:gd name="connsiteX4" fmla="*/ 2227927 w 2227927"/>
              <a:gd name="connsiteY4" fmla="*/ 498345 h 498345"/>
              <a:gd name="connsiteX5" fmla="*/ 0 w 2227927"/>
              <a:gd name="connsiteY5" fmla="*/ 498345 h 498345"/>
              <a:gd name="connsiteX6" fmla="*/ 0 w 2227927"/>
              <a:gd name="connsiteY6" fmla="*/ 498345 h 498345"/>
              <a:gd name="connsiteX7" fmla="*/ 0 w 2227927"/>
              <a:gd name="connsiteY7" fmla="*/ 83074 h 498345"/>
              <a:gd name="connsiteX8" fmla="*/ 83074 w 2227927"/>
              <a:gd name="connsiteY8" fmla="*/ 0 h 49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927" h="498345">
                <a:moveTo>
                  <a:pt x="83074" y="0"/>
                </a:moveTo>
                <a:lnTo>
                  <a:pt x="2144853" y="0"/>
                </a:lnTo>
                <a:cubicBezTo>
                  <a:pt x="2190734" y="0"/>
                  <a:pt x="2227927" y="37193"/>
                  <a:pt x="2227927" y="83074"/>
                </a:cubicBezTo>
                <a:lnTo>
                  <a:pt x="2227927" y="498345"/>
                </a:lnTo>
                <a:lnTo>
                  <a:pt x="2227927" y="498345"/>
                </a:lnTo>
                <a:lnTo>
                  <a:pt x="0" y="498345"/>
                </a:lnTo>
                <a:lnTo>
                  <a:pt x="0" y="498345"/>
                </a:lnTo>
                <a:lnTo>
                  <a:pt x="0" y="83074"/>
                </a:lnTo>
                <a:cubicBezTo>
                  <a:pt x="0" y="37193"/>
                  <a:pt x="37193" y="0"/>
                  <a:pt x="83074" y="0"/>
                </a:cubicBezTo>
                <a:close/>
              </a:path>
            </a:pathLst>
          </a:cu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4452" tIns="54452" rIns="54452" bIns="26377" numCol="1" spcCol="1270" anchor="ctr" anchorCtr="0">
            <a:noAutofit/>
          </a:bodyPr>
          <a:lstStyle/>
          <a:p>
            <a:pPr algn="ctr" defTabSz="615437">
              <a:lnSpc>
                <a:spcPct val="90000"/>
              </a:lnSpc>
              <a:spcBef>
                <a:spcPct val="0"/>
              </a:spcBef>
              <a:spcAft>
                <a:spcPct val="35000"/>
              </a:spcAft>
            </a:pPr>
            <a:r>
              <a:rPr lang="en-US" sz="2400" b="1" kern="1200" dirty="0">
                <a:latin typeface="Calibri" pitchFamily="34" charset="0"/>
              </a:rPr>
              <a:t>Complications and Deaths</a:t>
            </a:r>
          </a:p>
        </p:txBody>
      </p:sp>
      <p:sp>
        <p:nvSpPr>
          <p:cNvPr id="19" name="Freeform 9">
            <a:extLst>
              <a:ext uri="{FF2B5EF4-FFF2-40B4-BE49-F238E27FC236}">
                <a16:creationId xmlns:a16="http://schemas.microsoft.com/office/drawing/2014/main" id="{EBF9ACB7-DA14-45BD-A2EB-A88404D3EADD}"/>
              </a:ext>
            </a:extLst>
          </p:cNvPr>
          <p:cNvSpPr/>
          <p:nvPr/>
        </p:nvSpPr>
        <p:spPr>
          <a:xfrm>
            <a:off x="270846" y="4134701"/>
            <a:ext cx="3827419" cy="366403"/>
          </a:xfrm>
          <a:custGeom>
            <a:avLst/>
            <a:gdLst>
              <a:gd name="connsiteX0" fmla="*/ 83074 w 2227927"/>
              <a:gd name="connsiteY0" fmla="*/ 0 h 498345"/>
              <a:gd name="connsiteX1" fmla="*/ 2144853 w 2227927"/>
              <a:gd name="connsiteY1" fmla="*/ 0 h 498345"/>
              <a:gd name="connsiteX2" fmla="*/ 2227927 w 2227927"/>
              <a:gd name="connsiteY2" fmla="*/ 83074 h 498345"/>
              <a:gd name="connsiteX3" fmla="*/ 2227927 w 2227927"/>
              <a:gd name="connsiteY3" fmla="*/ 498345 h 498345"/>
              <a:gd name="connsiteX4" fmla="*/ 2227927 w 2227927"/>
              <a:gd name="connsiteY4" fmla="*/ 498345 h 498345"/>
              <a:gd name="connsiteX5" fmla="*/ 0 w 2227927"/>
              <a:gd name="connsiteY5" fmla="*/ 498345 h 498345"/>
              <a:gd name="connsiteX6" fmla="*/ 0 w 2227927"/>
              <a:gd name="connsiteY6" fmla="*/ 498345 h 498345"/>
              <a:gd name="connsiteX7" fmla="*/ 0 w 2227927"/>
              <a:gd name="connsiteY7" fmla="*/ 83074 h 498345"/>
              <a:gd name="connsiteX8" fmla="*/ 83074 w 2227927"/>
              <a:gd name="connsiteY8" fmla="*/ 0 h 49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927" h="498345">
                <a:moveTo>
                  <a:pt x="83074" y="0"/>
                </a:moveTo>
                <a:lnTo>
                  <a:pt x="2144853" y="0"/>
                </a:lnTo>
                <a:cubicBezTo>
                  <a:pt x="2190734" y="0"/>
                  <a:pt x="2227927" y="37193"/>
                  <a:pt x="2227927" y="83074"/>
                </a:cubicBezTo>
                <a:lnTo>
                  <a:pt x="2227927" y="498345"/>
                </a:lnTo>
                <a:lnTo>
                  <a:pt x="2227927" y="498345"/>
                </a:lnTo>
                <a:lnTo>
                  <a:pt x="0" y="498345"/>
                </a:lnTo>
                <a:lnTo>
                  <a:pt x="0" y="498345"/>
                </a:lnTo>
                <a:lnTo>
                  <a:pt x="0" y="83074"/>
                </a:lnTo>
                <a:cubicBezTo>
                  <a:pt x="0" y="37193"/>
                  <a:pt x="37193" y="0"/>
                  <a:pt x="83074" y="0"/>
                </a:cubicBezTo>
                <a:close/>
              </a:path>
            </a:pathLst>
          </a:cu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4452" tIns="54452" rIns="54452" bIns="26377" numCol="1" spcCol="1270" anchor="ctr" anchorCtr="0">
            <a:noAutofit/>
          </a:bodyPr>
          <a:lstStyle/>
          <a:p>
            <a:pPr algn="ctr" defTabSz="615437">
              <a:lnSpc>
                <a:spcPct val="90000"/>
              </a:lnSpc>
              <a:spcBef>
                <a:spcPct val="0"/>
              </a:spcBef>
              <a:spcAft>
                <a:spcPct val="35000"/>
              </a:spcAft>
            </a:pPr>
            <a:r>
              <a:rPr lang="en-US" sz="2400" b="1" kern="1200" dirty="0">
                <a:latin typeface="Calibri" pitchFamily="34" charset="0"/>
              </a:rPr>
              <a:t>Patient Survey Scores</a:t>
            </a:r>
          </a:p>
        </p:txBody>
      </p:sp>
      <p:sp>
        <p:nvSpPr>
          <p:cNvPr id="21" name="TextBox 20">
            <a:extLst>
              <a:ext uri="{FF2B5EF4-FFF2-40B4-BE49-F238E27FC236}">
                <a16:creationId xmlns:a16="http://schemas.microsoft.com/office/drawing/2014/main" id="{E6342DEB-EA9E-438D-93D5-C4429E75DD04}"/>
              </a:ext>
            </a:extLst>
          </p:cNvPr>
          <p:cNvSpPr txBox="1"/>
          <p:nvPr/>
        </p:nvSpPr>
        <p:spPr>
          <a:xfrm>
            <a:off x="4168040" y="1329717"/>
            <a:ext cx="3827419" cy="369332"/>
          </a:xfrm>
          <a:prstGeom prst="rect">
            <a:avLst/>
          </a:prstGeom>
          <a:noFill/>
        </p:spPr>
        <p:txBody>
          <a:bodyPr wrap="square" rtlCol="0">
            <a:spAutoFit/>
          </a:bodyPr>
          <a:lstStyle/>
          <a:p>
            <a:r>
              <a:rPr lang="en-US" sz="1800" b="1" i="1" dirty="0"/>
              <a:t>Data source</a:t>
            </a:r>
          </a:p>
        </p:txBody>
      </p:sp>
      <p:sp>
        <p:nvSpPr>
          <p:cNvPr id="22" name="TextBox 21">
            <a:extLst>
              <a:ext uri="{FF2B5EF4-FFF2-40B4-BE49-F238E27FC236}">
                <a16:creationId xmlns:a16="http://schemas.microsoft.com/office/drawing/2014/main" id="{B5D6A406-3067-4DFD-BCCB-BEC352127B18}"/>
              </a:ext>
            </a:extLst>
          </p:cNvPr>
          <p:cNvSpPr txBox="1"/>
          <p:nvPr/>
        </p:nvSpPr>
        <p:spPr>
          <a:xfrm>
            <a:off x="4201091" y="2639320"/>
            <a:ext cx="4167135" cy="369332"/>
          </a:xfrm>
          <a:prstGeom prst="rect">
            <a:avLst/>
          </a:prstGeom>
          <a:noFill/>
        </p:spPr>
        <p:txBody>
          <a:bodyPr wrap="square" rtlCol="0">
            <a:spAutoFit/>
          </a:bodyPr>
          <a:lstStyle/>
          <a:p>
            <a:r>
              <a:rPr lang="en-US" sz="1800" b="1" i="1" dirty="0"/>
              <a:t>Dataset - predictors</a:t>
            </a:r>
          </a:p>
        </p:txBody>
      </p:sp>
      <p:sp>
        <p:nvSpPr>
          <p:cNvPr id="23" name="TextBox 22">
            <a:extLst>
              <a:ext uri="{FF2B5EF4-FFF2-40B4-BE49-F238E27FC236}">
                <a16:creationId xmlns:a16="http://schemas.microsoft.com/office/drawing/2014/main" id="{52673FB7-72AA-4BE8-91EA-E38589D41A03}"/>
              </a:ext>
            </a:extLst>
          </p:cNvPr>
          <p:cNvSpPr txBox="1"/>
          <p:nvPr/>
        </p:nvSpPr>
        <p:spPr>
          <a:xfrm>
            <a:off x="4201091" y="4172753"/>
            <a:ext cx="3951388" cy="374557"/>
          </a:xfrm>
          <a:prstGeom prst="rect">
            <a:avLst/>
          </a:prstGeom>
          <a:noFill/>
        </p:spPr>
        <p:txBody>
          <a:bodyPr wrap="square" rtlCol="0">
            <a:spAutoFit/>
          </a:bodyPr>
          <a:lstStyle/>
          <a:p>
            <a:r>
              <a:rPr lang="en-US" sz="1800" b="1" i="1" dirty="0"/>
              <a:t>Dataset – predictors and target</a:t>
            </a:r>
          </a:p>
        </p:txBody>
      </p:sp>
      <p:sp>
        <p:nvSpPr>
          <p:cNvPr id="25" name="Freeform 9">
            <a:extLst>
              <a:ext uri="{FF2B5EF4-FFF2-40B4-BE49-F238E27FC236}">
                <a16:creationId xmlns:a16="http://schemas.microsoft.com/office/drawing/2014/main" id="{6EC54889-0DAF-4ECC-8B08-9E3826AA553B}"/>
              </a:ext>
            </a:extLst>
          </p:cNvPr>
          <p:cNvSpPr/>
          <p:nvPr/>
        </p:nvSpPr>
        <p:spPr>
          <a:xfrm>
            <a:off x="9287189" y="1841117"/>
            <a:ext cx="2301599" cy="365125"/>
          </a:xfrm>
          <a:custGeom>
            <a:avLst/>
            <a:gdLst>
              <a:gd name="connsiteX0" fmla="*/ 83074 w 2227927"/>
              <a:gd name="connsiteY0" fmla="*/ 0 h 498345"/>
              <a:gd name="connsiteX1" fmla="*/ 2144853 w 2227927"/>
              <a:gd name="connsiteY1" fmla="*/ 0 h 498345"/>
              <a:gd name="connsiteX2" fmla="*/ 2227927 w 2227927"/>
              <a:gd name="connsiteY2" fmla="*/ 83074 h 498345"/>
              <a:gd name="connsiteX3" fmla="*/ 2227927 w 2227927"/>
              <a:gd name="connsiteY3" fmla="*/ 498345 h 498345"/>
              <a:gd name="connsiteX4" fmla="*/ 2227927 w 2227927"/>
              <a:gd name="connsiteY4" fmla="*/ 498345 h 498345"/>
              <a:gd name="connsiteX5" fmla="*/ 0 w 2227927"/>
              <a:gd name="connsiteY5" fmla="*/ 498345 h 498345"/>
              <a:gd name="connsiteX6" fmla="*/ 0 w 2227927"/>
              <a:gd name="connsiteY6" fmla="*/ 498345 h 498345"/>
              <a:gd name="connsiteX7" fmla="*/ 0 w 2227927"/>
              <a:gd name="connsiteY7" fmla="*/ 83074 h 498345"/>
              <a:gd name="connsiteX8" fmla="*/ 83074 w 2227927"/>
              <a:gd name="connsiteY8" fmla="*/ 0 h 49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927" h="498345">
                <a:moveTo>
                  <a:pt x="83074" y="0"/>
                </a:moveTo>
                <a:lnTo>
                  <a:pt x="2144853" y="0"/>
                </a:lnTo>
                <a:cubicBezTo>
                  <a:pt x="2190734" y="0"/>
                  <a:pt x="2227927" y="37193"/>
                  <a:pt x="2227927" y="83074"/>
                </a:cubicBezTo>
                <a:lnTo>
                  <a:pt x="2227927" y="498345"/>
                </a:lnTo>
                <a:lnTo>
                  <a:pt x="2227927" y="498345"/>
                </a:lnTo>
                <a:lnTo>
                  <a:pt x="0" y="498345"/>
                </a:lnTo>
                <a:lnTo>
                  <a:pt x="0" y="498345"/>
                </a:lnTo>
                <a:lnTo>
                  <a:pt x="0" y="83074"/>
                </a:lnTo>
                <a:cubicBezTo>
                  <a:pt x="0" y="37193"/>
                  <a:pt x="37193" y="0"/>
                  <a:pt x="83074" y="0"/>
                </a:cubicBezTo>
                <a:close/>
              </a:path>
            </a:pathLst>
          </a:cu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4452" tIns="54452" rIns="54452" bIns="26377" numCol="1" spcCol="1270" anchor="ctr" anchorCtr="0">
            <a:noAutofit/>
          </a:bodyPr>
          <a:lstStyle/>
          <a:p>
            <a:pPr algn="ctr" defTabSz="615437">
              <a:lnSpc>
                <a:spcPct val="90000"/>
              </a:lnSpc>
              <a:spcBef>
                <a:spcPct val="0"/>
              </a:spcBef>
              <a:spcAft>
                <a:spcPct val="35000"/>
              </a:spcAft>
            </a:pPr>
            <a:r>
              <a:rPr lang="en-US" sz="2400" b="1" kern="1200" dirty="0">
                <a:latin typeface="Calibri" pitchFamily="34" charset="0"/>
              </a:rPr>
              <a:t>Target Variables</a:t>
            </a:r>
          </a:p>
        </p:txBody>
      </p:sp>
      <p:sp>
        <p:nvSpPr>
          <p:cNvPr id="26" name="Star: 5 Points 25">
            <a:extLst>
              <a:ext uri="{FF2B5EF4-FFF2-40B4-BE49-F238E27FC236}">
                <a16:creationId xmlns:a16="http://schemas.microsoft.com/office/drawing/2014/main" id="{22E7840D-95F2-44AC-955C-280D8B8AF7BF}"/>
              </a:ext>
            </a:extLst>
          </p:cNvPr>
          <p:cNvSpPr/>
          <p:nvPr/>
        </p:nvSpPr>
        <p:spPr>
          <a:xfrm>
            <a:off x="9716861" y="2918015"/>
            <a:ext cx="418671" cy="365125"/>
          </a:xfrm>
          <a:prstGeom prst="star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5 Points 26">
            <a:extLst>
              <a:ext uri="{FF2B5EF4-FFF2-40B4-BE49-F238E27FC236}">
                <a16:creationId xmlns:a16="http://schemas.microsoft.com/office/drawing/2014/main" id="{110C0834-8616-40B2-AB44-C48D7C7ECFC9}"/>
              </a:ext>
            </a:extLst>
          </p:cNvPr>
          <p:cNvSpPr/>
          <p:nvPr/>
        </p:nvSpPr>
        <p:spPr>
          <a:xfrm>
            <a:off x="10773478" y="2919471"/>
            <a:ext cx="418671" cy="365125"/>
          </a:xfrm>
          <a:prstGeom prst="star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ED30F39A-D1DB-44F3-8EB3-99A7DD79C3A3}"/>
              </a:ext>
            </a:extLst>
          </p:cNvPr>
          <p:cNvSpPr/>
          <p:nvPr/>
        </p:nvSpPr>
        <p:spPr>
          <a:xfrm>
            <a:off x="10261703" y="2919471"/>
            <a:ext cx="418671" cy="365125"/>
          </a:xfrm>
          <a:prstGeom prst="star5">
            <a:avLst>
              <a:gd name="adj" fmla="val 19098"/>
              <a:gd name="hf" fmla="val 105146"/>
              <a:gd name="vf" fmla="val 110557"/>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6129547-2090-4229-9855-EDF32F7D9998}"/>
              </a:ext>
            </a:extLst>
          </p:cNvPr>
          <p:cNvSpPr txBox="1"/>
          <p:nvPr/>
        </p:nvSpPr>
        <p:spPr>
          <a:xfrm>
            <a:off x="9440422" y="2394933"/>
            <a:ext cx="1988545" cy="400110"/>
          </a:xfrm>
          <a:prstGeom prst="rect">
            <a:avLst/>
          </a:prstGeom>
          <a:noFill/>
        </p:spPr>
        <p:txBody>
          <a:bodyPr wrap="square" rtlCol="0">
            <a:spAutoFit/>
          </a:bodyPr>
          <a:lstStyle/>
          <a:p>
            <a:pPr algn="ctr"/>
            <a:r>
              <a:rPr lang="en-US" sz="2000" b="1" dirty="0"/>
              <a:t>Star Rating</a:t>
            </a:r>
          </a:p>
        </p:txBody>
      </p:sp>
      <p:sp>
        <p:nvSpPr>
          <p:cNvPr id="30" name="TextBox 29">
            <a:extLst>
              <a:ext uri="{FF2B5EF4-FFF2-40B4-BE49-F238E27FC236}">
                <a16:creationId xmlns:a16="http://schemas.microsoft.com/office/drawing/2014/main" id="{60B36D63-21FD-429D-923B-FA864400725B}"/>
              </a:ext>
            </a:extLst>
          </p:cNvPr>
          <p:cNvSpPr txBox="1"/>
          <p:nvPr/>
        </p:nvSpPr>
        <p:spPr>
          <a:xfrm>
            <a:off x="9330251" y="3489113"/>
            <a:ext cx="2247520" cy="707886"/>
          </a:xfrm>
          <a:prstGeom prst="rect">
            <a:avLst/>
          </a:prstGeom>
          <a:noFill/>
        </p:spPr>
        <p:txBody>
          <a:bodyPr wrap="square" rtlCol="0">
            <a:spAutoFit/>
          </a:bodyPr>
          <a:lstStyle/>
          <a:p>
            <a:pPr algn="ctr"/>
            <a:r>
              <a:rPr lang="en-US" sz="2000" b="1" dirty="0"/>
              <a:t>Recommended Linear Score</a:t>
            </a:r>
          </a:p>
        </p:txBody>
      </p:sp>
      <p:sp>
        <p:nvSpPr>
          <p:cNvPr id="31" name="TextBox 30">
            <a:extLst>
              <a:ext uri="{FF2B5EF4-FFF2-40B4-BE49-F238E27FC236}">
                <a16:creationId xmlns:a16="http://schemas.microsoft.com/office/drawing/2014/main" id="{51C9B644-5D39-4461-8BEA-ACDF5A829912}"/>
              </a:ext>
            </a:extLst>
          </p:cNvPr>
          <p:cNvSpPr txBox="1"/>
          <p:nvPr/>
        </p:nvSpPr>
        <p:spPr>
          <a:xfrm>
            <a:off x="9843616" y="4150719"/>
            <a:ext cx="1337516" cy="769441"/>
          </a:xfrm>
          <a:prstGeom prst="rect">
            <a:avLst/>
          </a:prstGeom>
          <a:noFill/>
        </p:spPr>
        <p:txBody>
          <a:bodyPr wrap="square" rtlCol="0">
            <a:spAutoFit/>
          </a:bodyPr>
          <a:lstStyle/>
          <a:p>
            <a:pPr algn="ctr"/>
            <a:r>
              <a:rPr lang="en-US" sz="4400" b="1" dirty="0">
                <a:solidFill>
                  <a:srgbClr val="8E0000"/>
                </a:solidFill>
              </a:rPr>
              <a:t>87</a:t>
            </a:r>
          </a:p>
        </p:txBody>
      </p:sp>
    </p:spTree>
    <p:extLst>
      <p:ext uri="{BB962C8B-B14F-4D97-AF65-F5344CB8AC3E}">
        <p14:creationId xmlns:p14="http://schemas.microsoft.com/office/powerpoint/2010/main" val="296893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Preparation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3" name="Picture 2">
            <a:extLst>
              <a:ext uri="{FF2B5EF4-FFF2-40B4-BE49-F238E27FC236}">
                <a16:creationId xmlns:a16="http://schemas.microsoft.com/office/drawing/2014/main" id="{8A23C4E9-8BD1-49BB-816E-4AB3A8E43BE8}"/>
              </a:ext>
            </a:extLst>
          </p:cNvPr>
          <p:cNvPicPr>
            <a:picLocks noChangeAspect="1"/>
          </p:cNvPicPr>
          <p:nvPr/>
        </p:nvPicPr>
        <p:blipFill>
          <a:blip r:embed="rId3"/>
          <a:stretch>
            <a:fillRect/>
          </a:stretch>
        </p:blipFill>
        <p:spPr>
          <a:xfrm>
            <a:off x="5298700" y="515286"/>
            <a:ext cx="6276975" cy="5276850"/>
          </a:xfrm>
          <a:prstGeom prst="rect">
            <a:avLst/>
          </a:prstGeom>
        </p:spPr>
      </p:pic>
      <p:sp>
        <p:nvSpPr>
          <p:cNvPr id="6" name="TextBox 5">
            <a:extLst>
              <a:ext uri="{FF2B5EF4-FFF2-40B4-BE49-F238E27FC236}">
                <a16:creationId xmlns:a16="http://schemas.microsoft.com/office/drawing/2014/main" id="{54EB30FB-3595-4105-94DE-8ABF9B15CE21}"/>
              </a:ext>
            </a:extLst>
          </p:cNvPr>
          <p:cNvSpPr txBox="1"/>
          <p:nvPr/>
        </p:nvSpPr>
        <p:spPr>
          <a:xfrm>
            <a:off x="1191237" y="2013181"/>
            <a:ext cx="4129489" cy="2677656"/>
          </a:xfrm>
          <a:prstGeom prst="rect">
            <a:avLst/>
          </a:prstGeom>
          <a:noFill/>
        </p:spPr>
        <p:txBody>
          <a:bodyPr wrap="square" rtlCol="0">
            <a:spAutoFit/>
          </a:bodyPr>
          <a:lstStyle/>
          <a:p>
            <a:r>
              <a:rPr lang="en-US" sz="2400" dirty="0"/>
              <a:t>Unpivoted survey data</a:t>
            </a:r>
          </a:p>
          <a:p>
            <a:pPr marL="342900" indent="-342900">
              <a:buFont typeface="Arial" panose="020B0604020202020204" pitchFamily="34" charset="0"/>
              <a:buChar char="•"/>
            </a:pPr>
            <a:endParaRPr lang="en-US" sz="2400" dirty="0"/>
          </a:p>
          <a:p>
            <a:r>
              <a:rPr lang="en-US" sz="2400" dirty="0"/>
              <a:t>Combined datasets using shared Provider ID</a:t>
            </a:r>
          </a:p>
          <a:p>
            <a:pPr marL="285750" indent="-285750">
              <a:buFont typeface="Arial" panose="020B0604020202020204" pitchFamily="34" charset="0"/>
              <a:buChar char="•"/>
            </a:pPr>
            <a:endParaRPr lang="en-US" sz="2400" dirty="0"/>
          </a:p>
          <a:p>
            <a:r>
              <a:rPr lang="en-US" sz="2400" dirty="0"/>
              <a:t>Dropped high cardinality features such as zip code</a:t>
            </a:r>
          </a:p>
        </p:txBody>
      </p:sp>
      <p:sp>
        <p:nvSpPr>
          <p:cNvPr id="8" name="Freeform 52">
            <a:extLst>
              <a:ext uri="{FF2B5EF4-FFF2-40B4-BE49-F238E27FC236}">
                <a16:creationId xmlns:a16="http://schemas.microsoft.com/office/drawing/2014/main" id="{FCEC3BF8-1C84-494B-BCAA-C5C857904D2F}"/>
              </a:ext>
            </a:extLst>
          </p:cNvPr>
          <p:cNvSpPr>
            <a:spLocks noChangeAspect="1"/>
          </p:cNvSpPr>
          <p:nvPr/>
        </p:nvSpPr>
        <p:spPr>
          <a:xfrm>
            <a:off x="508191" y="2002164"/>
            <a:ext cx="548640" cy="548640"/>
          </a:xfrm>
          <a:custGeom>
            <a:avLst/>
            <a:gdLst>
              <a:gd name="connsiteX0" fmla="*/ 574418 w 914400"/>
              <a:gd name="connsiteY0" fmla="*/ 477756 h 914400"/>
              <a:gd name="connsiteX1" fmla="*/ 574418 w 914400"/>
              <a:gd name="connsiteY1" fmla="*/ 575902 h 914400"/>
              <a:gd name="connsiteX2" fmla="*/ 339837 w 914400"/>
              <a:gd name="connsiteY2" fmla="*/ 575902 h 914400"/>
              <a:gd name="connsiteX3" fmla="*/ 339837 w 914400"/>
              <a:gd name="connsiteY3" fmla="*/ 507831 h 914400"/>
              <a:gd name="connsiteX4" fmla="*/ 236429 w 914400"/>
              <a:gd name="connsiteY4" fmla="*/ 596816 h 914400"/>
              <a:gd name="connsiteX5" fmla="*/ 339837 w 914400"/>
              <a:gd name="connsiteY5" fmla="*/ 685800 h 914400"/>
              <a:gd name="connsiteX6" fmla="*/ 339837 w 914400"/>
              <a:gd name="connsiteY6" fmla="*/ 621202 h 914400"/>
              <a:gd name="connsiteX7" fmla="*/ 620131 w 914400"/>
              <a:gd name="connsiteY7" fmla="*/ 621202 h 914400"/>
              <a:gd name="connsiteX8" fmla="*/ 620131 w 914400"/>
              <a:gd name="connsiteY8" fmla="*/ 477756 h 914400"/>
              <a:gd name="connsiteX9" fmla="*/ 574563 w 914400"/>
              <a:gd name="connsiteY9" fmla="*/ 228600 h 914400"/>
              <a:gd name="connsiteX10" fmla="*/ 574563 w 914400"/>
              <a:gd name="connsiteY10" fmla="*/ 293198 h 914400"/>
              <a:gd name="connsiteX11" fmla="*/ 294269 w 914400"/>
              <a:gd name="connsiteY11" fmla="*/ 293198 h 914400"/>
              <a:gd name="connsiteX12" fmla="*/ 294269 w 914400"/>
              <a:gd name="connsiteY12" fmla="*/ 436644 h 914400"/>
              <a:gd name="connsiteX13" fmla="*/ 339982 w 914400"/>
              <a:gd name="connsiteY13" fmla="*/ 436644 h 914400"/>
              <a:gd name="connsiteX14" fmla="*/ 339982 w 914400"/>
              <a:gd name="connsiteY14" fmla="*/ 338498 h 914400"/>
              <a:gd name="connsiteX15" fmla="*/ 574563 w 914400"/>
              <a:gd name="connsiteY15" fmla="*/ 338498 h 914400"/>
              <a:gd name="connsiteX16" fmla="*/ 574563 w 914400"/>
              <a:gd name="connsiteY16" fmla="*/ 406569 h 914400"/>
              <a:gd name="connsiteX17" fmla="*/ 677971 w 914400"/>
              <a:gd name="connsiteY17" fmla="*/ 317584 h 914400"/>
              <a:gd name="connsiteX18" fmla="*/ 457200 w 914400"/>
              <a:gd name="connsiteY18" fmla="*/ 0 h 914400"/>
              <a:gd name="connsiteX19" fmla="*/ 914400 w 914400"/>
              <a:gd name="connsiteY19" fmla="*/ 457200 h 914400"/>
              <a:gd name="connsiteX20" fmla="*/ 457200 w 914400"/>
              <a:gd name="connsiteY20" fmla="*/ 914400 h 914400"/>
              <a:gd name="connsiteX21" fmla="*/ 0 w 914400"/>
              <a:gd name="connsiteY21" fmla="*/ 457200 h 914400"/>
              <a:gd name="connsiteX22" fmla="*/ 457200 w 914400"/>
              <a:gd name="connsiteY2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4400" h="914400">
                <a:moveTo>
                  <a:pt x="574418" y="477756"/>
                </a:moveTo>
                <a:lnTo>
                  <a:pt x="574418" y="575902"/>
                </a:lnTo>
                <a:lnTo>
                  <a:pt x="339837" y="575902"/>
                </a:lnTo>
                <a:lnTo>
                  <a:pt x="339837" y="507831"/>
                </a:lnTo>
                <a:lnTo>
                  <a:pt x="236429" y="596816"/>
                </a:lnTo>
                <a:lnTo>
                  <a:pt x="339837" y="685800"/>
                </a:lnTo>
                <a:lnTo>
                  <a:pt x="339837" y="621202"/>
                </a:lnTo>
                <a:lnTo>
                  <a:pt x="620131" y="621202"/>
                </a:lnTo>
                <a:lnTo>
                  <a:pt x="620131" y="477756"/>
                </a:lnTo>
                <a:close/>
                <a:moveTo>
                  <a:pt x="574563" y="228600"/>
                </a:moveTo>
                <a:lnTo>
                  <a:pt x="574563" y="293198"/>
                </a:lnTo>
                <a:lnTo>
                  <a:pt x="294269" y="293198"/>
                </a:lnTo>
                <a:lnTo>
                  <a:pt x="294269" y="436644"/>
                </a:lnTo>
                <a:lnTo>
                  <a:pt x="339982" y="436644"/>
                </a:lnTo>
                <a:lnTo>
                  <a:pt x="339982" y="338498"/>
                </a:lnTo>
                <a:lnTo>
                  <a:pt x="574563" y="338498"/>
                </a:lnTo>
                <a:lnTo>
                  <a:pt x="574563" y="406569"/>
                </a:lnTo>
                <a:lnTo>
                  <a:pt x="677971" y="317584"/>
                </a:lnTo>
                <a:close/>
                <a:moveTo>
                  <a:pt x="457200" y="0"/>
                </a:moveTo>
                <a:cubicBezTo>
                  <a:pt x="709705" y="0"/>
                  <a:pt x="914400" y="204695"/>
                  <a:pt x="914400" y="457200"/>
                </a:cubicBezTo>
                <a:cubicBezTo>
                  <a:pt x="914400" y="709705"/>
                  <a:pt x="709705" y="914400"/>
                  <a:pt x="457200" y="914400"/>
                </a:cubicBezTo>
                <a:cubicBezTo>
                  <a:pt x="204695" y="914400"/>
                  <a:pt x="0" y="709705"/>
                  <a:pt x="0" y="457200"/>
                </a:cubicBezTo>
                <a:cubicBezTo>
                  <a:pt x="0" y="204695"/>
                  <a:pt x="204695" y="0"/>
                  <a:pt x="457200" y="0"/>
                </a:cubicBezTo>
                <a:close/>
              </a:path>
            </a:pathLst>
          </a:custGeom>
          <a:solidFill>
            <a:srgbClr val="8E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119">
            <a:extLst>
              <a:ext uri="{FF2B5EF4-FFF2-40B4-BE49-F238E27FC236}">
                <a16:creationId xmlns:a16="http://schemas.microsoft.com/office/drawing/2014/main" id="{F6439676-024E-4542-8D4B-3BE32098A009}"/>
              </a:ext>
            </a:extLst>
          </p:cNvPr>
          <p:cNvSpPr>
            <a:spLocks noChangeAspect="1"/>
          </p:cNvSpPr>
          <p:nvPr/>
        </p:nvSpPr>
        <p:spPr>
          <a:xfrm>
            <a:off x="530225" y="3995557"/>
            <a:ext cx="548640" cy="548640"/>
          </a:xfrm>
          <a:custGeom>
            <a:avLst/>
            <a:gdLst>
              <a:gd name="connsiteX0" fmla="*/ 223054 w 723332"/>
              <a:gd name="connsiteY0" fmla="*/ 428519 h 723332"/>
              <a:gd name="connsiteX1" fmla="*/ 231170 w 723332"/>
              <a:gd name="connsiteY1" fmla="*/ 428666 h 723332"/>
              <a:gd name="connsiteX2" fmla="*/ 259487 w 723332"/>
              <a:gd name="connsiteY2" fmla="*/ 444372 h 723332"/>
              <a:gd name="connsiteX3" fmla="*/ 252699 w 723332"/>
              <a:gd name="connsiteY3" fmla="*/ 503819 h 723332"/>
              <a:gd name="connsiteX4" fmla="*/ 193252 w 723332"/>
              <a:gd name="connsiteY4" fmla="*/ 497031 h 723332"/>
              <a:gd name="connsiteX5" fmla="*/ 200041 w 723332"/>
              <a:gd name="connsiteY5" fmla="*/ 437584 h 723332"/>
              <a:gd name="connsiteX6" fmla="*/ 223054 w 723332"/>
              <a:gd name="connsiteY6" fmla="*/ 428519 h 723332"/>
              <a:gd name="connsiteX7" fmla="*/ 358832 w 723332"/>
              <a:gd name="connsiteY7" fmla="*/ 330411 h 723332"/>
              <a:gd name="connsiteX8" fmla="*/ 382017 w 723332"/>
              <a:gd name="connsiteY8" fmla="*/ 357682 h 723332"/>
              <a:gd name="connsiteX9" fmla="*/ 354746 w 723332"/>
              <a:gd name="connsiteY9" fmla="*/ 380868 h 723332"/>
              <a:gd name="connsiteX10" fmla="*/ 331560 w 723332"/>
              <a:gd name="connsiteY10" fmla="*/ 353596 h 723332"/>
              <a:gd name="connsiteX11" fmla="*/ 358832 w 723332"/>
              <a:gd name="connsiteY11" fmla="*/ 330411 h 723332"/>
              <a:gd name="connsiteX12" fmla="*/ 222421 w 723332"/>
              <a:gd name="connsiteY12" fmla="*/ 210482 h 723332"/>
              <a:gd name="connsiteX13" fmla="*/ 231308 w 723332"/>
              <a:gd name="connsiteY13" fmla="*/ 210738 h 723332"/>
              <a:gd name="connsiteX14" fmla="*/ 251417 w 723332"/>
              <a:gd name="connsiteY14" fmla="*/ 219137 h 723332"/>
              <a:gd name="connsiteX15" fmla="*/ 259150 w 723332"/>
              <a:gd name="connsiteY15" fmla="*/ 278469 h 723332"/>
              <a:gd name="connsiteX16" fmla="*/ 199819 w 723332"/>
              <a:gd name="connsiteY16" fmla="*/ 286202 h 723332"/>
              <a:gd name="connsiteX17" fmla="*/ 192085 w 723332"/>
              <a:gd name="connsiteY17" fmla="*/ 226871 h 723332"/>
              <a:gd name="connsiteX18" fmla="*/ 197966 w 723332"/>
              <a:gd name="connsiteY18" fmla="*/ 220637 h 723332"/>
              <a:gd name="connsiteX19" fmla="*/ 222421 w 723332"/>
              <a:gd name="connsiteY19" fmla="*/ 210482 h 723332"/>
              <a:gd name="connsiteX20" fmla="*/ 225179 w 723332"/>
              <a:gd name="connsiteY20" fmla="*/ 162933 h 723332"/>
              <a:gd name="connsiteX21" fmla="*/ 171508 w 723332"/>
              <a:gd name="connsiteY21" fmla="*/ 183913 h 723332"/>
              <a:gd name="connsiteX22" fmla="*/ 159475 w 723332"/>
              <a:gd name="connsiteY22" fmla="*/ 196668 h 723332"/>
              <a:gd name="connsiteX23" fmla="*/ 175300 w 723332"/>
              <a:gd name="connsiteY23" fmla="*/ 318072 h 723332"/>
              <a:gd name="connsiteX24" fmla="*/ 239279 w 723332"/>
              <a:gd name="connsiteY24" fmla="*/ 335303 h 723332"/>
              <a:gd name="connsiteX25" fmla="*/ 246578 w 723332"/>
              <a:gd name="connsiteY25" fmla="*/ 333631 h 723332"/>
              <a:gd name="connsiteX26" fmla="*/ 286173 w 723332"/>
              <a:gd name="connsiteY26" fmla="*/ 360863 h 723332"/>
              <a:gd name="connsiteX27" fmla="*/ 246039 w 723332"/>
              <a:gd name="connsiteY27" fmla="*/ 389416 h 723332"/>
              <a:gd name="connsiteX28" fmla="*/ 238714 w 723332"/>
              <a:gd name="connsiteY28" fmla="*/ 387861 h 723332"/>
              <a:gd name="connsiteX29" fmla="*/ 175017 w 723332"/>
              <a:gd name="connsiteY29" fmla="*/ 406108 h 723332"/>
              <a:gd name="connsiteX30" fmla="*/ 161127 w 723332"/>
              <a:gd name="connsiteY30" fmla="*/ 527748 h 723332"/>
              <a:gd name="connsiteX31" fmla="*/ 282767 w 723332"/>
              <a:gd name="connsiteY31" fmla="*/ 541639 h 723332"/>
              <a:gd name="connsiteX32" fmla="*/ 312302 w 723332"/>
              <a:gd name="connsiteY32" fmla="*/ 450609 h 723332"/>
              <a:gd name="connsiteX33" fmla="*/ 310483 w 723332"/>
              <a:gd name="connsiteY33" fmla="*/ 445927 h 723332"/>
              <a:gd name="connsiteX34" fmla="*/ 356576 w 723332"/>
              <a:gd name="connsiteY34" fmla="*/ 409282 h 723332"/>
              <a:gd name="connsiteX35" fmla="*/ 533239 w 723332"/>
              <a:gd name="connsiteY35" fmla="*/ 530783 h 723332"/>
              <a:gd name="connsiteX36" fmla="*/ 533304 w 723332"/>
              <a:gd name="connsiteY36" fmla="*/ 530689 h 723332"/>
              <a:gd name="connsiteX37" fmla="*/ 537086 w 723332"/>
              <a:gd name="connsiteY37" fmla="*/ 533036 h 723332"/>
              <a:gd name="connsiteX38" fmla="*/ 577625 w 723332"/>
              <a:gd name="connsiteY38" fmla="*/ 523493 h 723332"/>
              <a:gd name="connsiteX39" fmla="*/ 597719 w 723332"/>
              <a:gd name="connsiteY39" fmla="*/ 497376 h 723332"/>
              <a:gd name="connsiteX40" fmla="*/ 418858 w 723332"/>
              <a:gd name="connsiteY40" fmla="*/ 359766 h 723332"/>
              <a:gd name="connsiteX41" fmla="*/ 594529 w 723332"/>
              <a:gd name="connsiteY41" fmla="*/ 220103 h 723332"/>
              <a:gd name="connsiteX42" fmla="*/ 574022 w 723332"/>
              <a:gd name="connsiteY42" fmla="*/ 194309 h 723332"/>
              <a:gd name="connsiteX43" fmla="*/ 555087 w 723332"/>
              <a:gd name="connsiteY43" fmla="*/ 182584 h 723332"/>
              <a:gd name="connsiteX44" fmla="*/ 533336 w 723332"/>
              <a:gd name="connsiteY44" fmla="*/ 185413 h 723332"/>
              <a:gd name="connsiteX45" fmla="*/ 529591 w 723332"/>
              <a:gd name="connsiteY45" fmla="*/ 187819 h 723332"/>
              <a:gd name="connsiteX46" fmla="*/ 529526 w 723332"/>
              <a:gd name="connsiteY46" fmla="*/ 187727 h 723332"/>
              <a:gd name="connsiteX47" fmla="*/ 355851 w 723332"/>
              <a:gd name="connsiteY47" fmla="*/ 311290 h 723332"/>
              <a:gd name="connsiteX48" fmla="*/ 310114 w 723332"/>
              <a:gd name="connsiteY48" fmla="*/ 276102 h 723332"/>
              <a:gd name="connsiteX49" fmla="*/ 311859 w 723332"/>
              <a:gd name="connsiteY49" fmla="*/ 271391 h 723332"/>
              <a:gd name="connsiteX50" fmla="*/ 280879 w 723332"/>
              <a:gd name="connsiteY50" fmla="*/ 180844 h 723332"/>
              <a:gd name="connsiteX51" fmla="*/ 225179 w 723332"/>
              <a:gd name="connsiteY51" fmla="*/ 162933 h 723332"/>
              <a:gd name="connsiteX52" fmla="*/ 361666 w 723332"/>
              <a:gd name="connsiteY52" fmla="*/ 0 h 723332"/>
              <a:gd name="connsiteX53" fmla="*/ 723332 w 723332"/>
              <a:gd name="connsiteY53" fmla="*/ 361666 h 723332"/>
              <a:gd name="connsiteX54" fmla="*/ 361666 w 723332"/>
              <a:gd name="connsiteY54" fmla="*/ 723332 h 723332"/>
              <a:gd name="connsiteX55" fmla="*/ 0 w 723332"/>
              <a:gd name="connsiteY55" fmla="*/ 361666 h 723332"/>
              <a:gd name="connsiteX56" fmla="*/ 361666 w 723332"/>
              <a:gd name="connsiteY56" fmla="*/ 0 h 7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23332" h="723332">
                <a:moveTo>
                  <a:pt x="223054" y="428519"/>
                </a:moveTo>
                <a:cubicBezTo>
                  <a:pt x="225762" y="428308"/>
                  <a:pt x="228481" y="428359"/>
                  <a:pt x="231170" y="428666"/>
                </a:cubicBezTo>
                <a:cubicBezTo>
                  <a:pt x="241928" y="429894"/>
                  <a:pt x="252217" y="435227"/>
                  <a:pt x="259487" y="444372"/>
                </a:cubicBezTo>
                <a:cubicBezTo>
                  <a:pt x="274029" y="462662"/>
                  <a:pt x="270990" y="489278"/>
                  <a:pt x="252699" y="503819"/>
                </a:cubicBezTo>
                <a:cubicBezTo>
                  <a:pt x="234409" y="518360"/>
                  <a:pt x="207794" y="515321"/>
                  <a:pt x="193252" y="497031"/>
                </a:cubicBezTo>
                <a:cubicBezTo>
                  <a:pt x="178711" y="478740"/>
                  <a:pt x="181750" y="452125"/>
                  <a:pt x="200041" y="437584"/>
                </a:cubicBezTo>
                <a:cubicBezTo>
                  <a:pt x="206899" y="432131"/>
                  <a:pt x="214929" y="429150"/>
                  <a:pt x="223054" y="428519"/>
                </a:cubicBezTo>
                <a:close/>
                <a:moveTo>
                  <a:pt x="358832" y="330411"/>
                </a:moveTo>
                <a:cubicBezTo>
                  <a:pt x="372765" y="331539"/>
                  <a:pt x="383146" y="343749"/>
                  <a:pt x="382017" y="357682"/>
                </a:cubicBezTo>
                <a:cubicBezTo>
                  <a:pt x="380889" y="371615"/>
                  <a:pt x="368679" y="381996"/>
                  <a:pt x="354746" y="380868"/>
                </a:cubicBezTo>
                <a:cubicBezTo>
                  <a:pt x="340813" y="379739"/>
                  <a:pt x="330432" y="367529"/>
                  <a:pt x="331560" y="353596"/>
                </a:cubicBezTo>
                <a:cubicBezTo>
                  <a:pt x="332689" y="339663"/>
                  <a:pt x="344899" y="329282"/>
                  <a:pt x="358832" y="330411"/>
                </a:cubicBezTo>
                <a:close/>
                <a:moveTo>
                  <a:pt x="222421" y="210482"/>
                </a:moveTo>
                <a:cubicBezTo>
                  <a:pt x="225374" y="210257"/>
                  <a:pt x="228354" y="210340"/>
                  <a:pt x="231308" y="210738"/>
                </a:cubicBezTo>
                <a:cubicBezTo>
                  <a:pt x="238397" y="211694"/>
                  <a:pt x="245340" y="214462"/>
                  <a:pt x="251417" y="219137"/>
                </a:cubicBezTo>
                <a:cubicBezTo>
                  <a:pt x="269936" y="233386"/>
                  <a:pt x="273399" y="259949"/>
                  <a:pt x="259150" y="278469"/>
                </a:cubicBezTo>
                <a:cubicBezTo>
                  <a:pt x="244902" y="296988"/>
                  <a:pt x="218339" y="300451"/>
                  <a:pt x="199819" y="286202"/>
                </a:cubicBezTo>
                <a:cubicBezTo>
                  <a:pt x="181300" y="271954"/>
                  <a:pt x="177837" y="245390"/>
                  <a:pt x="192085" y="226871"/>
                </a:cubicBezTo>
                <a:cubicBezTo>
                  <a:pt x="193866" y="224556"/>
                  <a:pt x="195840" y="222476"/>
                  <a:pt x="197966" y="220637"/>
                </a:cubicBezTo>
                <a:cubicBezTo>
                  <a:pt x="204942" y="214602"/>
                  <a:pt x="213562" y="211156"/>
                  <a:pt x="222421" y="210482"/>
                </a:cubicBezTo>
                <a:close/>
                <a:moveTo>
                  <a:pt x="225179" y="162933"/>
                </a:moveTo>
                <a:cubicBezTo>
                  <a:pt x="205788" y="163596"/>
                  <a:pt x="186735" y="170741"/>
                  <a:pt x="171508" y="183913"/>
                </a:cubicBezTo>
                <a:cubicBezTo>
                  <a:pt x="167158" y="187676"/>
                  <a:pt x="163119" y="191931"/>
                  <a:pt x="159475" y="196668"/>
                </a:cubicBezTo>
                <a:cubicBezTo>
                  <a:pt x="130320" y="234563"/>
                  <a:pt x="137405" y="288917"/>
                  <a:pt x="175300" y="318072"/>
                </a:cubicBezTo>
                <a:cubicBezTo>
                  <a:pt x="194247" y="332650"/>
                  <a:pt x="217309" y="338167"/>
                  <a:pt x="239279" y="335303"/>
                </a:cubicBezTo>
                <a:lnTo>
                  <a:pt x="246578" y="333631"/>
                </a:lnTo>
                <a:lnTo>
                  <a:pt x="286173" y="360863"/>
                </a:lnTo>
                <a:lnTo>
                  <a:pt x="246039" y="389416"/>
                </a:lnTo>
                <a:lnTo>
                  <a:pt x="238714" y="387861"/>
                </a:lnTo>
                <a:cubicBezTo>
                  <a:pt x="216701" y="385347"/>
                  <a:pt x="193730" y="391231"/>
                  <a:pt x="175017" y="406108"/>
                </a:cubicBezTo>
                <a:cubicBezTo>
                  <a:pt x="137591" y="435863"/>
                  <a:pt x="131372" y="490323"/>
                  <a:pt x="161127" y="527748"/>
                </a:cubicBezTo>
                <a:cubicBezTo>
                  <a:pt x="190881" y="565174"/>
                  <a:pt x="245341" y="571393"/>
                  <a:pt x="282767" y="541639"/>
                </a:cubicBezTo>
                <a:cubicBezTo>
                  <a:pt x="310836" y="519323"/>
                  <a:pt x="321352" y="483110"/>
                  <a:pt x="312302" y="450609"/>
                </a:cubicBezTo>
                <a:lnTo>
                  <a:pt x="310483" y="445927"/>
                </a:lnTo>
                <a:lnTo>
                  <a:pt x="356576" y="409282"/>
                </a:lnTo>
                <a:lnTo>
                  <a:pt x="533239" y="530783"/>
                </a:lnTo>
                <a:lnTo>
                  <a:pt x="533304" y="530689"/>
                </a:lnTo>
                <a:lnTo>
                  <a:pt x="537086" y="533036"/>
                </a:lnTo>
                <a:cubicBezTo>
                  <a:pt x="550861" y="539757"/>
                  <a:pt x="567915" y="536115"/>
                  <a:pt x="577625" y="523493"/>
                </a:cubicBezTo>
                <a:cubicBezTo>
                  <a:pt x="584323" y="514788"/>
                  <a:pt x="591021" y="506082"/>
                  <a:pt x="597719" y="497376"/>
                </a:cubicBezTo>
                <a:lnTo>
                  <a:pt x="418858" y="359766"/>
                </a:lnTo>
                <a:lnTo>
                  <a:pt x="594529" y="220103"/>
                </a:lnTo>
                <a:cubicBezTo>
                  <a:pt x="587693" y="211505"/>
                  <a:pt x="580858" y="202907"/>
                  <a:pt x="574022" y="194309"/>
                </a:cubicBezTo>
                <a:cubicBezTo>
                  <a:pt x="569067" y="188076"/>
                  <a:pt x="562312" y="184118"/>
                  <a:pt x="555087" y="182584"/>
                </a:cubicBezTo>
                <a:cubicBezTo>
                  <a:pt x="547863" y="181051"/>
                  <a:pt x="540169" y="181943"/>
                  <a:pt x="533336" y="185413"/>
                </a:cubicBezTo>
                <a:lnTo>
                  <a:pt x="529591" y="187819"/>
                </a:lnTo>
                <a:lnTo>
                  <a:pt x="529526" y="187727"/>
                </a:lnTo>
                <a:lnTo>
                  <a:pt x="355851" y="311290"/>
                </a:lnTo>
                <a:lnTo>
                  <a:pt x="310114" y="276102"/>
                </a:lnTo>
                <a:lnTo>
                  <a:pt x="311859" y="271391"/>
                </a:lnTo>
                <a:cubicBezTo>
                  <a:pt x="320390" y="238751"/>
                  <a:pt x="309300" y="202710"/>
                  <a:pt x="280879" y="180844"/>
                </a:cubicBezTo>
                <a:cubicBezTo>
                  <a:pt x="264300" y="168089"/>
                  <a:pt x="244571" y="162270"/>
                  <a:pt x="225179" y="162933"/>
                </a:cubicBezTo>
                <a:close/>
                <a:moveTo>
                  <a:pt x="361666" y="0"/>
                </a:moveTo>
                <a:cubicBezTo>
                  <a:pt x="561409" y="0"/>
                  <a:pt x="723332" y="161923"/>
                  <a:pt x="723332" y="361666"/>
                </a:cubicBezTo>
                <a:cubicBezTo>
                  <a:pt x="723332" y="561409"/>
                  <a:pt x="561409" y="723332"/>
                  <a:pt x="361666" y="723332"/>
                </a:cubicBezTo>
                <a:cubicBezTo>
                  <a:pt x="161923" y="723332"/>
                  <a:pt x="0" y="561409"/>
                  <a:pt x="0" y="361666"/>
                </a:cubicBezTo>
                <a:cubicBezTo>
                  <a:pt x="0" y="161923"/>
                  <a:pt x="161923" y="0"/>
                  <a:pt x="361666" y="0"/>
                </a:cubicBezTo>
                <a:close/>
              </a:path>
            </a:pathLst>
          </a:custGeom>
          <a:solidFill>
            <a:srgbClr val="8E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126">
            <a:extLst>
              <a:ext uri="{FF2B5EF4-FFF2-40B4-BE49-F238E27FC236}">
                <a16:creationId xmlns:a16="http://schemas.microsoft.com/office/drawing/2014/main" id="{913F2702-AD02-476F-BCE6-6CD40B47EE88}"/>
              </a:ext>
            </a:extLst>
          </p:cNvPr>
          <p:cNvSpPr>
            <a:spLocks noChangeAspect="1"/>
          </p:cNvSpPr>
          <p:nvPr/>
        </p:nvSpPr>
        <p:spPr>
          <a:xfrm>
            <a:off x="520310" y="2890201"/>
            <a:ext cx="548640" cy="548640"/>
          </a:xfrm>
          <a:custGeom>
            <a:avLst/>
            <a:gdLst>
              <a:gd name="connsiteX0" fmla="*/ 304421 w 548640"/>
              <a:gd name="connsiteY0" fmla="*/ 281596 h 548640"/>
              <a:gd name="connsiteX1" fmla="*/ 281145 w 548640"/>
              <a:gd name="connsiteY1" fmla="*/ 304305 h 548640"/>
              <a:gd name="connsiteX2" fmla="*/ 300646 w 548640"/>
              <a:gd name="connsiteY2" fmla="*/ 334216 h 548640"/>
              <a:gd name="connsiteX3" fmla="*/ 267718 w 548640"/>
              <a:gd name="connsiteY3" fmla="*/ 367037 h 548640"/>
              <a:gd name="connsiteX4" fmla="*/ 237382 w 548640"/>
              <a:gd name="connsiteY4" fmla="*/ 347001 h 548640"/>
              <a:gd name="connsiteX5" fmla="*/ 207380 w 548640"/>
              <a:gd name="connsiteY5" fmla="*/ 376271 h 548640"/>
              <a:gd name="connsiteX6" fmla="*/ 304421 w 548640"/>
              <a:gd name="connsiteY6" fmla="*/ 470946 h 548640"/>
              <a:gd name="connsiteX7" fmla="*/ 349628 w 548640"/>
              <a:gd name="connsiteY7" fmla="*/ 426842 h 548640"/>
              <a:gd name="connsiteX8" fmla="*/ 338035 w 548640"/>
              <a:gd name="connsiteY8" fmla="*/ 429958 h 548640"/>
              <a:gd name="connsiteX9" fmla="*/ 312525 w 548640"/>
              <a:gd name="connsiteY9" fmla="*/ 404531 h 548640"/>
              <a:gd name="connsiteX10" fmla="*/ 338035 w 548640"/>
              <a:gd name="connsiteY10" fmla="*/ 379104 h 548640"/>
              <a:gd name="connsiteX11" fmla="*/ 363545 w 548640"/>
              <a:gd name="connsiteY11" fmla="*/ 404531 h 548640"/>
              <a:gd name="connsiteX12" fmla="*/ 359966 w 548640"/>
              <a:gd name="connsiteY12" fmla="*/ 416756 h 548640"/>
              <a:gd name="connsiteX13" fmla="*/ 401463 w 548640"/>
              <a:gd name="connsiteY13" fmla="*/ 376271 h 548640"/>
              <a:gd name="connsiteX14" fmla="*/ 361341 w 548640"/>
              <a:gd name="connsiteY14" fmla="*/ 337127 h 548640"/>
              <a:gd name="connsiteX15" fmla="*/ 384306 w 548640"/>
              <a:gd name="connsiteY15" fmla="*/ 311956 h 548640"/>
              <a:gd name="connsiteX16" fmla="*/ 358795 w 548640"/>
              <a:gd name="connsiteY16" fmla="*/ 286529 h 548640"/>
              <a:gd name="connsiteX17" fmla="*/ 333488 w 548640"/>
              <a:gd name="connsiteY17" fmla="*/ 309954 h 548640"/>
              <a:gd name="connsiteX18" fmla="*/ 199250 w 548640"/>
              <a:gd name="connsiteY18" fmla="*/ 180888 h 548640"/>
              <a:gd name="connsiteX19" fmla="*/ 102208 w 548640"/>
              <a:gd name="connsiteY19" fmla="*/ 275563 h 548640"/>
              <a:gd name="connsiteX20" fmla="*/ 199250 w 548640"/>
              <a:gd name="connsiteY20" fmla="*/ 370238 h 548640"/>
              <a:gd name="connsiteX21" fmla="*/ 245415 w 548640"/>
              <a:gd name="connsiteY21" fmla="*/ 325199 h 548640"/>
              <a:gd name="connsiteX22" fmla="*/ 243423 w 548640"/>
              <a:gd name="connsiteY22" fmla="*/ 334487 h 548640"/>
              <a:gd name="connsiteX23" fmla="*/ 266762 w 548640"/>
              <a:gd name="connsiteY23" fmla="*/ 357750 h 548640"/>
              <a:gd name="connsiteX24" fmla="*/ 290102 w 548640"/>
              <a:gd name="connsiteY24" fmla="*/ 334487 h 548640"/>
              <a:gd name="connsiteX25" fmla="*/ 266762 w 548640"/>
              <a:gd name="connsiteY25" fmla="*/ 311224 h 548640"/>
              <a:gd name="connsiteX26" fmla="*/ 257953 w 548640"/>
              <a:gd name="connsiteY26" fmla="*/ 312967 h 548640"/>
              <a:gd name="connsiteX27" fmla="*/ 296291 w 548640"/>
              <a:gd name="connsiteY27" fmla="*/ 275563 h 548640"/>
              <a:gd name="connsiteX28" fmla="*/ 269159 w 548640"/>
              <a:gd name="connsiteY28" fmla="*/ 249092 h 548640"/>
              <a:gd name="connsiteX29" fmla="*/ 239364 w 548640"/>
              <a:gd name="connsiteY29" fmla="*/ 268136 h 548640"/>
              <a:gd name="connsiteX30" fmla="*/ 206436 w 548640"/>
              <a:gd name="connsiteY30" fmla="*/ 235315 h 548640"/>
              <a:gd name="connsiteX31" fmla="*/ 224934 w 548640"/>
              <a:gd name="connsiteY31" fmla="*/ 205946 h 548640"/>
              <a:gd name="connsiteX32" fmla="*/ 304421 w 548640"/>
              <a:gd name="connsiteY32" fmla="*/ 77695 h 548640"/>
              <a:gd name="connsiteX33" fmla="*/ 207380 w 548640"/>
              <a:gd name="connsiteY33" fmla="*/ 172370 h 548640"/>
              <a:gd name="connsiteX34" fmla="*/ 253074 w 548640"/>
              <a:gd name="connsiteY34" fmla="*/ 216950 h 548640"/>
              <a:gd name="connsiteX35" fmla="*/ 240166 w 548640"/>
              <a:gd name="connsiteY35" fmla="*/ 212453 h 548640"/>
              <a:gd name="connsiteX36" fmla="*/ 217370 w 548640"/>
              <a:gd name="connsiteY36" fmla="*/ 235175 h 548640"/>
              <a:gd name="connsiteX37" fmla="*/ 240166 w 548640"/>
              <a:gd name="connsiteY37" fmla="*/ 257897 h 548640"/>
              <a:gd name="connsiteX38" fmla="*/ 262962 w 548640"/>
              <a:gd name="connsiteY38" fmla="*/ 235175 h 548640"/>
              <a:gd name="connsiteX39" fmla="*/ 258225 w 548640"/>
              <a:gd name="connsiteY39" fmla="*/ 221976 h 548640"/>
              <a:gd name="connsiteX40" fmla="*/ 304421 w 548640"/>
              <a:gd name="connsiteY40" fmla="*/ 267045 h 548640"/>
              <a:gd name="connsiteX41" fmla="*/ 338562 w 548640"/>
              <a:gd name="connsiteY41" fmla="*/ 233737 h 548640"/>
              <a:gd name="connsiteX42" fmla="*/ 314046 w 548640"/>
              <a:gd name="connsiteY42" fmla="*/ 208410 h 548640"/>
              <a:gd name="connsiteX43" fmla="*/ 339556 w 548640"/>
              <a:gd name="connsiteY43" fmla="*/ 182983 h 548640"/>
              <a:gd name="connsiteX44" fmla="*/ 365018 w 548640"/>
              <a:gd name="connsiteY44" fmla="*/ 207927 h 548640"/>
              <a:gd name="connsiteX45" fmla="*/ 401463 w 548640"/>
              <a:gd name="connsiteY45" fmla="*/ 172370 h 548640"/>
              <a:gd name="connsiteX46" fmla="*/ 364067 w 548640"/>
              <a:gd name="connsiteY46" fmla="*/ 135886 h 548640"/>
              <a:gd name="connsiteX47" fmla="*/ 389562 w 548640"/>
              <a:gd name="connsiteY47" fmla="*/ 110461 h 548640"/>
              <a:gd name="connsiteX48" fmla="*/ 364052 w 548640"/>
              <a:gd name="connsiteY48" fmla="*/ 85034 h 548640"/>
              <a:gd name="connsiteX49" fmla="*/ 338541 w 548640"/>
              <a:gd name="connsiteY49" fmla="*/ 110461 h 548640"/>
              <a:gd name="connsiteX50" fmla="*/ 338600 w 548640"/>
              <a:gd name="connsiteY50" fmla="*/ 111040 h 548640"/>
              <a:gd name="connsiteX51" fmla="*/ 274320 w 548640"/>
              <a:gd name="connsiteY51" fmla="*/ 0 h 548640"/>
              <a:gd name="connsiteX52" fmla="*/ 548640 w 548640"/>
              <a:gd name="connsiteY52" fmla="*/ 274320 h 548640"/>
              <a:gd name="connsiteX53" fmla="*/ 274320 w 548640"/>
              <a:gd name="connsiteY53" fmla="*/ 548640 h 548640"/>
              <a:gd name="connsiteX54" fmla="*/ 0 w 548640"/>
              <a:gd name="connsiteY54" fmla="*/ 274320 h 548640"/>
              <a:gd name="connsiteX55" fmla="*/ 274320 w 548640"/>
              <a:gd name="connsiteY55" fmla="*/ 0 h 54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8640" h="548640">
                <a:moveTo>
                  <a:pt x="304421" y="281596"/>
                </a:moveTo>
                <a:lnTo>
                  <a:pt x="281145" y="304305"/>
                </a:lnTo>
                <a:cubicBezTo>
                  <a:pt x="292649" y="309378"/>
                  <a:pt x="300646" y="320866"/>
                  <a:pt x="300646" y="334216"/>
                </a:cubicBezTo>
                <a:cubicBezTo>
                  <a:pt x="300646" y="352342"/>
                  <a:pt x="285903" y="367037"/>
                  <a:pt x="267718" y="367037"/>
                </a:cubicBezTo>
                <a:cubicBezTo>
                  <a:pt x="254082" y="367037"/>
                  <a:pt x="242382" y="358776"/>
                  <a:pt x="237382" y="347001"/>
                </a:cubicBezTo>
                <a:lnTo>
                  <a:pt x="207380" y="376271"/>
                </a:lnTo>
                <a:lnTo>
                  <a:pt x="304421" y="470946"/>
                </a:lnTo>
                <a:lnTo>
                  <a:pt x="349628" y="426842"/>
                </a:lnTo>
                <a:cubicBezTo>
                  <a:pt x="346256" y="428931"/>
                  <a:pt x="342266" y="429958"/>
                  <a:pt x="338035" y="429958"/>
                </a:cubicBezTo>
                <a:cubicBezTo>
                  <a:pt x="323946" y="429958"/>
                  <a:pt x="312525" y="418574"/>
                  <a:pt x="312525" y="404531"/>
                </a:cubicBezTo>
                <a:cubicBezTo>
                  <a:pt x="312525" y="390488"/>
                  <a:pt x="323946" y="379104"/>
                  <a:pt x="338035" y="379104"/>
                </a:cubicBezTo>
                <a:cubicBezTo>
                  <a:pt x="352124" y="379104"/>
                  <a:pt x="363545" y="390488"/>
                  <a:pt x="363545" y="404531"/>
                </a:cubicBezTo>
                <a:cubicBezTo>
                  <a:pt x="363545" y="409039"/>
                  <a:pt x="362368" y="413273"/>
                  <a:pt x="359966" y="416756"/>
                </a:cubicBezTo>
                <a:lnTo>
                  <a:pt x="401463" y="376271"/>
                </a:lnTo>
                <a:lnTo>
                  <a:pt x="361341" y="337127"/>
                </a:lnTo>
                <a:cubicBezTo>
                  <a:pt x="374241" y="335978"/>
                  <a:pt x="384306" y="325138"/>
                  <a:pt x="384306" y="311956"/>
                </a:cubicBezTo>
                <a:cubicBezTo>
                  <a:pt x="384306" y="297913"/>
                  <a:pt x="372884" y="286529"/>
                  <a:pt x="358795" y="286529"/>
                </a:cubicBezTo>
                <a:cubicBezTo>
                  <a:pt x="345386" y="286529"/>
                  <a:pt x="334393" y="296842"/>
                  <a:pt x="333488" y="309954"/>
                </a:cubicBezTo>
                <a:close/>
                <a:moveTo>
                  <a:pt x="199250" y="180888"/>
                </a:moveTo>
                <a:lnTo>
                  <a:pt x="102208" y="275563"/>
                </a:lnTo>
                <a:lnTo>
                  <a:pt x="199250" y="370238"/>
                </a:lnTo>
                <a:lnTo>
                  <a:pt x="245415" y="325199"/>
                </a:lnTo>
                <a:cubicBezTo>
                  <a:pt x="244117" y="328029"/>
                  <a:pt x="243423" y="331177"/>
                  <a:pt x="243423" y="334487"/>
                </a:cubicBezTo>
                <a:cubicBezTo>
                  <a:pt x="243423" y="347335"/>
                  <a:pt x="253873" y="357750"/>
                  <a:pt x="266762" y="357750"/>
                </a:cubicBezTo>
                <a:cubicBezTo>
                  <a:pt x="279652" y="357750"/>
                  <a:pt x="290102" y="347335"/>
                  <a:pt x="290102" y="334487"/>
                </a:cubicBezTo>
                <a:cubicBezTo>
                  <a:pt x="290102" y="321639"/>
                  <a:pt x="279652" y="311224"/>
                  <a:pt x="266762" y="311224"/>
                </a:cubicBezTo>
                <a:cubicBezTo>
                  <a:pt x="263642" y="311224"/>
                  <a:pt x="260664" y="311834"/>
                  <a:pt x="257953" y="312967"/>
                </a:cubicBezTo>
                <a:lnTo>
                  <a:pt x="296291" y="275563"/>
                </a:lnTo>
                <a:lnTo>
                  <a:pt x="269159" y="249092"/>
                </a:lnTo>
                <a:cubicBezTo>
                  <a:pt x="264009" y="260354"/>
                  <a:pt x="252598" y="268136"/>
                  <a:pt x="239364" y="268136"/>
                </a:cubicBezTo>
                <a:cubicBezTo>
                  <a:pt x="221178" y="268136"/>
                  <a:pt x="206436" y="253441"/>
                  <a:pt x="206436" y="235315"/>
                </a:cubicBezTo>
                <a:cubicBezTo>
                  <a:pt x="206436" y="222369"/>
                  <a:pt x="213955" y="211174"/>
                  <a:pt x="224934" y="205946"/>
                </a:cubicBezTo>
                <a:close/>
                <a:moveTo>
                  <a:pt x="304421" y="77695"/>
                </a:moveTo>
                <a:lnTo>
                  <a:pt x="207380" y="172370"/>
                </a:lnTo>
                <a:lnTo>
                  <a:pt x="253074" y="216950"/>
                </a:lnTo>
                <a:cubicBezTo>
                  <a:pt x="249599" y="213992"/>
                  <a:pt x="245063" y="212453"/>
                  <a:pt x="240166" y="212453"/>
                </a:cubicBezTo>
                <a:cubicBezTo>
                  <a:pt x="227576" y="212453"/>
                  <a:pt x="217370" y="222626"/>
                  <a:pt x="217370" y="235175"/>
                </a:cubicBezTo>
                <a:cubicBezTo>
                  <a:pt x="217370" y="247724"/>
                  <a:pt x="227576" y="257897"/>
                  <a:pt x="240166" y="257897"/>
                </a:cubicBezTo>
                <a:cubicBezTo>
                  <a:pt x="252756" y="257897"/>
                  <a:pt x="262962" y="247724"/>
                  <a:pt x="262962" y="235175"/>
                </a:cubicBezTo>
                <a:cubicBezTo>
                  <a:pt x="262962" y="230147"/>
                  <a:pt x="261324" y="225501"/>
                  <a:pt x="258225" y="221976"/>
                </a:cubicBezTo>
                <a:lnTo>
                  <a:pt x="304421" y="267045"/>
                </a:lnTo>
                <a:lnTo>
                  <a:pt x="338562" y="233737"/>
                </a:lnTo>
                <a:cubicBezTo>
                  <a:pt x="324932" y="233296"/>
                  <a:pt x="314046" y="222120"/>
                  <a:pt x="314046" y="208410"/>
                </a:cubicBezTo>
                <a:cubicBezTo>
                  <a:pt x="314046" y="194367"/>
                  <a:pt x="325467" y="182983"/>
                  <a:pt x="339556" y="182983"/>
                </a:cubicBezTo>
                <a:cubicBezTo>
                  <a:pt x="353483" y="182983"/>
                  <a:pt x="364803" y="194106"/>
                  <a:pt x="365018" y="207927"/>
                </a:cubicBezTo>
                <a:lnTo>
                  <a:pt x="401463" y="172370"/>
                </a:lnTo>
                <a:lnTo>
                  <a:pt x="364067" y="135886"/>
                </a:lnTo>
                <a:cubicBezTo>
                  <a:pt x="378149" y="135879"/>
                  <a:pt x="389562" y="124499"/>
                  <a:pt x="389562" y="110461"/>
                </a:cubicBezTo>
                <a:cubicBezTo>
                  <a:pt x="389562" y="96418"/>
                  <a:pt x="378140" y="85034"/>
                  <a:pt x="364052" y="85034"/>
                </a:cubicBezTo>
                <a:cubicBezTo>
                  <a:pt x="349963" y="85034"/>
                  <a:pt x="338541" y="96418"/>
                  <a:pt x="338541" y="110461"/>
                </a:cubicBezTo>
                <a:cubicBezTo>
                  <a:pt x="338541" y="110655"/>
                  <a:pt x="338544" y="110848"/>
                  <a:pt x="338600" y="111040"/>
                </a:cubicBezTo>
                <a:close/>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8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46570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2nCCcFCL0qlXi.ywcha3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h2nCCcFCL0qlXi.ywcha3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2nCCcFCL0qlXi.ywcha3Q"/>
</p:tagLst>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5069</TotalTime>
  <Words>775</Words>
  <Application>Microsoft Office PowerPoint</Application>
  <PresentationFormat>Widescreen</PresentationFormat>
  <Paragraphs>128</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Theme</vt:lpstr>
      <vt:lpstr>Ranking Hospital Performance</vt:lpstr>
      <vt:lpstr>Agenda (Update to be a different format and align with our final deck)</vt:lpstr>
      <vt:lpstr>Consumerism Is Everywhere</vt:lpstr>
      <vt:lpstr>Except for the Healthcare Industry</vt:lpstr>
      <vt:lpstr>Problem Statement</vt:lpstr>
      <vt:lpstr>Model Problem Statement</vt:lpstr>
      <vt:lpstr>Data Overview &amp; Exploration</vt:lpstr>
      <vt:lpstr>Selected Datasets</vt:lpstr>
      <vt:lpstr>Data Preparation</vt:lpstr>
      <vt:lpstr>Imputation</vt:lpstr>
      <vt:lpstr>Modeling Approaches Utilized: Regression</vt:lpstr>
      <vt:lpstr>Modeling Approaches Utilized: Classification</vt:lpstr>
      <vt:lpstr>Selected Model</vt:lpstr>
      <vt:lpstr>Feature Refinement &amp; Final Model</vt:lpstr>
      <vt:lpstr>Model Outcomes</vt:lpstr>
      <vt:lpstr>Recommendations</vt:lpstr>
      <vt:lpstr>Challenges &amp;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Hospital Performance</dc:title>
  <dc:creator>Marin Gow</dc:creator>
  <cp:lastModifiedBy>Marin Gow</cp:lastModifiedBy>
  <cp:revision>38</cp:revision>
  <dcterms:modified xsi:type="dcterms:W3CDTF">2019-06-04T13:55:39Z</dcterms:modified>
</cp:coreProperties>
</file>