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4"/>
  </p:notesMasterIdLst>
  <p:sldIdLst>
    <p:sldId id="256" r:id="rId2"/>
    <p:sldId id="291" r:id="rId3"/>
    <p:sldId id="276" r:id="rId4"/>
    <p:sldId id="293" r:id="rId5"/>
    <p:sldId id="290" r:id="rId6"/>
    <p:sldId id="357" r:id="rId7"/>
    <p:sldId id="278" r:id="rId8"/>
    <p:sldId id="294" r:id="rId9"/>
    <p:sldId id="289" r:id="rId10"/>
    <p:sldId id="295" r:id="rId11"/>
    <p:sldId id="296" r:id="rId12"/>
    <p:sldId id="297" r:id="rId13"/>
    <p:sldId id="287" r:id="rId14"/>
    <p:sldId id="358" r:id="rId15"/>
    <p:sldId id="258" r:id="rId16"/>
    <p:sldId id="259" r:id="rId17"/>
    <p:sldId id="260" r:id="rId18"/>
    <p:sldId id="261" r:id="rId19"/>
    <p:sldId id="262" r:id="rId20"/>
    <p:sldId id="288" r:id="rId21"/>
    <p:sldId id="284" r:id="rId22"/>
    <p:sldId id="35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21"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73" d="100"/>
          <a:sy n="73" d="100"/>
        </p:scale>
        <p:origin x="8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7T22:45:29.790" v="4499" actId="1589"/>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3:51.083" v="3342" actId="2696"/>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7T22:45:29.790" v="4499" actId="1589"/>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6-05T09:14:57.684" idx="20">
    <p:pos x="10" y="10"/>
    <p:text>Michael -- I'm not sure I understand what this bullet is trying to see. I feel like we may be missing a word at the beginning ("We ran a on the..."), but couldn't decipher it.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05T09:16:53.377" idx="21">
    <p:pos x="3155" y="659"/>
    <p:text>Michael, were you able to update the header on this chart in your workbook?</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449AD-944B-0B42-9AE9-614ADC89470A}" type="doc">
      <dgm:prSet loTypeId="urn:microsoft.com/office/officeart/2005/8/layout/equation2" loCatId="" qsTypeId="urn:microsoft.com/office/officeart/2005/8/quickstyle/simple1" qsCatId="simple" csTypeId="urn:microsoft.com/office/officeart/2005/8/colors/accent1_2" csCatId="accent1" phldr="1"/>
      <dgm:spPr/>
      <dgm:t>
        <a:bodyPr/>
        <a:lstStyle/>
        <a:p>
          <a:endParaRPr lang="en-US"/>
        </a:p>
      </dgm:t>
    </dgm:pt>
    <dgm:pt modelId="{FAB3EE10-B295-EC4C-A36A-D89BBECBB9AD}">
      <dgm:prSet phldrT="[Text]"/>
      <dgm:spPr/>
      <dgm:t>
        <a:bodyPr/>
        <a:lstStyle/>
        <a:p>
          <a:r>
            <a:rPr lang="en-US" dirty="0"/>
            <a:t>Hospital Complication Scores</a:t>
          </a:r>
        </a:p>
      </dgm:t>
    </dgm:pt>
    <dgm:pt modelId="{6BDA2979-B177-8B4D-AD9D-42E6B080702A}" type="parTrans" cxnId="{646889AD-FAFB-AF4B-945B-6C3DCE4260A2}">
      <dgm:prSet/>
      <dgm:spPr/>
      <dgm:t>
        <a:bodyPr/>
        <a:lstStyle/>
        <a:p>
          <a:endParaRPr lang="en-US"/>
        </a:p>
      </dgm:t>
    </dgm:pt>
    <dgm:pt modelId="{F45D689A-85D9-C242-A995-BD9817B0AAD7}" type="sibTrans" cxnId="{646889AD-FAFB-AF4B-945B-6C3DCE4260A2}">
      <dgm:prSet/>
      <dgm:spPr/>
      <dgm:t>
        <a:bodyPr/>
        <a:lstStyle/>
        <a:p>
          <a:endParaRPr lang="en-US" dirty="0"/>
        </a:p>
      </dgm:t>
    </dgm:pt>
    <dgm:pt modelId="{25EC4D7C-1217-C14D-82EC-FED2E06A9F0D}">
      <dgm:prSet phldrT="[Text]"/>
      <dgm:spPr/>
      <dgm:t>
        <a:bodyPr/>
        <a:lstStyle/>
        <a:p>
          <a:r>
            <a:rPr lang="en-US" dirty="0"/>
            <a:t>Patient Ratings</a:t>
          </a:r>
        </a:p>
      </dgm:t>
    </dgm:pt>
    <dgm:pt modelId="{C3B922E9-3FA0-6444-A6C6-7D598013836B}" type="parTrans" cxnId="{657C5856-9DD3-6442-8776-07902CB04F45}">
      <dgm:prSet/>
      <dgm:spPr/>
      <dgm:t>
        <a:bodyPr/>
        <a:lstStyle/>
        <a:p>
          <a:endParaRPr lang="en-US"/>
        </a:p>
      </dgm:t>
    </dgm:pt>
    <dgm:pt modelId="{2BDA60F1-9640-6B49-84CE-E330757291A9}" type="sibTrans" cxnId="{657C5856-9DD3-6442-8776-07902CB04F45}">
      <dgm:prSet/>
      <dgm:spPr/>
      <dgm:t>
        <a:bodyPr/>
        <a:lstStyle/>
        <a:p>
          <a:endParaRPr lang="en-US" dirty="0"/>
        </a:p>
      </dgm:t>
    </dgm:pt>
    <dgm:pt modelId="{08BC29BF-9F34-B24E-86E1-E27412C3A20A}">
      <dgm:prSet phldrT="[Text]" custT="1"/>
      <dgm:spPr/>
      <dgm:t>
        <a:bodyPr/>
        <a:lstStyle/>
        <a:p>
          <a:r>
            <a:rPr lang="en-US" sz="1800" dirty="0"/>
            <a:t>Gradient Boosted Classification </a:t>
          </a:r>
        </a:p>
      </dgm:t>
    </dgm:pt>
    <dgm:pt modelId="{CA91D3E5-BB13-5144-B54D-41C39A45E1CE}" type="parTrans" cxnId="{E0001EC6-E7B8-B54D-A62C-6447AEE9A773}">
      <dgm:prSet/>
      <dgm:spPr/>
      <dgm:t>
        <a:bodyPr/>
        <a:lstStyle/>
        <a:p>
          <a:endParaRPr lang="en-US"/>
        </a:p>
      </dgm:t>
    </dgm:pt>
    <dgm:pt modelId="{94AE9376-A112-3C40-9584-6E3021AE26C1}" type="sibTrans" cxnId="{E0001EC6-E7B8-B54D-A62C-6447AEE9A773}">
      <dgm:prSet/>
      <dgm:spPr/>
      <dgm:t>
        <a:bodyPr/>
        <a:lstStyle/>
        <a:p>
          <a:endParaRPr lang="en-US"/>
        </a:p>
      </dgm:t>
    </dgm:pt>
    <dgm:pt modelId="{853FA7DF-47A3-404D-99F0-B5BFD59A6F51}" type="pres">
      <dgm:prSet presAssocID="{584449AD-944B-0B42-9AE9-614ADC89470A}" presName="Name0" presStyleCnt="0">
        <dgm:presLayoutVars>
          <dgm:dir/>
          <dgm:resizeHandles val="exact"/>
        </dgm:presLayoutVars>
      </dgm:prSet>
      <dgm:spPr/>
    </dgm:pt>
    <dgm:pt modelId="{0956F866-4AC0-164D-B5C5-3759B6B6499E}" type="pres">
      <dgm:prSet presAssocID="{584449AD-944B-0B42-9AE9-614ADC89470A}" presName="vNodes" presStyleCnt="0"/>
      <dgm:spPr/>
    </dgm:pt>
    <dgm:pt modelId="{02BBD494-8C8B-784C-AA51-9CCCB664488F}" type="pres">
      <dgm:prSet presAssocID="{FAB3EE10-B295-EC4C-A36A-D89BBECBB9AD}" presName="node" presStyleLbl="node1" presStyleIdx="0" presStyleCnt="3">
        <dgm:presLayoutVars>
          <dgm:bulletEnabled val="1"/>
        </dgm:presLayoutVars>
      </dgm:prSet>
      <dgm:spPr/>
    </dgm:pt>
    <dgm:pt modelId="{6749F7EE-AAA3-6F49-9114-DCFDDA2429EE}" type="pres">
      <dgm:prSet presAssocID="{F45D689A-85D9-C242-A995-BD9817B0AAD7}" presName="spacerT" presStyleCnt="0"/>
      <dgm:spPr/>
    </dgm:pt>
    <dgm:pt modelId="{E04F6DE1-6925-B345-B915-5D015B3AA3A3}" type="pres">
      <dgm:prSet presAssocID="{F45D689A-85D9-C242-A995-BD9817B0AAD7}" presName="sibTrans" presStyleLbl="sibTrans2D1" presStyleIdx="0" presStyleCnt="2"/>
      <dgm:spPr/>
    </dgm:pt>
    <dgm:pt modelId="{2065FF27-DFF5-F64D-AC60-4E86083A90C4}" type="pres">
      <dgm:prSet presAssocID="{F45D689A-85D9-C242-A995-BD9817B0AAD7}" presName="spacerB" presStyleCnt="0"/>
      <dgm:spPr/>
    </dgm:pt>
    <dgm:pt modelId="{A98AE1A8-69B3-0146-B8B0-DFEE7F87F671}" type="pres">
      <dgm:prSet presAssocID="{25EC4D7C-1217-C14D-82EC-FED2E06A9F0D}" presName="node" presStyleLbl="node1" presStyleIdx="1" presStyleCnt="3">
        <dgm:presLayoutVars>
          <dgm:bulletEnabled val="1"/>
        </dgm:presLayoutVars>
      </dgm:prSet>
      <dgm:spPr/>
    </dgm:pt>
    <dgm:pt modelId="{78B3143C-4926-A64D-85EE-57C6ECE8A6D6}" type="pres">
      <dgm:prSet presAssocID="{584449AD-944B-0B42-9AE9-614ADC89470A}" presName="sibTransLast" presStyleLbl="sibTrans2D1" presStyleIdx="1" presStyleCnt="2"/>
      <dgm:spPr/>
    </dgm:pt>
    <dgm:pt modelId="{8EFB80A8-FC8E-F743-B3C1-4F5884A4405A}" type="pres">
      <dgm:prSet presAssocID="{584449AD-944B-0B42-9AE9-614ADC89470A}" presName="connectorText" presStyleLbl="sibTrans2D1" presStyleIdx="1" presStyleCnt="2"/>
      <dgm:spPr/>
    </dgm:pt>
    <dgm:pt modelId="{5F26E2C0-F8CE-2248-A9B0-8C1B68EE5FD6}" type="pres">
      <dgm:prSet presAssocID="{584449AD-944B-0B42-9AE9-614ADC89470A}" presName="lastNode" presStyleLbl="node1" presStyleIdx="2" presStyleCnt="3">
        <dgm:presLayoutVars>
          <dgm:bulletEnabled val="1"/>
        </dgm:presLayoutVars>
      </dgm:prSet>
      <dgm:spPr/>
    </dgm:pt>
  </dgm:ptLst>
  <dgm:cxnLst>
    <dgm:cxn modelId="{41ED485D-9063-584E-B99F-EA54DE0EBBAD}" type="presOf" srcId="{2BDA60F1-9640-6B49-84CE-E330757291A9}" destId="{78B3143C-4926-A64D-85EE-57C6ECE8A6D6}" srcOrd="0" destOrd="0" presId="urn:microsoft.com/office/officeart/2005/8/layout/equation2"/>
    <dgm:cxn modelId="{3708DC43-99AB-FD4E-9050-FFD12C551DE8}" type="presOf" srcId="{F45D689A-85D9-C242-A995-BD9817B0AAD7}" destId="{E04F6DE1-6925-B345-B915-5D015B3AA3A3}" srcOrd="0" destOrd="0" presId="urn:microsoft.com/office/officeart/2005/8/layout/equation2"/>
    <dgm:cxn modelId="{657C5856-9DD3-6442-8776-07902CB04F45}" srcId="{584449AD-944B-0B42-9AE9-614ADC89470A}" destId="{25EC4D7C-1217-C14D-82EC-FED2E06A9F0D}" srcOrd="1" destOrd="0" parTransId="{C3B922E9-3FA0-6444-A6C6-7D598013836B}" sibTransId="{2BDA60F1-9640-6B49-84CE-E330757291A9}"/>
    <dgm:cxn modelId="{C194D9AA-14D6-DF49-96B0-4457A21AC2AA}" type="presOf" srcId="{2BDA60F1-9640-6B49-84CE-E330757291A9}" destId="{8EFB80A8-FC8E-F743-B3C1-4F5884A4405A}" srcOrd="1" destOrd="0" presId="urn:microsoft.com/office/officeart/2005/8/layout/equation2"/>
    <dgm:cxn modelId="{646889AD-FAFB-AF4B-945B-6C3DCE4260A2}" srcId="{584449AD-944B-0B42-9AE9-614ADC89470A}" destId="{FAB3EE10-B295-EC4C-A36A-D89BBECBB9AD}" srcOrd="0" destOrd="0" parTransId="{6BDA2979-B177-8B4D-AD9D-42E6B080702A}" sibTransId="{F45D689A-85D9-C242-A995-BD9817B0AAD7}"/>
    <dgm:cxn modelId="{35C61AB6-5C27-E54D-B9B7-A041FD5080F1}" type="presOf" srcId="{FAB3EE10-B295-EC4C-A36A-D89BBECBB9AD}" destId="{02BBD494-8C8B-784C-AA51-9CCCB664488F}" srcOrd="0" destOrd="0" presId="urn:microsoft.com/office/officeart/2005/8/layout/equation2"/>
    <dgm:cxn modelId="{B136C9BC-04F5-D94F-B535-3FFCE018A3B6}" type="presOf" srcId="{584449AD-944B-0B42-9AE9-614ADC89470A}" destId="{853FA7DF-47A3-404D-99F0-B5BFD59A6F51}" srcOrd="0" destOrd="0" presId="urn:microsoft.com/office/officeart/2005/8/layout/equation2"/>
    <dgm:cxn modelId="{E0001EC6-E7B8-B54D-A62C-6447AEE9A773}" srcId="{584449AD-944B-0B42-9AE9-614ADC89470A}" destId="{08BC29BF-9F34-B24E-86E1-E27412C3A20A}" srcOrd="2" destOrd="0" parTransId="{CA91D3E5-BB13-5144-B54D-41C39A45E1CE}" sibTransId="{94AE9376-A112-3C40-9584-6E3021AE26C1}"/>
    <dgm:cxn modelId="{3A0BD4D5-2CF9-624E-A31D-B969FA924075}" type="presOf" srcId="{25EC4D7C-1217-C14D-82EC-FED2E06A9F0D}" destId="{A98AE1A8-69B3-0146-B8B0-DFEE7F87F671}" srcOrd="0" destOrd="0" presId="urn:microsoft.com/office/officeart/2005/8/layout/equation2"/>
    <dgm:cxn modelId="{D0196DE4-9472-9947-AFE7-EA86FC0CEA64}" type="presOf" srcId="{08BC29BF-9F34-B24E-86E1-E27412C3A20A}" destId="{5F26E2C0-F8CE-2248-A9B0-8C1B68EE5FD6}" srcOrd="0" destOrd="0" presId="urn:microsoft.com/office/officeart/2005/8/layout/equation2"/>
    <dgm:cxn modelId="{BFC4258D-8A6A-994E-B525-548124FBC9CD}" type="presParOf" srcId="{853FA7DF-47A3-404D-99F0-B5BFD59A6F51}" destId="{0956F866-4AC0-164D-B5C5-3759B6B6499E}" srcOrd="0" destOrd="0" presId="urn:microsoft.com/office/officeart/2005/8/layout/equation2"/>
    <dgm:cxn modelId="{99C2BB7D-EEAE-CF47-A51E-BD90A6F15DA7}" type="presParOf" srcId="{0956F866-4AC0-164D-B5C5-3759B6B6499E}" destId="{02BBD494-8C8B-784C-AA51-9CCCB664488F}" srcOrd="0" destOrd="0" presId="urn:microsoft.com/office/officeart/2005/8/layout/equation2"/>
    <dgm:cxn modelId="{0A8877FB-BE64-9141-B150-5BF1534BEC5B}" type="presParOf" srcId="{0956F866-4AC0-164D-B5C5-3759B6B6499E}" destId="{6749F7EE-AAA3-6F49-9114-DCFDDA2429EE}" srcOrd="1" destOrd="0" presId="urn:microsoft.com/office/officeart/2005/8/layout/equation2"/>
    <dgm:cxn modelId="{4852AF13-02DD-BB40-84F2-962E3D651D93}" type="presParOf" srcId="{0956F866-4AC0-164D-B5C5-3759B6B6499E}" destId="{E04F6DE1-6925-B345-B915-5D015B3AA3A3}" srcOrd="2" destOrd="0" presId="urn:microsoft.com/office/officeart/2005/8/layout/equation2"/>
    <dgm:cxn modelId="{E9728AD5-8B97-864C-BFCE-E090985E8C04}" type="presParOf" srcId="{0956F866-4AC0-164D-B5C5-3759B6B6499E}" destId="{2065FF27-DFF5-F64D-AC60-4E86083A90C4}" srcOrd="3" destOrd="0" presId="urn:microsoft.com/office/officeart/2005/8/layout/equation2"/>
    <dgm:cxn modelId="{3E992E0B-75D8-F44C-BD38-32770CBDB9FB}" type="presParOf" srcId="{0956F866-4AC0-164D-B5C5-3759B6B6499E}" destId="{A98AE1A8-69B3-0146-B8B0-DFEE7F87F671}" srcOrd="4" destOrd="0" presId="urn:microsoft.com/office/officeart/2005/8/layout/equation2"/>
    <dgm:cxn modelId="{78804393-ABDE-044E-8105-2007465AAA1D}" type="presParOf" srcId="{853FA7DF-47A3-404D-99F0-B5BFD59A6F51}" destId="{78B3143C-4926-A64D-85EE-57C6ECE8A6D6}" srcOrd="1" destOrd="0" presId="urn:microsoft.com/office/officeart/2005/8/layout/equation2"/>
    <dgm:cxn modelId="{F340C215-541E-6748-8DC0-F31E762644D2}" type="presParOf" srcId="{78B3143C-4926-A64D-85EE-57C6ECE8A6D6}" destId="{8EFB80A8-FC8E-F743-B3C1-4F5884A4405A}" srcOrd="0" destOrd="0" presId="urn:microsoft.com/office/officeart/2005/8/layout/equation2"/>
    <dgm:cxn modelId="{B17EDD20-6030-1347-B109-B0F3A7B1B826}" type="presParOf" srcId="{853FA7DF-47A3-404D-99F0-B5BFD59A6F51}" destId="{5F26E2C0-F8CE-2248-A9B0-8C1B68EE5FD6}"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BD494-8C8B-784C-AA51-9CCCB664488F}">
      <dsp:nvSpPr>
        <dsp:cNvPr id="0" name=""/>
        <dsp:cNvSpPr/>
      </dsp:nvSpPr>
      <dsp:spPr>
        <a:xfrm>
          <a:off x="1662953" y="888"/>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Hospital Complication Scores</a:t>
          </a:r>
        </a:p>
      </dsp:txBody>
      <dsp:txXfrm>
        <a:off x="1821555" y="159490"/>
        <a:ext cx="765797" cy="765797"/>
      </dsp:txXfrm>
    </dsp:sp>
    <dsp:sp modelId="{E04F6DE1-6925-B345-B915-5D015B3AA3A3}">
      <dsp:nvSpPr>
        <dsp:cNvPr id="0" name=""/>
        <dsp:cNvSpPr/>
      </dsp:nvSpPr>
      <dsp:spPr>
        <a:xfrm>
          <a:off x="1890384" y="1171830"/>
          <a:ext cx="628140" cy="628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973644" y="1412031"/>
        <a:ext cx="461620" cy="147738"/>
      </dsp:txXfrm>
    </dsp:sp>
    <dsp:sp modelId="{A98AE1A8-69B3-0146-B8B0-DFEE7F87F671}">
      <dsp:nvSpPr>
        <dsp:cNvPr id="0" name=""/>
        <dsp:cNvSpPr/>
      </dsp:nvSpPr>
      <dsp:spPr>
        <a:xfrm>
          <a:off x="1662953" y="1887910"/>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Patient Ratings</a:t>
          </a:r>
        </a:p>
      </dsp:txBody>
      <dsp:txXfrm>
        <a:off x="1821555" y="2046512"/>
        <a:ext cx="765797" cy="765797"/>
      </dsp:txXfrm>
    </dsp:sp>
    <dsp:sp modelId="{78B3143C-4926-A64D-85EE-57C6ECE8A6D6}">
      <dsp:nvSpPr>
        <dsp:cNvPr id="0" name=""/>
        <dsp:cNvSpPr/>
      </dsp:nvSpPr>
      <dsp:spPr>
        <a:xfrm>
          <a:off x="2908405" y="1284462"/>
          <a:ext cx="344394" cy="4028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908405" y="1365037"/>
        <a:ext cx="241076" cy="241726"/>
      </dsp:txXfrm>
    </dsp:sp>
    <dsp:sp modelId="{5F26E2C0-F8CE-2248-A9B0-8C1B68EE5FD6}">
      <dsp:nvSpPr>
        <dsp:cNvPr id="0" name=""/>
        <dsp:cNvSpPr/>
      </dsp:nvSpPr>
      <dsp:spPr>
        <a:xfrm>
          <a:off x="3395756" y="402899"/>
          <a:ext cx="2166002" cy="21660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Gradient Boosted Classification </a:t>
          </a:r>
        </a:p>
      </dsp:txBody>
      <dsp:txXfrm>
        <a:off x="3712960" y="720103"/>
        <a:ext cx="1531594" cy="153159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dirty="0"/>
              <a:t>3/12/2019</a:t>
            </a:r>
            <a:endParaRPr dirty="0"/>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dirty="0"/>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03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25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430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687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40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66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48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944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2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189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54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27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goes before data exploration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486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6186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spcBef>
                <a:spcPts val="0"/>
              </a:spcBef>
              <a:spcAft>
                <a:spcPts val="0"/>
              </a:spcAft>
              <a:buAutoNum type="arabicPeriod"/>
            </a:pPr>
            <a:endParaRPr lang="en-US"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3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45737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0.tiff"/><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Rating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6D42D9E9-A9BD-B64C-83EC-FB3E1B022882}"/>
              </a:ext>
            </a:extLst>
          </p:cNvPr>
          <p:cNvPicPr>
            <a:picLocks noChangeAspect="1"/>
          </p:cNvPicPr>
          <p:nvPr/>
        </p:nvPicPr>
        <p:blipFill>
          <a:blip r:embed="rId3"/>
          <a:stretch>
            <a:fillRect/>
          </a:stretch>
        </p:blipFill>
        <p:spPr>
          <a:xfrm>
            <a:off x="1717146" y="1299891"/>
            <a:ext cx="8757708" cy="3996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F1F9800-0344-174A-B4FB-44BE6AB74DA3}"/>
              </a:ext>
            </a:extLst>
          </p:cNvPr>
          <p:cNvSpPr txBox="1"/>
          <p:nvPr/>
        </p:nvSpPr>
        <p:spPr>
          <a:xfrm>
            <a:off x="795814" y="903768"/>
            <a:ext cx="6523463" cy="307777"/>
          </a:xfrm>
          <a:prstGeom prst="rect">
            <a:avLst/>
          </a:prstGeom>
          <a:noFill/>
        </p:spPr>
        <p:txBody>
          <a:bodyPr wrap="square" rtlCol="0">
            <a:spAutoFit/>
          </a:bodyPr>
          <a:lstStyle/>
          <a:p>
            <a:r>
              <a:rPr lang="en-US" b="1" u="sng" dirty="0"/>
              <a:t>Complication dataset- Measure and the Scores boxplot: </a:t>
            </a:r>
          </a:p>
        </p:txBody>
      </p:sp>
    </p:spTree>
    <p:extLst>
      <p:ext uri="{BB962C8B-B14F-4D97-AF65-F5344CB8AC3E}">
        <p14:creationId xmlns:p14="http://schemas.microsoft.com/office/powerpoint/2010/main" val="31153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sp>
        <p:nvSpPr>
          <p:cNvPr id="5" name="TextBox 4">
            <a:extLst>
              <a:ext uri="{FF2B5EF4-FFF2-40B4-BE49-F238E27FC236}">
                <a16:creationId xmlns:a16="http://schemas.microsoft.com/office/drawing/2014/main" id="{0F1F9800-0344-174A-B4FB-44BE6AB74DA3}"/>
              </a:ext>
            </a:extLst>
          </p:cNvPr>
          <p:cNvSpPr txBox="1"/>
          <p:nvPr/>
        </p:nvSpPr>
        <p:spPr>
          <a:xfrm>
            <a:off x="992459" y="903768"/>
            <a:ext cx="6523463" cy="307777"/>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3C42E65-9AED-E741-9D25-CA239ECA118D}"/>
              </a:ext>
            </a:extLst>
          </p:cNvPr>
          <p:cNvPicPr>
            <a:picLocks noChangeAspect="1"/>
          </p:cNvPicPr>
          <p:nvPr/>
        </p:nvPicPr>
        <p:blipFill>
          <a:blip r:embed="rId3"/>
          <a:stretch>
            <a:fillRect/>
          </a:stretch>
        </p:blipFill>
        <p:spPr>
          <a:xfrm>
            <a:off x="762000" y="1751775"/>
            <a:ext cx="4826000" cy="3505200"/>
          </a:xfrm>
          <a:prstGeom prst="rect">
            <a:avLst/>
          </a:prstGeom>
        </p:spPr>
      </p:pic>
      <p:pic>
        <p:nvPicPr>
          <p:cNvPr id="4" name="Picture 3">
            <a:extLst>
              <a:ext uri="{FF2B5EF4-FFF2-40B4-BE49-F238E27FC236}">
                <a16:creationId xmlns:a16="http://schemas.microsoft.com/office/drawing/2014/main" id="{D4E65F78-84FD-6B4C-BA0A-EFB43AA59091}"/>
              </a:ext>
            </a:extLst>
          </p:cNvPr>
          <p:cNvPicPr>
            <a:picLocks noChangeAspect="1"/>
          </p:cNvPicPr>
          <p:nvPr/>
        </p:nvPicPr>
        <p:blipFill>
          <a:blip r:embed="rId4"/>
          <a:stretch>
            <a:fillRect/>
          </a:stretch>
        </p:blipFill>
        <p:spPr>
          <a:xfrm>
            <a:off x="5588000" y="1751775"/>
            <a:ext cx="4826000" cy="3505200"/>
          </a:xfrm>
          <a:prstGeom prst="rect">
            <a:avLst/>
          </a:prstGeom>
        </p:spPr>
      </p:pic>
      <p:sp>
        <p:nvSpPr>
          <p:cNvPr id="6" name="TextBox 5">
            <a:extLst>
              <a:ext uri="{FF2B5EF4-FFF2-40B4-BE49-F238E27FC236}">
                <a16:creationId xmlns:a16="http://schemas.microsoft.com/office/drawing/2014/main" id="{CBECD855-A71E-6942-962B-6DA077DCC8C3}"/>
              </a:ext>
            </a:extLst>
          </p:cNvPr>
          <p:cNvSpPr txBox="1"/>
          <p:nvPr/>
        </p:nvSpPr>
        <p:spPr>
          <a:xfrm>
            <a:off x="1219201" y="1396300"/>
            <a:ext cx="3439885" cy="307777"/>
          </a:xfrm>
          <a:prstGeom prst="rect">
            <a:avLst/>
          </a:prstGeom>
          <a:noFill/>
        </p:spPr>
        <p:txBody>
          <a:bodyPr wrap="square" rtlCol="0">
            <a:spAutoFit/>
          </a:bodyPr>
          <a:lstStyle/>
          <a:p>
            <a:pPr algn="ctr"/>
            <a:r>
              <a:rPr lang="en-US" b="1" u="sng" dirty="0"/>
              <a:t>t-SNE without standardization of data</a:t>
            </a:r>
          </a:p>
        </p:txBody>
      </p:sp>
      <p:sp>
        <p:nvSpPr>
          <p:cNvPr id="7" name="TextBox 6">
            <a:extLst>
              <a:ext uri="{FF2B5EF4-FFF2-40B4-BE49-F238E27FC236}">
                <a16:creationId xmlns:a16="http://schemas.microsoft.com/office/drawing/2014/main" id="{264979D8-3CF8-3447-A1BD-D197ABF70794}"/>
              </a:ext>
            </a:extLst>
          </p:cNvPr>
          <p:cNvSpPr txBox="1"/>
          <p:nvPr/>
        </p:nvSpPr>
        <p:spPr>
          <a:xfrm>
            <a:off x="6096000" y="1396300"/>
            <a:ext cx="3309257" cy="307777"/>
          </a:xfrm>
          <a:prstGeom prst="rect">
            <a:avLst/>
          </a:prstGeom>
          <a:noFill/>
        </p:spPr>
        <p:txBody>
          <a:bodyPr wrap="square" rtlCol="0">
            <a:spAutoFit/>
          </a:bodyPr>
          <a:lstStyle/>
          <a:p>
            <a:pPr algn="ctr"/>
            <a:r>
              <a:rPr lang="en-US" b="1" u="sng" dirty="0"/>
              <a:t>t-SNE with standardization of data</a:t>
            </a:r>
          </a:p>
        </p:txBody>
      </p:sp>
    </p:spTree>
    <p:extLst>
      <p:ext uri="{BB962C8B-B14F-4D97-AF65-F5344CB8AC3E}">
        <p14:creationId xmlns:p14="http://schemas.microsoft.com/office/powerpoint/2010/main" val="61414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sp>
        <p:nvSpPr>
          <p:cNvPr id="5" name="TextBox 4">
            <a:extLst>
              <a:ext uri="{FF2B5EF4-FFF2-40B4-BE49-F238E27FC236}">
                <a16:creationId xmlns:a16="http://schemas.microsoft.com/office/drawing/2014/main" id="{0F1F9800-0344-174A-B4FB-44BE6AB74DA3}"/>
              </a:ext>
            </a:extLst>
          </p:cNvPr>
          <p:cNvSpPr txBox="1"/>
          <p:nvPr/>
        </p:nvSpPr>
        <p:spPr>
          <a:xfrm>
            <a:off x="785981" y="903768"/>
            <a:ext cx="6523463" cy="307777"/>
          </a:xfrm>
          <a:prstGeom prst="rect">
            <a:avLst/>
          </a:prstGeom>
          <a:noFill/>
        </p:spPr>
        <p:txBody>
          <a:bodyPr wrap="square" rtlCol="0">
            <a:spAutoFit/>
          </a:bodyPr>
          <a:lstStyle/>
          <a:p>
            <a:r>
              <a:rPr lang="en-US" b="1" u="sng" dirty="0"/>
              <a:t>Pairwise correlations with clusters</a:t>
            </a:r>
          </a:p>
        </p:txBody>
      </p:sp>
      <p:pic>
        <p:nvPicPr>
          <p:cNvPr id="9" name="Picture 8">
            <a:extLst>
              <a:ext uri="{FF2B5EF4-FFF2-40B4-BE49-F238E27FC236}">
                <a16:creationId xmlns:a16="http://schemas.microsoft.com/office/drawing/2014/main" id="{864C8E20-5F16-C34F-A11D-78888CE1238E}"/>
              </a:ext>
            </a:extLst>
          </p:cNvPr>
          <p:cNvPicPr>
            <a:picLocks noChangeAspect="1"/>
          </p:cNvPicPr>
          <p:nvPr/>
        </p:nvPicPr>
        <p:blipFill>
          <a:blip r:embed="rId3"/>
          <a:stretch>
            <a:fillRect/>
          </a:stretch>
        </p:blipFill>
        <p:spPr>
          <a:xfrm>
            <a:off x="1949450" y="1443998"/>
            <a:ext cx="9480550" cy="4220201"/>
          </a:xfrm>
          <a:prstGeom prst="rect">
            <a:avLst/>
          </a:prstGeom>
        </p:spPr>
      </p:pic>
    </p:spTree>
    <p:extLst>
      <p:ext uri="{BB962C8B-B14F-4D97-AF65-F5344CB8AC3E}">
        <p14:creationId xmlns:p14="http://schemas.microsoft.com/office/powerpoint/2010/main" val="286692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298700"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1191237" y="2013181"/>
            <a:ext cx="4129489" cy="2677656"/>
          </a:xfrm>
          <a:prstGeom prst="rect">
            <a:avLst/>
          </a:prstGeom>
          <a:noFill/>
        </p:spPr>
        <p:txBody>
          <a:bodyPr wrap="square" rtlCol="0">
            <a:spAutoFit/>
          </a:bodyPr>
          <a:lstStyle/>
          <a:p>
            <a:r>
              <a:rPr lang="en-US" sz="2400" dirty="0"/>
              <a:t>Unpivoted survey data</a:t>
            </a:r>
          </a:p>
          <a:p>
            <a:pPr marL="342900" indent="-342900">
              <a:buFont typeface="Arial" panose="020B0604020202020204" pitchFamily="34" charset="0"/>
              <a:buChar char="•"/>
            </a:pPr>
            <a:endParaRPr lang="en-US" sz="2400" dirty="0"/>
          </a:p>
          <a:p>
            <a:r>
              <a:rPr lang="en-US" sz="2400" dirty="0"/>
              <a:t>Combined datasets using shared Provider ID</a:t>
            </a:r>
          </a:p>
          <a:p>
            <a:pPr marL="285750" indent="-285750">
              <a:buFont typeface="Arial" panose="020B0604020202020204" pitchFamily="34" charset="0"/>
              <a:buChar char="•"/>
            </a:pPr>
            <a:endParaRPr lang="en-US" sz="2400" dirty="0"/>
          </a:p>
          <a:p>
            <a:r>
              <a:rPr lang="en-US" sz="2400" dirty="0"/>
              <a:t>Dropped high cardinality features such as zip code</a:t>
            </a:r>
          </a:p>
        </p:txBody>
      </p:sp>
      <p:sp>
        <p:nvSpPr>
          <p:cNvPr id="8" name="Freeform 52">
            <a:extLst>
              <a:ext uri="{FF2B5EF4-FFF2-40B4-BE49-F238E27FC236}">
                <a16:creationId xmlns:a16="http://schemas.microsoft.com/office/drawing/2014/main" id="{FCEC3BF8-1C84-494B-BCAA-C5C857904D2F}"/>
              </a:ext>
            </a:extLst>
          </p:cNvPr>
          <p:cNvSpPr>
            <a:spLocks noChangeAspect="1"/>
          </p:cNvSpPr>
          <p:nvPr/>
        </p:nvSpPr>
        <p:spPr>
          <a:xfrm>
            <a:off x="508191" y="2002164"/>
            <a:ext cx="548640" cy="548640"/>
          </a:xfrm>
          <a:custGeom>
            <a:avLst/>
            <a:gdLst>
              <a:gd name="connsiteX0" fmla="*/ 574418 w 914400"/>
              <a:gd name="connsiteY0" fmla="*/ 477756 h 914400"/>
              <a:gd name="connsiteX1" fmla="*/ 574418 w 914400"/>
              <a:gd name="connsiteY1" fmla="*/ 575902 h 914400"/>
              <a:gd name="connsiteX2" fmla="*/ 339837 w 914400"/>
              <a:gd name="connsiteY2" fmla="*/ 575902 h 914400"/>
              <a:gd name="connsiteX3" fmla="*/ 339837 w 914400"/>
              <a:gd name="connsiteY3" fmla="*/ 507831 h 914400"/>
              <a:gd name="connsiteX4" fmla="*/ 236429 w 914400"/>
              <a:gd name="connsiteY4" fmla="*/ 596816 h 914400"/>
              <a:gd name="connsiteX5" fmla="*/ 339837 w 914400"/>
              <a:gd name="connsiteY5" fmla="*/ 685800 h 914400"/>
              <a:gd name="connsiteX6" fmla="*/ 339837 w 914400"/>
              <a:gd name="connsiteY6" fmla="*/ 621202 h 914400"/>
              <a:gd name="connsiteX7" fmla="*/ 620131 w 914400"/>
              <a:gd name="connsiteY7" fmla="*/ 621202 h 914400"/>
              <a:gd name="connsiteX8" fmla="*/ 620131 w 914400"/>
              <a:gd name="connsiteY8" fmla="*/ 477756 h 914400"/>
              <a:gd name="connsiteX9" fmla="*/ 574563 w 914400"/>
              <a:gd name="connsiteY9" fmla="*/ 228600 h 914400"/>
              <a:gd name="connsiteX10" fmla="*/ 574563 w 914400"/>
              <a:gd name="connsiteY10" fmla="*/ 293198 h 914400"/>
              <a:gd name="connsiteX11" fmla="*/ 294269 w 914400"/>
              <a:gd name="connsiteY11" fmla="*/ 293198 h 914400"/>
              <a:gd name="connsiteX12" fmla="*/ 294269 w 914400"/>
              <a:gd name="connsiteY12" fmla="*/ 436644 h 914400"/>
              <a:gd name="connsiteX13" fmla="*/ 339982 w 914400"/>
              <a:gd name="connsiteY13" fmla="*/ 436644 h 914400"/>
              <a:gd name="connsiteX14" fmla="*/ 339982 w 914400"/>
              <a:gd name="connsiteY14" fmla="*/ 338498 h 914400"/>
              <a:gd name="connsiteX15" fmla="*/ 574563 w 914400"/>
              <a:gd name="connsiteY15" fmla="*/ 338498 h 914400"/>
              <a:gd name="connsiteX16" fmla="*/ 574563 w 914400"/>
              <a:gd name="connsiteY16" fmla="*/ 406569 h 914400"/>
              <a:gd name="connsiteX17" fmla="*/ 677971 w 914400"/>
              <a:gd name="connsiteY17" fmla="*/ 317584 h 914400"/>
              <a:gd name="connsiteX18" fmla="*/ 457200 w 914400"/>
              <a:gd name="connsiteY18" fmla="*/ 0 h 914400"/>
              <a:gd name="connsiteX19" fmla="*/ 914400 w 914400"/>
              <a:gd name="connsiteY19" fmla="*/ 457200 h 914400"/>
              <a:gd name="connsiteX20" fmla="*/ 457200 w 914400"/>
              <a:gd name="connsiteY20" fmla="*/ 914400 h 914400"/>
              <a:gd name="connsiteX21" fmla="*/ 0 w 914400"/>
              <a:gd name="connsiteY21" fmla="*/ 457200 h 914400"/>
              <a:gd name="connsiteX22" fmla="*/ 457200 w 914400"/>
              <a:gd name="connsiteY2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4400" h="914400">
                <a:moveTo>
                  <a:pt x="574418" y="477756"/>
                </a:moveTo>
                <a:lnTo>
                  <a:pt x="574418" y="575902"/>
                </a:lnTo>
                <a:lnTo>
                  <a:pt x="339837" y="575902"/>
                </a:lnTo>
                <a:lnTo>
                  <a:pt x="339837" y="507831"/>
                </a:lnTo>
                <a:lnTo>
                  <a:pt x="236429" y="596816"/>
                </a:lnTo>
                <a:lnTo>
                  <a:pt x="339837" y="685800"/>
                </a:lnTo>
                <a:lnTo>
                  <a:pt x="339837" y="621202"/>
                </a:lnTo>
                <a:lnTo>
                  <a:pt x="620131" y="621202"/>
                </a:lnTo>
                <a:lnTo>
                  <a:pt x="620131" y="477756"/>
                </a:lnTo>
                <a:close/>
                <a:moveTo>
                  <a:pt x="574563" y="228600"/>
                </a:moveTo>
                <a:lnTo>
                  <a:pt x="574563" y="293198"/>
                </a:lnTo>
                <a:lnTo>
                  <a:pt x="294269" y="293198"/>
                </a:lnTo>
                <a:lnTo>
                  <a:pt x="294269" y="436644"/>
                </a:lnTo>
                <a:lnTo>
                  <a:pt x="339982" y="436644"/>
                </a:lnTo>
                <a:lnTo>
                  <a:pt x="339982" y="338498"/>
                </a:lnTo>
                <a:lnTo>
                  <a:pt x="574563" y="338498"/>
                </a:lnTo>
                <a:lnTo>
                  <a:pt x="574563" y="406569"/>
                </a:lnTo>
                <a:lnTo>
                  <a:pt x="677971" y="317584"/>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19">
            <a:extLst>
              <a:ext uri="{FF2B5EF4-FFF2-40B4-BE49-F238E27FC236}">
                <a16:creationId xmlns:a16="http://schemas.microsoft.com/office/drawing/2014/main" id="{F6439676-024E-4542-8D4B-3BE32098A009}"/>
              </a:ext>
            </a:extLst>
          </p:cNvPr>
          <p:cNvSpPr>
            <a:spLocks noChangeAspect="1"/>
          </p:cNvSpPr>
          <p:nvPr/>
        </p:nvSpPr>
        <p:spPr>
          <a:xfrm>
            <a:off x="530225" y="3995557"/>
            <a:ext cx="548640" cy="548640"/>
          </a:xfrm>
          <a:custGeom>
            <a:avLst/>
            <a:gdLst>
              <a:gd name="connsiteX0" fmla="*/ 223054 w 723332"/>
              <a:gd name="connsiteY0" fmla="*/ 428519 h 723332"/>
              <a:gd name="connsiteX1" fmla="*/ 231170 w 723332"/>
              <a:gd name="connsiteY1" fmla="*/ 428666 h 723332"/>
              <a:gd name="connsiteX2" fmla="*/ 259487 w 723332"/>
              <a:gd name="connsiteY2" fmla="*/ 444372 h 723332"/>
              <a:gd name="connsiteX3" fmla="*/ 252699 w 723332"/>
              <a:gd name="connsiteY3" fmla="*/ 503819 h 723332"/>
              <a:gd name="connsiteX4" fmla="*/ 193252 w 723332"/>
              <a:gd name="connsiteY4" fmla="*/ 497031 h 723332"/>
              <a:gd name="connsiteX5" fmla="*/ 200041 w 723332"/>
              <a:gd name="connsiteY5" fmla="*/ 437584 h 723332"/>
              <a:gd name="connsiteX6" fmla="*/ 223054 w 723332"/>
              <a:gd name="connsiteY6" fmla="*/ 428519 h 723332"/>
              <a:gd name="connsiteX7" fmla="*/ 358832 w 723332"/>
              <a:gd name="connsiteY7" fmla="*/ 330411 h 723332"/>
              <a:gd name="connsiteX8" fmla="*/ 382017 w 723332"/>
              <a:gd name="connsiteY8" fmla="*/ 357682 h 723332"/>
              <a:gd name="connsiteX9" fmla="*/ 354746 w 723332"/>
              <a:gd name="connsiteY9" fmla="*/ 380868 h 723332"/>
              <a:gd name="connsiteX10" fmla="*/ 331560 w 723332"/>
              <a:gd name="connsiteY10" fmla="*/ 353596 h 723332"/>
              <a:gd name="connsiteX11" fmla="*/ 358832 w 723332"/>
              <a:gd name="connsiteY11" fmla="*/ 330411 h 723332"/>
              <a:gd name="connsiteX12" fmla="*/ 222421 w 723332"/>
              <a:gd name="connsiteY12" fmla="*/ 210482 h 723332"/>
              <a:gd name="connsiteX13" fmla="*/ 231308 w 723332"/>
              <a:gd name="connsiteY13" fmla="*/ 210738 h 723332"/>
              <a:gd name="connsiteX14" fmla="*/ 251417 w 723332"/>
              <a:gd name="connsiteY14" fmla="*/ 219137 h 723332"/>
              <a:gd name="connsiteX15" fmla="*/ 259150 w 723332"/>
              <a:gd name="connsiteY15" fmla="*/ 278469 h 723332"/>
              <a:gd name="connsiteX16" fmla="*/ 199819 w 723332"/>
              <a:gd name="connsiteY16" fmla="*/ 286202 h 723332"/>
              <a:gd name="connsiteX17" fmla="*/ 192085 w 723332"/>
              <a:gd name="connsiteY17" fmla="*/ 226871 h 723332"/>
              <a:gd name="connsiteX18" fmla="*/ 197966 w 723332"/>
              <a:gd name="connsiteY18" fmla="*/ 220637 h 723332"/>
              <a:gd name="connsiteX19" fmla="*/ 222421 w 723332"/>
              <a:gd name="connsiteY19" fmla="*/ 210482 h 723332"/>
              <a:gd name="connsiteX20" fmla="*/ 225179 w 723332"/>
              <a:gd name="connsiteY20" fmla="*/ 162933 h 723332"/>
              <a:gd name="connsiteX21" fmla="*/ 171508 w 723332"/>
              <a:gd name="connsiteY21" fmla="*/ 183913 h 723332"/>
              <a:gd name="connsiteX22" fmla="*/ 159475 w 723332"/>
              <a:gd name="connsiteY22" fmla="*/ 196668 h 723332"/>
              <a:gd name="connsiteX23" fmla="*/ 175300 w 723332"/>
              <a:gd name="connsiteY23" fmla="*/ 318072 h 723332"/>
              <a:gd name="connsiteX24" fmla="*/ 239279 w 723332"/>
              <a:gd name="connsiteY24" fmla="*/ 335303 h 723332"/>
              <a:gd name="connsiteX25" fmla="*/ 246578 w 723332"/>
              <a:gd name="connsiteY25" fmla="*/ 333631 h 723332"/>
              <a:gd name="connsiteX26" fmla="*/ 286173 w 723332"/>
              <a:gd name="connsiteY26" fmla="*/ 360863 h 723332"/>
              <a:gd name="connsiteX27" fmla="*/ 246039 w 723332"/>
              <a:gd name="connsiteY27" fmla="*/ 389416 h 723332"/>
              <a:gd name="connsiteX28" fmla="*/ 238714 w 723332"/>
              <a:gd name="connsiteY28" fmla="*/ 387861 h 723332"/>
              <a:gd name="connsiteX29" fmla="*/ 175017 w 723332"/>
              <a:gd name="connsiteY29" fmla="*/ 406108 h 723332"/>
              <a:gd name="connsiteX30" fmla="*/ 161127 w 723332"/>
              <a:gd name="connsiteY30" fmla="*/ 527748 h 723332"/>
              <a:gd name="connsiteX31" fmla="*/ 282767 w 723332"/>
              <a:gd name="connsiteY31" fmla="*/ 541639 h 723332"/>
              <a:gd name="connsiteX32" fmla="*/ 312302 w 723332"/>
              <a:gd name="connsiteY32" fmla="*/ 450609 h 723332"/>
              <a:gd name="connsiteX33" fmla="*/ 310483 w 723332"/>
              <a:gd name="connsiteY33" fmla="*/ 445927 h 723332"/>
              <a:gd name="connsiteX34" fmla="*/ 356576 w 723332"/>
              <a:gd name="connsiteY34" fmla="*/ 409282 h 723332"/>
              <a:gd name="connsiteX35" fmla="*/ 533239 w 723332"/>
              <a:gd name="connsiteY35" fmla="*/ 530783 h 723332"/>
              <a:gd name="connsiteX36" fmla="*/ 533304 w 723332"/>
              <a:gd name="connsiteY36" fmla="*/ 530689 h 723332"/>
              <a:gd name="connsiteX37" fmla="*/ 537086 w 723332"/>
              <a:gd name="connsiteY37" fmla="*/ 533036 h 723332"/>
              <a:gd name="connsiteX38" fmla="*/ 577625 w 723332"/>
              <a:gd name="connsiteY38" fmla="*/ 523493 h 723332"/>
              <a:gd name="connsiteX39" fmla="*/ 597719 w 723332"/>
              <a:gd name="connsiteY39" fmla="*/ 497376 h 723332"/>
              <a:gd name="connsiteX40" fmla="*/ 418858 w 723332"/>
              <a:gd name="connsiteY40" fmla="*/ 359766 h 723332"/>
              <a:gd name="connsiteX41" fmla="*/ 594529 w 723332"/>
              <a:gd name="connsiteY41" fmla="*/ 220103 h 723332"/>
              <a:gd name="connsiteX42" fmla="*/ 574022 w 723332"/>
              <a:gd name="connsiteY42" fmla="*/ 194309 h 723332"/>
              <a:gd name="connsiteX43" fmla="*/ 555087 w 723332"/>
              <a:gd name="connsiteY43" fmla="*/ 182584 h 723332"/>
              <a:gd name="connsiteX44" fmla="*/ 533336 w 723332"/>
              <a:gd name="connsiteY44" fmla="*/ 185413 h 723332"/>
              <a:gd name="connsiteX45" fmla="*/ 529591 w 723332"/>
              <a:gd name="connsiteY45" fmla="*/ 187819 h 723332"/>
              <a:gd name="connsiteX46" fmla="*/ 529526 w 723332"/>
              <a:gd name="connsiteY46" fmla="*/ 187727 h 723332"/>
              <a:gd name="connsiteX47" fmla="*/ 355851 w 723332"/>
              <a:gd name="connsiteY47" fmla="*/ 311290 h 723332"/>
              <a:gd name="connsiteX48" fmla="*/ 310114 w 723332"/>
              <a:gd name="connsiteY48" fmla="*/ 276102 h 723332"/>
              <a:gd name="connsiteX49" fmla="*/ 311859 w 723332"/>
              <a:gd name="connsiteY49" fmla="*/ 271391 h 723332"/>
              <a:gd name="connsiteX50" fmla="*/ 280879 w 723332"/>
              <a:gd name="connsiteY50" fmla="*/ 180844 h 723332"/>
              <a:gd name="connsiteX51" fmla="*/ 225179 w 723332"/>
              <a:gd name="connsiteY51" fmla="*/ 162933 h 723332"/>
              <a:gd name="connsiteX52" fmla="*/ 361666 w 723332"/>
              <a:gd name="connsiteY52" fmla="*/ 0 h 723332"/>
              <a:gd name="connsiteX53" fmla="*/ 723332 w 723332"/>
              <a:gd name="connsiteY53" fmla="*/ 361666 h 723332"/>
              <a:gd name="connsiteX54" fmla="*/ 361666 w 723332"/>
              <a:gd name="connsiteY54" fmla="*/ 723332 h 723332"/>
              <a:gd name="connsiteX55" fmla="*/ 0 w 723332"/>
              <a:gd name="connsiteY55" fmla="*/ 361666 h 723332"/>
              <a:gd name="connsiteX56" fmla="*/ 361666 w 723332"/>
              <a:gd name="connsiteY56" fmla="*/ 0 h 7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23332" h="723332">
                <a:moveTo>
                  <a:pt x="223054" y="428519"/>
                </a:moveTo>
                <a:cubicBezTo>
                  <a:pt x="225762" y="428308"/>
                  <a:pt x="228481" y="428359"/>
                  <a:pt x="231170" y="428666"/>
                </a:cubicBezTo>
                <a:cubicBezTo>
                  <a:pt x="241928" y="429894"/>
                  <a:pt x="252217" y="435227"/>
                  <a:pt x="259487" y="444372"/>
                </a:cubicBezTo>
                <a:cubicBezTo>
                  <a:pt x="274029" y="462662"/>
                  <a:pt x="270990" y="489278"/>
                  <a:pt x="252699" y="503819"/>
                </a:cubicBezTo>
                <a:cubicBezTo>
                  <a:pt x="234409" y="518360"/>
                  <a:pt x="207794" y="515321"/>
                  <a:pt x="193252" y="497031"/>
                </a:cubicBezTo>
                <a:cubicBezTo>
                  <a:pt x="178711" y="478740"/>
                  <a:pt x="181750" y="452125"/>
                  <a:pt x="200041" y="437584"/>
                </a:cubicBezTo>
                <a:cubicBezTo>
                  <a:pt x="206899" y="432131"/>
                  <a:pt x="214929" y="429150"/>
                  <a:pt x="223054" y="428519"/>
                </a:cubicBezTo>
                <a:close/>
                <a:moveTo>
                  <a:pt x="358832" y="330411"/>
                </a:moveTo>
                <a:cubicBezTo>
                  <a:pt x="372765" y="331539"/>
                  <a:pt x="383146" y="343749"/>
                  <a:pt x="382017" y="357682"/>
                </a:cubicBezTo>
                <a:cubicBezTo>
                  <a:pt x="380889" y="371615"/>
                  <a:pt x="368679" y="381996"/>
                  <a:pt x="354746" y="380868"/>
                </a:cubicBezTo>
                <a:cubicBezTo>
                  <a:pt x="340813" y="379739"/>
                  <a:pt x="330432" y="367529"/>
                  <a:pt x="331560" y="353596"/>
                </a:cubicBezTo>
                <a:cubicBezTo>
                  <a:pt x="332689" y="339663"/>
                  <a:pt x="344899" y="329282"/>
                  <a:pt x="358832" y="330411"/>
                </a:cubicBezTo>
                <a:close/>
                <a:moveTo>
                  <a:pt x="222421" y="210482"/>
                </a:moveTo>
                <a:cubicBezTo>
                  <a:pt x="225374" y="210257"/>
                  <a:pt x="228354" y="210340"/>
                  <a:pt x="231308" y="210738"/>
                </a:cubicBezTo>
                <a:cubicBezTo>
                  <a:pt x="238397" y="211694"/>
                  <a:pt x="245340" y="214462"/>
                  <a:pt x="251417" y="219137"/>
                </a:cubicBezTo>
                <a:cubicBezTo>
                  <a:pt x="269936" y="233386"/>
                  <a:pt x="273399" y="259949"/>
                  <a:pt x="259150" y="278469"/>
                </a:cubicBezTo>
                <a:cubicBezTo>
                  <a:pt x="244902" y="296988"/>
                  <a:pt x="218339" y="300451"/>
                  <a:pt x="199819" y="286202"/>
                </a:cubicBezTo>
                <a:cubicBezTo>
                  <a:pt x="181300" y="271954"/>
                  <a:pt x="177837" y="245390"/>
                  <a:pt x="192085" y="226871"/>
                </a:cubicBezTo>
                <a:cubicBezTo>
                  <a:pt x="193866" y="224556"/>
                  <a:pt x="195840" y="222476"/>
                  <a:pt x="197966" y="220637"/>
                </a:cubicBezTo>
                <a:cubicBezTo>
                  <a:pt x="204942" y="214602"/>
                  <a:pt x="213562" y="211156"/>
                  <a:pt x="222421" y="210482"/>
                </a:cubicBezTo>
                <a:close/>
                <a:moveTo>
                  <a:pt x="225179" y="162933"/>
                </a:moveTo>
                <a:cubicBezTo>
                  <a:pt x="205788" y="163596"/>
                  <a:pt x="186735" y="170741"/>
                  <a:pt x="171508" y="183913"/>
                </a:cubicBezTo>
                <a:cubicBezTo>
                  <a:pt x="167158" y="187676"/>
                  <a:pt x="163119" y="191931"/>
                  <a:pt x="159475" y="196668"/>
                </a:cubicBezTo>
                <a:cubicBezTo>
                  <a:pt x="130320" y="234563"/>
                  <a:pt x="137405" y="288917"/>
                  <a:pt x="175300" y="318072"/>
                </a:cubicBezTo>
                <a:cubicBezTo>
                  <a:pt x="194247" y="332650"/>
                  <a:pt x="217309" y="338167"/>
                  <a:pt x="239279" y="335303"/>
                </a:cubicBezTo>
                <a:lnTo>
                  <a:pt x="246578" y="333631"/>
                </a:lnTo>
                <a:lnTo>
                  <a:pt x="286173" y="360863"/>
                </a:lnTo>
                <a:lnTo>
                  <a:pt x="246039" y="389416"/>
                </a:lnTo>
                <a:lnTo>
                  <a:pt x="238714" y="387861"/>
                </a:lnTo>
                <a:cubicBezTo>
                  <a:pt x="216701" y="385347"/>
                  <a:pt x="193730" y="391231"/>
                  <a:pt x="175017" y="406108"/>
                </a:cubicBezTo>
                <a:cubicBezTo>
                  <a:pt x="137591" y="435863"/>
                  <a:pt x="131372" y="490323"/>
                  <a:pt x="161127" y="527748"/>
                </a:cubicBezTo>
                <a:cubicBezTo>
                  <a:pt x="190881" y="565174"/>
                  <a:pt x="245341" y="571393"/>
                  <a:pt x="282767" y="541639"/>
                </a:cubicBezTo>
                <a:cubicBezTo>
                  <a:pt x="310836" y="519323"/>
                  <a:pt x="321352" y="483110"/>
                  <a:pt x="312302" y="450609"/>
                </a:cubicBezTo>
                <a:lnTo>
                  <a:pt x="310483" y="445927"/>
                </a:lnTo>
                <a:lnTo>
                  <a:pt x="356576" y="409282"/>
                </a:lnTo>
                <a:lnTo>
                  <a:pt x="533239" y="530783"/>
                </a:lnTo>
                <a:lnTo>
                  <a:pt x="533304" y="530689"/>
                </a:lnTo>
                <a:lnTo>
                  <a:pt x="537086" y="533036"/>
                </a:lnTo>
                <a:cubicBezTo>
                  <a:pt x="550861" y="539757"/>
                  <a:pt x="567915" y="536115"/>
                  <a:pt x="577625" y="523493"/>
                </a:cubicBezTo>
                <a:cubicBezTo>
                  <a:pt x="584323" y="514788"/>
                  <a:pt x="591021" y="506082"/>
                  <a:pt x="597719" y="497376"/>
                </a:cubicBezTo>
                <a:lnTo>
                  <a:pt x="418858" y="359766"/>
                </a:lnTo>
                <a:lnTo>
                  <a:pt x="594529" y="220103"/>
                </a:lnTo>
                <a:cubicBezTo>
                  <a:pt x="587693" y="211505"/>
                  <a:pt x="580858" y="202907"/>
                  <a:pt x="574022" y="194309"/>
                </a:cubicBezTo>
                <a:cubicBezTo>
                  <a:pt x="569067" y="188076"/>
                  <a:pt x="562312" y="184118"/>
                  <a:pt x="555087" y="182584"/>
                </a:cubicBezTo>
                <a:cubicBezTo>
                  <a:pt x="547863" y="181051"/>
                  <a:pt x="540169" y="181943"/>
                  <a:pt x="533336" y="185413"/>
                </a:cubicBezTo>
                <a:lnTo>
                  <a:pt x="529591" y="187819"/>
                </a:lnTo>
                <a:lnTo>
                  <a:pt x="529526" y="187727"/>
                </a:lnTo>
                <a:lnTo>
                  <a:pt x="355851" y="311290"/>
                </a:lnTo>
                <a:lnTo>
                  <a:pt x="310114" y="276102"/>
                </a:lnTo>
                <a:lnTo>
                  <a:pt x="311859" y="271391"/>
                </a:lnTo>
                <a:cubicBezTo>
                  <a:pt x="320390" y="238751"/>
                  <a:pt x="309300" y="202710"/>
                  <a:pt x="280879" y="180844"/>
                </a:cubicBezTo>
                <a:cubicBezTo>
                  <a:pt x="264300" y="168089"/>
                  <a:pt x="244571" y="162270"/>
                  <a:pt x="225179" y="162933"/>
                </a:cubicBezTo>
                <a:close/>
                <a:moveTo>
                  <a:pt x="361666" y="0"/>
                </a:moveTo>
                <a:cubicBezTo>
                  <a:pt x="561409" y="0"/>
                  <a:pt x="723332" y="161923"/>
                  <a:pt x="723332" y="361666"/>
                </a:cubicBezTo>
                <a:cubicBezTo>
                  <a:pt x="723332" y="561409"/>
                  <a:pt x="561409" y="723332"/>
                  <a:pt x="361666" y="723332"/>
                </a:cubicBezTo>
                <a:cubicBezTo>
                  <a:pt x="161923" y="723332"/>
                  <a:pt x="0" y="561409"/>
                  <a:pt x="0" y="361666"/>
                </a:cubicBezTo>
                <a:cubicBezTo>
                  <a:pt x="0" y="161923"/>
                  <a:pt x="161923" y="0"/>
                  <a:pt x="361666"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26">
            <a:extLst>
              <a:ext uri="{FF2B5EF4-FFF2-40B4-BE49-F238E27FC236}">
                <a16:creationId xmlns:a16="http://schemas.microsoft.com/office/drawing/2014/main" id="{913F2702-AD02-476F-BCE6-6CD40B47EE88}"/>
              </a:ext>
            </a:extLst>
          </p:cNvPr>
          <p:cNvSpPr>
            <a:spLocks noChangeAspect="1"/>
          </p:cNvSpPr>
          <p:nvPr/>
        </p:nvSpPr>
        <p:spPr>
          <a:xfrm>
            <a:off x="520310" y="2890201"/>
            <a:ext cx="548640" cy="548640"/>
          </a:xfrm>
          <a:custGeom>
            <a:avLst/>
            <a:gdLst>
              <a:gd name="connsiteX0" fmla="*/ 304421 w 548640"/>
              <a:gd name="connsiteY0" fmla="*/ 281596 h 548640"/>
              <a:gd name="connsiteX1" fmla="*/ 281145 w 548640"/>
              <a:gd name="connsiteY1" fmla="*/ 304305 h 548640"/>
              <a:gd name="connsiteX2" fmla="*/ 300646 w 548640"/>
              <a:gd name="connsiteY2" fmla="*/ 334216 h 548640"/>
              <a:gd name="connsiteX3" fmla="*/ 267718 w 548640"/>
              <a:gd name="connsiteY3" fmla="*/ 367037 h 548640"/>
              <a:gd name="connsiteX4" fmla="*/ 237382 w 548640"/>
              <a:gd name="connsiteY4" fmla="*/ 347001 h 548640"/>
              <a:gd name="connsiteX5" fmla="*/ 207380 w 548640"/>
              <a:gd name="connsiteY5" fmla="*/ 376271 h 548640"/>
              <a:gd name="connsiteX6" fmla="*/ 304421 w 548640"/>
              <a:gd name="connsiteY6" fmla="*/ 470946 h 548640"/>
              <a:gd name="connsiteX7" fmla="*/ 349628 w 548640"/>
              <a:gd name="connsiteY7" fmla="*/ 426842 h 548640"/>
              <a:gd name="connsiteX8" fmla="*/ 338035 w 548640"/>
              <a:gd name="connsiteY8" fmla="*/ 429958 h 548640"/>
              <a:gd name="connsiteX9" fmla="*/ 312525 w 548640"/>
              <a:gd name="connsiteY9" fmla="*/ 404531 h 548640"/>
              <a:gd name="connsiteX10" fmla="*/ 338035 w 548640"/>
              <a:gd name="connsiteY10" fmla="*/ 379104 h 548640"/>
              <a:gd name="connsiteX11" fmla="*/ 363545 w 548640"/>
              <a:gd name="connsiteY11" fmla="*/ 404531 h 548640"/>
              <a:gd name="connsiteX12" fmla="*/ 359966 w 548640"/>
              <a:gd name="connsiteY12" fmla="*/ 416756 h 548640"/>
              <a:gd name="connsiteX13" fmla="*/ 401463 w 548640"/>
              <a:gd name="connsiteY13" fmla="*/ 376271 h 548640"/>
              <a:gd name="connsiteX14" fmla="*/ 361341 w 548640"/>
              <a:gd name="connsiteY14" fmla="*/ 337127 h 548640"/>
              <a:gd name="connsiteX15" fmla="*/ 384306 w 548640"/>
              <a:gd name="connsiteY15" fmla="*/ 311956 h 548640"/>
              <a:gd name="connsiteX16" fmla="*/ 358795 w 548640"/>
              <a:gd name="connsiteY16" fmla="*/ 286529 h 548640"/>
              <a:gd name="connsiteX17" fmla="*/ 333488 w 548640"/>
              <a:gd name="connsiteY17" fmla="*/ 309954 h 548640"/>
              <a:gd name="connsiteX18" fmla="*/ 199250 w 548640"/>
              <a:gd name="connsiteY18" fmla="*/ 180888 h 548640"/>
              <a:gd name="connsiteX19" fmla="*/ 102208 w 548640"/>
              <a:gd name="connsiteY19" fmla="*/ 275563 h 548640"/>
              <a:gd name="connsiteX20" fmla="*/ 199250 w 548640"/>
              <a:gd name="connsiteY20" fmla="*/ 370238 h 548640"/>
              <a:gd name="connsiteX21" fmla="*/ 245415 w 548640"/>
              <a:gd name="connsiteY21" fmla="*/ 325199 h 548640"/>
              <a:gd name="connsiteX22" fmla="*/ 243423 w 548640"/>
              <a:gd name="connsiteY22" fmla="*/ 334487 h 548640"/>
              <a:gd name="connsiteX23" fmla="*/ 266762 w 548640"/>
              <a:gd name="connsiteY23" fmla="*/ 357750 h 548640"/>
              <a:gd name="connsiteX24" fmla="*/ 290102 w 548640"/>
              <a:gd name="connsiteY24" fmla="*/ 334487 h 548640"/>
              <a:gd name="connsiteX25" fmla="*/ 266762 w 548640"/>
              <a:gd name="connsiteY25" fmla="*/ 311224 h 548640"/>
              <a:gd name="connsiteX26" fmla="*/ 257953 w 548640"/>
              <a:gd name="connsiteY26" fmla="*/ 312967 h 548640"/>
              <a:gd name="connsiteX27" fmla="*/ 296291 w 548640"/>
              <a:gd name="connsiteY27" fmla="*/ 275563 h 548640"/>
              <a:gd name="connsiteX28" fmla="*/ 269159 w 548640"/>
              <a:gd name="connsiteY28" fmla="*/ 249092 h 548640"/>
              <a:gd name="connsiteX29" fmla="*/ 239364 w 548640"/>
              <a:gd name="connsiteY29" fmla="*/ 268136 h 548640"/>
              <a:gd name="connsiteX30" fmla="*/ 206436 w 548640"/>
              <a:gd name="connsiteY30" fmla="*/ 235315 h 548640"/>
              <a:gd name="connsiteX31" fmla="*/ 224934 w 548640"/>
              <a:gd name="connsiteY31" fmla="*/ 205946 h 548640"/>
              <a:gd name="connsiteX32" fmla="*/ 304421 w 548640"/>
              <a:gd name="connsiteY32" fmla="*/ 77695 h 548640"/>
              <a:gd name="connsiteX33" fmla="*/ 207380 w 548640"/>
              <a:gd name="connsiteY33" fmla="*/ 172370 h 548640"/>
              <a:gd name="connsiteX34" fmla="*/ 253074 w 548640"/>
              <a:gd name="connsiteY34" fmla="*/ 216950 h 548640"/>
              <a:gd name="connsiteX35" fmla="*/ 240166 w 548640"/>
              <a:gd name="connsiteY35" fmla="*/ 212453 h 548640"/>
              <a:gd name="connsiteX36" fmla="*/ 217370 w 548640"/>
              <a:gd name="connsiteY36" fmla="*/ 235175 h 548640"/>
              <a:gd name="connsiteX37" fmla="*/ 240166 w 548640"/>
              <a:gd name="connsiteY37" fmla="*/ 257897 h 548640"/>
              <a:gd name="connsiteX38" fmla="*/ 262962 w 548640"/>
              <a:gd name="connsiteY38" fmla="*/ 235175 h 548640"/>
              <a:gd name="connsiteX39" fmla="*/ 258225 w 548640"/>
              <a:gd name="connsiteY39" fmla="*/ 221976 h 548640"/>
              <a:gd name="connsiteX40" fmla="*/ 304421 w 548640"/>
              <a:gd name="connsiteY40" fmla="*/ 267045 h 548640"/>
              <a:gd name="connsiteX41" fmla="*/ 338562 w 548640"/>
              <a:gd name="connsiteY41" fmla="*/ 233737 h 548640"/>
              <a:gd name="connsiteX42" fmla="*/ 314046 w 548640"/>
              <a:gd name="connsiteY42" fmla="*/ 208410 h 548640"/>
              <a:gd name="connsiteX43" fmla="*/ 339556 w 548640"/>
              <a:gd name="connsiteY43" fmla="*/ 182983 h 548640"/>
              <a:gd name="connsiteX44" fmla="*/ 365018 w 548640"/>
              <a:gd name="connsiteY44" fmla="*/ 207927 h 548640"/>
              <a:gd name="connsiteX45" fmla="*/ 401463 w 548640"/>
              <a:gd name="connsiteY45" fmla="*/ 172370 h 548640"/>
              <a:gd name="connsiteX46" fmla="*/ 364067 w 548640"/>
              <a:gd name="connsiteY46" fmla="*/ 135886 h 548640"/>
              <a:gd name="connsiteX47" fmla="*/ 389562 w 548640"/>
              <a:gd name="connsiteY47" fmla="*/ 110461 h 548640"/>
              <a:gd name="connsiteX48" fmla="*/ 364052 w 548640"/>
              <a:gd name="connsiteY48" fmla="*/ 85034 h 548640"/>
              <a:gd name="connsiteX49" fmla="*/ 338541 w 548640"/>
              <a:gd name="connsiteY49" fmla="*/ 110461 h 548640"/>
              <a:gd name="connsiteX50" fmla="*/ 338600 w 548640"/>
              <a:gd name="connsiteY50" fmla="*/ 111040 h 548640"/>
              <a:gd name="connsiteX51" fmla="*/ 274320 w 548640"/>
              <a:gd name="connsiteY51" fmla="*/ 0 h 548640"/>
              <a:gd name="connsiteX52" fmla="*/ 548640 w 548640"/>
              <a:gd name="connsiteY52" fmla="*/ 274320 h 548640"/>
              <a:gd name="connsiteX53" fmla="*/ 274320 w 548640"/>
              <a:gd name="connsiteY53" fmla="*/ 548640 h 548640"/>
              <a:gd name="connsiteX54" fmla="*/ 0 w 548640"/>
              <a:gd name="connsiteY54" fmla="*/ 274320 h 548640"/>
              <a:gd name="connsiteX55" fmla="*/ 274320 w 548640"/>
              <a:gd name="connsiteY5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8640" h="548640">
                <a:moveTo>
                  <a:pt x="304421" y="281596"/>
                </a:moveTo>
                <a:lnTo>
                  <a:pt x="281145" y="304305"/>
                </a:lnTo>
                <a:cubicBezTo>
                  <a:pt x="292649" y="309378"/>
                  <a:pt x="300646" y="320866"/>
                  <a:pt x="300646" y="334216"/>
                </a:cubicBezTo>
                <a:cubicBezTo>
                  <a:pt x="300646" y="352342"/>
                  <a:pt x="285903" y="367037"/>
                  <a:pt x="267718" y="367037"/>
                </a:cubicBezTo>
                <a:cubicBezTo>
                  <a:pt x="254082" y="367037"/>
                  <a:pt x="242382" y="358776"/>
                  <a:pt x="237382" y="347001"/>
                </a:cubicBezTo>
                <a:lnTo>
                  <a:pt x="207380" y="376271"/>
                </a:lnTo>
                <a:lnTo>
                  <a:pt x="304421" y="470946"/>
                </a:lnTo>
                <a:lnTo>
                  <a:pt x="349628" y="426842"/>
                </a:lnTo>
                <a:cubicBezTo>
                  <a:pt x="346256" y="428931"/>
                  <a:pt x="342266" y="429958"/>
                  <a:pt x="338035" y="429958"/>
                </a:cubicBezTo>
                <a:cubicBezTo>
                  <a:pt x="323946" y="429958"/>
                  <a:pt x="312525" y="418574"/>
                  <a:pt x="312525" y="404531"/>
                </a:cubicBezTo>
                <a:cubicBezTo>
                  <a:pt x="312525" y="390488"/>
                  <a:pt x="323946" y="379104"/>
                  <a:pt x="338035" y="379104"/>
                </a:cubicBezTo>
                <a:cubicBezTo>
                  <a:pt x="352124" y="379104"/>
                  <a:pt x="363545" y="390488"/>
                  <a:pt x="363545" y="404531"/>
                </a:cubicBezTo>
                <a:cubicBezTo>
                  <a:pt x="363545" y="409039"/>
                  <a:pt x="362368" y="413273"/>
                  <a:pt x="359966" y="416756"/>
                </a:cubicBezTo>
                <a:lnTo>
                  <a:pt x="401463" y="376271"/>
                </a:lnTo>
                <a:lnTo>
                  <a:pt x="361341" y="337127"/>
                </a:lnTo>
                <a:cubicBezTo>
                  <a:pt x="374241" y="335978"/>
                  <a:pt x="384306" y="325138"/>
                  <a:pt x="384306" y="311956"/>
                </a:cubicBezTo>
                <a:cubicBezTo>
                  <a:pt x="384306" y="297913"/>
                  <a:pt x="372884" y="286529"/>
                  <a:pt x="358795" y="286529"/>
                </a:cubicBezTo>
                <a:cubicBezTo>
                  <a:pt x="345386" y="286529"/>
                  <a:pt x="334393" y="296842"/>
                  <a:pt x="333488" y="309954"/>
                </a:cubicBezTo>
                <a:close/>
                <a:moveTo>
                  <a:pt x="199250" y="180888"/>
                </a:moveTo>
                <a:lnTo>
                  <a:pt x="102208" y="275563"/>
                </a:lnTo>
                <a:lnTo>
                  <a:pt x="199250" y="370238"/>
                </a:lnTo>
                <a:lnTo>
                  <a:pt x="245415" y="325199"/>
                </a:lnTo>
                <a:cubicBezTo>
                  <a:pt x="244117" y="328029"/>
                  <a:pt x="243423" y="331177"/>
                  <a:pt x="243423" y="334487"/>
                </a:cubicBezTo>
                <a:cubicBezTo>
                  <a:pt x="243423" y="347335"/>
                  <a:pt x="253873" y="357750"/>
                  <a:pt x="266762" y="357750"/>
                </a:cubicBezTo>
                <a:cubicBezTo>
                  <a:pt x="279652" y="357750"/>
                  <a:pt x="290102" y="347335"/>
                  <a:pt x="290102" y="334487"/>
                </a:cubicBezTo>
                <a:cubicBezTo>
                  <a:pt x="290102" y="321639"/>
                  <a:pt x="279652" y="311224"/>
                  <a:pt x="266762" y="311224"/>
                </a:cubicBezTo>
                <a:cubicBezTo>
                  <a:pt x="263642" y="311224"/>
                  <a:pt x="260664" y="311834"/>
                  <a:pt x="257953" y="312967"/>
                </a:cubicBezTo>
                <a:lnTo>
                  <a:pt x="296291" y="275563"/>
                </a:lnTo>
                <a:lnTo>
                  <a:pt x="269159" y="249092"/>
                </a:lnTo>
                <a:cubicBezTo>
                  <a:pt x="264009" y="260354"/>
                  <a:pt x="252598" y="268136"/>
                  <a:pt x="239364" y="268136"/>
                </a:cubicBezTo>
                <a:cubicBezTo>
                  <a:pt x="221178" y="268136"/>
                  <a:pt x="206436" y="253441"/>
                  <a:pt x="206436" y="235315"/>
                </a:cubicBezTo>
                <a:cubicBezTo>
                  <a:pt x="206436" y="222369"/>
                  <a:pt x="213955" y="211174"/>
                  <a:pt x="224934" y="205946"/>
                </a:cubicBezTo>
                <a:close/>
                <a:moveTo>
                  <a:pt x="304421" y="77695"/>
                </a:moveTo>
                <a:lnTo>
                  <a:pt x="207380" y="172370"/>
                </a:lnTo>
                <a:lnTo>
                  <a:pt x="253074" y="216950"/>
                </a:lnTo>
                <a:cubicBezTo>
                  <a:pt x="249599" y="213992"/>
                  <a:pt x="245063" y="212453"/>
                  <a:pt x="240166" y="212453"/>
                </a:cubicBezTo>
                <a:cubicBezTo>
                  <a:pt x="227576" y="212453"/>
                  <a:pt x="217370" y="222626"/>
                  <a:pt x="217370" y="235175"/>
                </a:cubicBezTo>
                <a:cubicBezTo>
                  <a:pt x="217370" y="247724"/>
                  <a:pt x="227576" y="257897"/>
                  <a:pt x="240166" y="257897"/>
                </a:cubicBezTo>
                <a:cubicBezTo>
                  <a:pt x="252756" y="257897"/>
                  <a:pt x="262962" y="247724"/>
                  <a:pt x="262962" y="235175"/>
                </a:cubicBezTo>
                <a:cubicBezTo>
                  <a:pt x="262962" y="230147"/>
                  <a:pt x="261324" y="225501"/>
                  <a:pt x="258225" y="221976"/>
                </a:cubicBezTo>
                <a:lnTo>
                  <a:pt x="304421" y="267045"/>
                </a:lnTo>
                <a:lnTo>
                  <a:pt x="338562" y="233737"/>
                </a:lnTo>
                <a:cubicBezTo>
                  <a:pt x="324932" y="233296"/>
                  <a:pt x="314046" y="222120"/>
                  <a:pt x="314046" y="208410"/>
                </a:cubicBezTo>
                <a:cubicBezTo>
                  <a:pt x="314046" y="194367"/>
                  <a:pt x="325467" y="182983"/>
                  <a:pt x="339556" y="182983"/>
                </a:cubicBezTo>
                <a:cubicBezTo>
                  <a:pt x="353483" y="182983"/>
                  <a:pt x="364803" y="194106"/>
                  <a:pt x="365018" y="207927"/>
                </a:cubicBezTo>
                <a:lnTo>
                  <a:pt x="401463" y="172370"/>
                </a:lnTo>
                <a:lnTo>
                  <a:pt x="364067" y="135886"/>
                </a:lnTo>
                <a:cubicBezTo>
                  <a:pt x="378149" y="135879"/>
                  <a:pt x="389562" y="124499"/>
                  <a:pt x="389562" y="110461"/>
                </a:cubicBezTo>
                <a:cubicBezTo>
                  <a:pt x="389562" y="96418"/>
                  <a:pt x="378140" y="85034"/>
                  <a:pt x="364052" y="85034"/>
                </a:cubicBezTo>
                <a:cubicBezTo>
                  <a:pt x="349963" y="85034"/>
                  <a:pt x="338541" y="96418"/>
                  <a:pt x="338541" y="110461"/>
                </a:cubicBezTo>
                <a:cubicBezTo>
                  <a:pt x="338541" y="110655"/>
                  <a:pt x="338544" y="110848"/>
                  <a:pt x="338600" y="111040"/>
                </a:cubicBezTo>
                <a:close/>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465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3" name="TextBox 2">
            <a:extLst>
              <a:ext uri="{FF2B5EF4-FFF2-40B4-BE49-F238E27FC236}">
                <a16:creationId xmlns:a16="http://schemas.microsoft.com/office/drawing/2014/main" id="{8B8ED356-6E94-47AD-B0A5-7FACA0BA2AA5}"/>
              </a:ext>
            </a:extLst>
          </p:cNvPr>
          <p:cNvSpPr txBox="1"/>
          <p:nvPr/>
        </p:nvSpPr>
        <p:spPr>
          <a:xfrm>
            <a:off x="93724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
        <p:nvSpPr>
          <p:cNvPr id="5" name="Rectangle: Rounded Corners 4">
            <a:extLst>
              <a:ext uri="{FF2B5EF4-FFF2-40B4-BE49-F238E27FC236}">
                <a16:creationId xmlns:a16="http://schemas.microsoft.com/office/drawing/2014/main" id="{23FE5C59-4B8F-440B-A73A-BA87144080BA}"/>
              </a:ext>
            </a:extLst>
          </p:cNvPr>
          <p:cNvSpPr/>
          <p:nvPr/>
        </p:nvSpPr>
        <p:spPr>
          <a:xfrm>
            <a:off x="4968240" y="1656080"/>
            <a:ext cx="6065520" cy="2092960"/>
          </a:xfrm>
          <a:prstGeom prst="roundRect">
            <a:avLst/>
          </a:pr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Each imputation method was tested across all 12 of our models</a:t>
            </a:r>
          </a:p>
        </p:txBody>
      </p:sp>
    </p:spTree>
    <p:extLst>
      <p:ext uri="{BB962C8B-B14F-4D97-AF65-F5344CB8AC3E}">
        <p14:creationId xmlns:p14="http://schemas.microsoft.com/office/powerpoint/2010/main" val="304555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2" name="Google Shape;184;p15">
            <a:extLst>
              <a:ext uri="{FF2B5EF4-FFF2-40B4-BE49-F238E27FC236}">
                <a16:creationId xmlns:a16="http://schemas.microsoft.com/office/drawing/2014/main" id="{E810DE18-19D0-8B48-AB87-114D28A412D2}"/>
              </a:ext>
            </a:extLst>
          </p:cNvPr>
          <p:cNvSpPr txBox="1">
            <a:spLocks/>
          </p:cNvSpPr>
          <p:nvPr/>
        </p:nvSpPr>
        <p:spPr>
          <a:xfrm>
            <a:off x="1083129" y="425421"/>
            <a:ext cx="9626600" cy="5295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Evaluation of Models – Overview of Models Run</a:t>
            </a:r>
          </a:p>
        </p:txBody>
      </p:sp>
      <p:pic>
        <p:nvPicPr>
          <p:cNvPr id="13" name="Picture 12">
            <a:extLst>
              <a:ext uri="{FF2B5EF4-FFF2-40B4-BE49-F238E27FC236}">
                <a16:creationId xmlns:a16="http://schemas.microsoft.com/office/drawing/2014/main" id="{8DC0025D-7C31-DC49-A9D0-D6C4BB5381F0}"/>
              </a:ext>
            </a:extLst>
          </p:cNvPr>
          <p:cNvPicPr>
            <a:picLocks noChangeAspect="1"/>
          </p:cNvPicPr>
          <p:nvPr/>
        </p:nvPicPr>
        <p:blipFill>
          <a:blip r:embed="rId3"/>
          <a:stretch>
            <a:fillRect/>
          </a:stretch>
        </p:blipFill>
        <p:spPr>
          <a:xfrm>
            <a:off x="1083129" y="1299686"/>
            <a:ext cx="9626600" cy="2095500"/>
          </a:xfrm>
          <a:prstGeom prst="rect">
            <a:avLst/>
          </a:prstGeom>
        </p:spPr>
      </p:pic>
      <p:pic>
        <p:nvPicPr>
          <p:cNvPr id="14" name="Picture 13">
            <a:extLst>
              <a:ext uri="{FF2B5EF4-FFF2-40B4-BE49-F238E27FC236}">
                <a16:creationId xmlns:a16="http://schemas.microsoft.com/office/drawing/2014/main" id="{28047B11-FB76-174D-889C-6505E6FAFEB9}"/>
              </a:ext>
            </a:extLst>
          </p:cNvPr>
          <p:cNvPicPr>
            <a:picLocks noChangeAspect="1"/>
          </p:cNvPicPr>
          <p:nvPr/>
        </p:nvPicPr>
        <p:blipFill>
          <a:blip r:embed="rId4"/>
          <a:stretch>
            <a:fillRect/>
          </a:stretch>
        </p:blipFill>
        <p:spPr>
          <a:xfrm>
            <a:off x="1083129" y="3656310"/>
            <a:ext cx="6121400" cy="1498600"/>
          </a:xfrm>
          <a:prstGeom prst="rect">
            <a:avLst/>
          </a:prstGeom>
        </p:spPr>
      </p:pic>
      <p:sp>
        <p:nvSpPr>
          <p:cNvPr id="15" name="TextBox 14">
            <a:extLst>
              <a:ext uri="{FF2B5EF4-FFF2-40B4-BE49-F238E27FC236}">
                <a16:creationId xmlns:a16="http://schemas.microsoft.com/office/drawing/2014/main" id="{8120A0A5-2958-8B4E-98EA-6119742C8212}"/>
              </a:ext>
            </a:extLst>
          </p:cNvPr>
          <p:cNvSpPr txBox="1"/>
          <p:nvPr/>
        </p:nvSpPr>
        <p:spPr>
          <a:xfrm>
            <a:off x="7479322" y="3656310"/>
            <a:ext cx="3230407" cy="2246769"/>
          </a:xfrm>
          <a:prstGeom prst="rect">
            <a:avLst/>
          </a:prstGeom>
          <a:solidFill>
            <a:srgbClr val="C00000">
              <a:alpha val="17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buFont typeface="Wingdings" pitchFamily="2" charset="2"/>
              <a:buChar char="v"/>
            </a:pPr>
            <a:r>
              <a:rPr lang="en-US" dirty="0">
                <a:latin typeface="Garamond" panose="02020404030301010803" pitchFamily="18" charset="0"/>
              </a:rPr>
              <a:t>Thirty-six model runs on three separate datasets </a:t>
            </a:r>
          </a:p>
          <a:p>
            <a:pPr marL="285750" indent="-285750">
              <a:buFont typeface="Wingdings" pitchFamily="2" charset="2"/>
              <a:buChar char="v"/>
            </a:pPr>
            <a:endParaRPr lang="en-US" dirty="0">
              <a:latin typeface="Garamond" panose="02020404030301010803" pitchFamily="18" charset="0"/>
            </a:endParaRPr>
          </a:p>
          <a:p>
            <a:pPr marL="285750" indent="-285750">
              <a:buFont typeface="Wingdings" pitchFamily="2" charset="2"/>
              <a:buChar char="v"/>
            </a:pPr>
            <a:r>
              <a:rPr lang="en-US" dirty="0">
                <a:latin typeface="Garamond" panose="02020404030301010803" pitchFamily="18" charset="0"/>
              </a:rPr>
              <a:t>Eight classification models and four regression models </a:t>
            </a:r>
          </a:p>
          <a:p>
            <a:pPr marL="285750" indent="-285750">
              <a:buFont typeface="Wingdings" pitchFamily="2" charset="2"/>
              <a:buChar char="v"/>
            </a:pPr>
            <a:endParaRPr lang="en-US" dirty="0">
              <a:latin typeface="Garamond" panose="02020404030301010803" pitchFamily="18" charset="0"/>
            </a:endParaRPr>
          </a:p>
          <a:p>
            <a:pPr marL="285750" indent="-285750">
              <a:buFont typeface="Wingdings" pitchFamily="2" charset="2"/>
              <a:buChar char="v"/>
            </a:pPr>
            <a:r>
              <a:rPr lang="en-US" u="sng" dirty="0">
                <a:latin typeface="Garamond" panose="02020404030301010803" pitchFamily="18" charset="0"/>
              </a:rPr>
              <a:t>Pre-selected</a:t>
            </a:r>
            <a:r>
              <a:rPr lang="en-US" dirty="0">
                <a:latin typeface="Garamond" panose="02020404030301010803" pitchFamily="18" charset="0"/>
              </a:rPr>
              <a:t> </a:t>
            </a:r>
            <a:r>
              <a:rPr lang="en-US" b="1" dirty="0">
                <a:solidFill>
                  <a:srgbClr val="00B050"/>
                </a:solidFill>
                <a:latin typeface="Garamond" panose="02020404030301010803" pitchFamily="18" charset="0"/>
              </a:rPr>
              <a:t>Gradient Boosted Classifier</a:t>
            </a:r>
            <a:r>
              <a:rPr lang="en-US" dirty="0">
                <a:latin typeface="Garamond" panose="02020404030301010803" pitchFamily="18" charset="0"/>
              </a:rPr>
              <a:t> based on the model </a:t>
            </a:r>
            <a:r>
              <a:rPr lang="en-US" b="1" dirty="0">
                <a:latin typeface="Garamond" panose="02020404030301010803" pitchFamily="18" charset="0"/>
              </a:rPr>
              <a:t>high Accuracy, Precision, Recall, and F1 Score</a:t>
            </a:r>
          </a:p>
        </p:txBody>
      </p:sp>
      <p:sp>
        <p:nvSpPr>
          <p:cNvPr id="8" name="Slide Number Placeholder 1">
            <a:extLst>
              <a:ext uri="{FF2B5EF4-FFF2-40B4-BE49-F238E27FC236}">
                <a16:creationId xmlns:a16="http://schemas.microsoft.com/office/drawing/2014/main" id="{806D1BF9-1A85-40AB-8F6A-FEA14A57C8F7}"/>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10"/>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06/05/2019</a:t>
            </a:r>
            <a:endParaRPr dirty="0"/>
          </a:p>
        </p:txBody>
      </p:sp>
      <p:sp>
        <p:nvSpPr>
          <p:cNvPr id="6" name="TextBox 5">
            <a:extLst>
              <a:ext uri="{FF2B5EF4-FFF2-40B4-BE49-F238E27FC236}">
                <a16:creationId xmlns:a16="http://schemas.microsoft.com/office/drawing/2014/main" id="{B130E672-5D40-1144-985A-43666B9E808A}"/>
              </a:ext>
            </a:extLst>
          </p:cNvPr>
          <p:cNvSpPr txBox="1"/>
          <p:nvPr/>
        </p:nvSpPr>
        <p:spPr>
          <a:xfrm>
            <a:off x="8202535" y="1228397"/>
            <a:ext cx="3027893" cy="4401205"/>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fontAlgn="base">
              <a:buFont typeface="Wingdings" pitchFamily="2" charset="2"/>
              <a:buChar char="v"/>
            </a:pPr>
            <a:r>
              <a:rPr lang="en-US" b="1" dirty="0">
                <a:latin typeface="Garamond" panose="02020404030301010803" pitchFamily="18" charset="0"/>
              </a:rPr>
              <a:t>k-Fold Cross-Validation</a:t>
            </a:r>
            <a:r>
              <a:rPr lang="en-US" dirty="0">
                <a:latin typeface="Garamond" panose="02020404030301010803" pitchFamily="18" charset="0"/>
              </a:rPr>
              <a:t> is a resampling procedure used to evaluate machine learning models on a limited data sample.</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ran a </a:t>
            </a:r>
            <a:r>
              <a:rPr lang="en-US" b="1" dirty="0">
                <a:latin typeface="Garamond" panose="02020404030301010803" pitchFamily="18" charset="0"/>
              </a:rPr>
              <a:t>10-fold cross-validation </a:t>
            </a:r>
            <a:r>
              <a:rPr lang="en-US" dirty="0">
                <a:latin typeface="Garamond" panose="02020404030301010803" pitchFamily="18" charset="0"/>
              </a:rPr>
              <a:t>on the entire dataset to estimate the skill of a machine learning model on unseen data.</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observed that the accuracy scores were </a:t>
            </a:r>
            <a:r>
              <a:rPr lang="en-US" b="1" dirty="0">
                <a:latin typeface="Garamond" panose="02020404030301010803" pitchFamily="18" charset="0"/>
              </a:rPr>
              <a:t>high and reasonably consistent </a:t>
            </a:r>
            <a:r>
              <a:rPr lang="en-US" dirty="0">
                <a:latin typeface="Garamond" panose="02020404030301010803" pitchFamily="18" charset="0"/>
              </a:rPr>
              <a:t>from fold to fold</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further noted a high mean accuracy score with a low standard deviation</a:t>
            </a:r>
          </a:p>
          <a:p>
            <a:pPr marL="285750" indent="-285750" fontAlgn="base">
              <a:buFont typeface="Wingdings" pitchFamily="2" charset="2"/>
              <a:buChar char="v"/>
            </a:pPr>
            <a:endParaRPr lang="en-US" dirty="0">
              <a:latin typeface="Garamond" panose="02020404030301010803" pitchFamily="18" charset="0"/>
            </a:endParaRPr>
          </a:p>
          <a:p>
            <a:pPr marL="285750" indent="-285750" fontAlgn="base">
              <a:buFont typeface="Wingdings" pitchFamily="2" charset="2"/>
              <a:buChar char="v"/>
            </a:pPr>
            <a:r>
              <a:rPr lang="en-US" dirty="0">
                <a:latin typeface="Garamond" panose="02020404030301010803" pitchFamily="18" charset="0"/>
              </a:rPr>
              <a:t>We concluded that the model accuracy score number was </a:t>
            </a:r>
            <a:r>
              <a:rPr lang="en-US" b="1" dirty="0">
                <a:latin typeface="Garamond" panose="02020404030301010803" pitchFamily="18" charset="0"/>
              </a:rPr>
              <a:t>reliable </a:t>
            </a:r>
          </a:p>
        </p:txBody>
      </p:sp>
      <p:sp>
        <p:nvSpPr>
          <p:cNvPr id="11" name="Google Shape;184;p15">
            <a:extLst>
              <a:ext uri="{FF2B5EF4-FFF2-40B4-BE49-F238E27FC236}">
                <a16:creationId xmlns:a16="http://schemas.microsoft.com/office/drawing/2014/main" id="{99D15D35-A50A-BC40-A377-93176FD3D223}"/>
              </a:ext>
            </a:extLst>
          </p:cNvPr>
          <p:cNvSpPr txBox="1">
            <a:spLocks/>
          </p:cNvSpPr>
          <p:nvPr/>
        </p:nvSpPr>
        <p:spPr>
          <a:xfrm>
            <a:off x="562429" y="423191"/>
            <a:ext cx="10668000" cy="52704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Validating the Accuracy Score – Gradient Boosted Classification</a:t>
            </a:r>
          </a:p>
        </p:txBody>
      </p:sp>
      <p:pic>
        <p:nvPicPr>
          <p:cNvPr id="9" name="Picture 8">
            <a:extLst>
              <a:ext uri="{FF2B5EF4-FFF2-40B4-BE49-F238E27FC236}">
                <a16:creationId xmlns:a16="http://schemas.microsoft.com/office/drawing/2014/main" id="{00CF9D4F-4D6D-B444-9CBF-4320AED29A23}"/>
              </a:ext>
            </a:extLst>
          </p:cNvPr>
          <p:cNvPicPr>
            <a:picLocks noChangeAspect="1"/>
          </p:cNvPicPr>
          <p:nvPr/>
        </p:nvPicPr>
        <p:blipFill>
          <a:blip r:embed="rId3"/>
          <a:stretch>
            <a:fillRect/>
          </a:stretch>
        </p:blipFill>
        <p:spPr>
          <a:xfrm>
            <a:off x="562429" y="1228397"/>
            <a:ext cx="3742325" cy="3724333"/>
          </a:xfrm>
          <a:prstGeom prst="rect">
            <a:avLst/>
          </a:prstGeom>
        </p:spPr>
      </p:pic>
      <p:pic>
        <p:nvPicPr>
          <p:cNvPr id="10" name="Picture 9">
            <a:extLst>
              <a:ext uri="{FF2B5EF4-FFF2-40B4-BE49-F238E27FC236}">
                <a16:creationId xmlns:a16="http://schemas.microsoft.com/office/drawing/2014/main" id="{C211D40E-F726-6841-8D41-8F33C762E68B}"/>
              </a:ext>
            </a:extLst>
          </p:cNvPr>
          <p:cNvPicPr>
            <a:picLocks noChangeAspect="1"/>
          </p:cNvPicPr>
          <p:nvPr/>
        </p:nvPicPr>
        <p:blipFill>
          <a:blip r:embed="rId4"/>
          <a:stretch>
            <a:fillRect/>
          </a:stretch>
        </p:blipFill>
        <p:spPr>
          <a:xfrm>
            <a:off x="4466411" y="2773265"/>
            <a:ext cx="3609357" cy="954942"/>
          </a:xfrm>
          <a:prstGeom prst="rect">
            <a:avLst/>
          </a:prstGeom>
        </p:spPr>
      </p:pic>
      <p:sp>
        <p:nvSpPr>
          <p:cNvPr id="8" name="Slide Number Placeholder 1">
            <a:extLst>
              <a:ext uri="{FF2B5EF4-FFF2-40B4-BE49-F238E27FC236}">
                <a16:creationId xmlns:a16="http://schemas.microsoft.com/office/drawing/2014/main" id="{2C1307BE-288C-42D9-B1E3-46CBD5E104A8}"/>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296983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 name="TextBox 9">
            <a:extLst>
              <a:ext uri="{FF2B5EF4-FFF2-40B4-BE49-F238E27FC236}">
                <a16:creationId xmlns:a16="http://schemas.microsoft.com/office/drawing/2014/main" id="{74F581FF-9C63-CE42-9830-DE2FBBAD8B74}"/>
              </a:ext>
            </a:extLst>
          </p:cNvPr>
          <p:cNvSpPr txBox="1"/>
          <p:nvPr/>
        </p:nvSpPr>
        <p:spPr>
          <a:xfrm>
            <a:off x="7767485" y="1152978"/>
            <a:ext cx="3662515" cy="4031873"/>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marR="0" lvl="0" algn="l" rtl="0">
              <a:lnSpc>
                <a:spcPct val="100000"/>
              </a:lnSpc>
              <a:spcBef>
                <a:spcPts val="0"/>
              </a:spcBef>
              <a:spcAft>
                <a:spcPts val="0"/>
              </a:spcAft>
            </a:defPPr>
            <a:lvl1pPr marL="285750" indent="-285750" fontAlgn="base">
              <a:buFont typeface="Wingdings" pitchFamily="2" charset="2"/>
              <a:buChar char="v"/>
              <a:defRPr b="1">
                <a:latin typeface="Garamond" panose="02020404030301010803" pitchFamily="18" charset="0"/>
              </a:defRPr>
            </a:lvl1pPr>
          </a:lstStyle>
          <a:p>
            <a:endParaRPr lang="en-US" sz="1600" b="0" dirty="0"/>
          </a:p>
          <a:p>
            <a:r>
              <a:rPr lang="en-US" sz="1600" b="0" dirty="0"/>
              <a:t>We ran a on the </a:t>
            </a:r>
            <a:r>
              <a:rPr lang="en-US" sz="1600" b="0" u="sng" dirty="0"/>
              <a:t>10 folds cross validation </a:t>
            </a:r>
            <a:r>
              <a:rPr lang="en-US" sz="1600" dirty="0"/>
              <a:t>complete</a:t>
            </a:r>
            <a:r>
              <a:rPr lang="en-US" sz="1600" b="0" dirty="0"/>
              <a:t> dataset, the </a:t>
            </a:r>
            <a:r>
              <a:rPr lang="en-US" sz="1600" dirty="0"/>
              <a:t>test</a:t>
            </a:r>
            <a:r>
              <a:rPr lang="en-US" sz="1600" b="0" dirty="0"/>
              <a:t> dataset, and the t</a:t>
            </a:r>
            <a:r>
              <a:rPr lang="en-US" sz="1600" dirty="0"/>
              <a:t>raining</a:t>
            </a:r>
            <a:r>
              <a:rPr lang="en-US" sz="1600" b="0" dirty="0"/>
              <a:t> datasets.</a:t>
            </a:r>
          </a:p>
          <a:p>
            <a:pPr marL="0" indent="0">
              <a:buNone/>
            </a:pPr>
            <a:r>
              <a:rPr lang="en-US" sz="1600" b="0" dirty="0"/>
              <a:t> </a:t>
            </a:r>
          </a:p>
          <a:p>
            <a:r>
              <a:rPr lang="en-US" sz="1600" b="0" dirty="0"/>
              <a:t>We further </a:t>
            </a:r>
            <a:r>
              <a:rPr lang="en-US" sz="1600" dirty="0"/>
              <a:t>compared the cross-validation results</a:t>
            </a:r>
            <a:r>
              <a:rPr lang="en-US" sz="1600" b="0" dirty="0"/>
              <a:t> to ensure their consistency to ensure the model was not overfitting </a:t>
            </a:r>
          </a:p>
          <a:p>
            <a:endParaRPr lang="en-US" sz="1600" b="0" dirty="0"/>
          </a:p>
          <a:p>
            <a:r>
              <a:rPr lang="en-US" sz="1600" b="0" dirty="0"/>
              <a:t>We concluded based on the differences between 10-fold CV mean scores and related standard deviations that </a:t>
            </a:r>
            <a:r>
              <a:rPr lang="en-US" sz="1600" dirty="0"/>
              <a:t>the likelihood of our  model overfitting was low</a:t>
            </a:r>
            <a:r>
              <a:rPr lang="en-US" sz="1600" b="0" dirty="0"/>
              <a:t>.</a:t>
            </a:r>
          </a:p>
          <a:p>
            <a:pPr marL="0" indent="0">
              <a:buNone/>
            </a:pPr>
            <a:endParaRPr lang="en-US" sz="1600" b="0" dirty="0"/>
          </a:p>
        </p:txBody>
      </p:sp>
      <p:pic>
        <p:nvPicPr>
          <p:cNvPr id="2" name="Picture 1">
            <a:extLst>
              <a:ext uri="{FF2B5EF4-FFF2-40B4-BE49-F238E27FC236}">
                <a16:creationId xmlns:a16="http://schemas.microsoft.com/office/drawing/2014/main" id="{937F9779-7E19-9443-8217-FFD1623AD7B7}"/>
              </a:ext>
            </a:extLst>
          </p:cNvPr>
          <p:cNvPicPr>
            <a:picLocks noChangeAspect="1"/>
          </p:cNvPicPr>
          <p:nvPr/>
        </p:nvPicPr>
        <p:blipFill>
          <a:blip r:embed="rId3"/>
          <a:stretch>
            <a:fillRect/>
          </a:stretch>
        </p:blipFill>
        <p:spPr>
          <a:xfrm>
            <a:off x="562429" y="1964104"/>
            <a:ext cx="7029913" cy="2038838"/>
          </a:xfrm>
          <a:prstGeom prst="rect">
            <a:avLst/>
          </a:prstGeom>
        </p:spPr>
      </p:pic>
      <p:sp>
        <p:nvSpPr>
          <p:cNvPr id="12" name="Google Shape;184;p15">
            <a:extLst>
              <a:ext uri="{FF2B5EF4-FFF2-40B4-BE49-F238E27FC236}">
                <a16:creationId xmlns:a16="http://schemas.microsoft.com/office/drawing/2014/main" id="{C0D0F0C2-21F8-F94E-B0CD-AD8E89A3AA2C}"/>
              </a:ext>
            </a:extLst>
          </p:cNvPr>
          <p:cNvSpPr txBox="1">
            <a:spLocks/>
          </p:cNvSpPr>
          <p:nvPr/>
        </p:nvSpPr>
        <p:spPr>
          <a:xfrm>
            <a:off x="562429" y="293575"/>
            <a:ext cx="10668000" cy="573933"/>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Checking for Overfitting – Gradient Boosted Classifier</a:t>
            </a:r>
          </a:p>
        </p:txBody>
      </p:sp>
      <p:sp>
        <p:nvSpPr>
          <p:cNvPr id="7" name="Slide Number Placeholder 1">
            <a:extLst>
              <a:ext uri="{FF2B5EF4-FFF2-40B4-BE49-F238E27FC236}">
                <a16:creationId xmlns:a16="http://schemas.microsoft.com/office/drawing/2014/main" id="{CC2480FC-7B0A-427E-8C51-0D9E2086CF71}"/>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323631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2" name="Group 11">
            <a:extLst>
              <a:ext uri="{FF2B5EF4-FFF2-40B4-BE49-F238E27FC236}">
                <a16:creationId xmlns:a16="http://schemas.microsoft.com/office/drawing/2014/main" id="{9B31A2CC-B5E4-3E47-AD43-220F3ABD9206}"/>
              </a:ext>
            </a:extLst>
          </p:cNvPr>
          <p:cNvGrpSpPr/>
          <p:nvPr/>
        </p:nvGrpSpPr>
        <p:grpSpPr>
          <a:xfrm>
            <a:off x="762000" y="1049921"/>
            <a:ext cx="5181600" cy="3108543"/>
            <a:chOff x="6320779" y="1815736"/>
            <a:chExt cx="5308791" cy="3471994"/>
          </a:xfrm>
        </p:grpSpPr>
        <p:pic>
          <p:nvPicPr>
            <p:cNvPr id="13" name="Picture 12">
              <a:extLst>
                <a:ext uri="{FF2B5EF4-FFF2-40B4-BE49-F238E27FC236}">
                  <a16:creationId xmlns:a16="http://schemas.microsoft.com/office/drawing/2014/main" id="{759C8761-BB0D-F249-BD79-00111B8DA1B8}"/>
                </a:ext>
              </a:extLst>
            </p:cNvPr>
            <p:cNvPicPr>
              <a:picLocks noChangeAspect="1"/>
            </p:cNvPicPr>
            <p:nvPr/>
          </p:nvPicPr>
          <p:blipFill>
            <a:blip r:embed="rId3"/>
            <a:stretch>
              <a:fillRect/>
            </a:stretch>
          </p:blipFill>
          <p:spPr>
            <a:xfrm>
              <a:off x="6320779" y="1815736"/>
              <a:ext cx="5308791" cy="3471994"/>
            </a:xfrm>
            <a:prstGeom prst="rect">
              <a:avLst/>
            </a:prstGeom>
          </p:spPr>
        </p:pic>
        <p:sp>
          <p:nvSpPr>
            <p:cNvPr id="14" name="Oval 13">
              <a:extLst>
                <a:ext uri="{FF2B5EF4-FFF2-40B4-BE49-F238E27FC236}">
                  <a16:creationId xmlns:a16="http://schemas.microsoft.com/office/drawing/2014/main" id="{E95C9501-380E-FB4B-9842-95BF935A6BDD}"/>
                </a:ext>
              </a:extLst>
            </p:cNvPr>
            <p:cNvSpPr/>
            <p:nvPr/>
          </p:nvSpPr>
          <p:spPr>
            <a:xfrm rot="2246638">
              <a:off x="6698793" y="3069114"/>
              <a:ext cx="4423010" cy="885063"/>
            </a:xfrm>
            <a:prstGeom prst="ellipse">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Google Shape;184;p15">
            <a:extLst>
              <a:ext uri="{FF2B5EF4-FFF2-40B4-BE49-F238E27FC236}">
                <a16:creationId xmlns:a16="http://schemas.microsoft.com/office/drawing/2014/main" id="{C6CD8434-5269-E448-89F5-935789A6CA86}"/>
              </a:ext>
            </a:extLst>
          </p:cNvPr>
          <p:cNvSpPr txBox="1">
            <a:spLocks/>
          </p:cNvSpPr>
          <p:nvPr/>
        </p:nvSpPr>
        <p:spPr>
          <a:xfrm>
            <a:off x="562429" y="293575"/>
            <a:ext cx="10668000" cy="573933"/>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Checking for Accuracy Paradox – Gradient Boosted Classifier</a:t>
            </a:r>
          </a:p>
        </p:txBody>
      </p:sp>
      <p:sp>
        <p:nvSpPr>
          <p:cNvPr id="17" name="TextBox 16">
            <a:extLst>
              <a:ext uri="{FF2B5EF4-FFF2-40B4-BE49-F238E27FC236}">
                <a16:creationId xmlns:a16="http://schemas.microsoft.com/office/drawing/2014/main" id="{BE1D1DC2-6280-3D49-9C5C-CD414AC313B0}"/>
              </a:ext>
            </a:extLst>
          </p:cNvPr>
          <p:cNvSpPr txBox="1"/>
          <p:nvPr/>
        </p:nvSpPr>
        <p:spPr>
          <a:xfrm>
            <a:off x="6160942" y="3155435"/>
            <a:ext cx="5339863" cy="2893100"/>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marR="0" lvl="0" algn="l" rtl="0">
              <a:lnSpc>
                <a:spcPct val="100000"/>
              </a:lnSpc>
              <a:spcBef>
                <a:spcPts val="0"/>
              </a:spcBef>
              <a:spcAft>
                <a:spcPts val="0"/>
              </a:spcAft>
            </a:defPPr>
            <a:lvl1pPr marL="285750" indent="-285750" fontAlgn="base">
              <a:buFont typeface="Wingdings" pitchFamily="2" charset="2"/>
              <a:buChar char="v"/>
              <a:defRPr b="1">
                <a:latin typeface="Garamond" panose="02020404030301010803" pitchFamily="18" charset="0"/>
              </a:defRPr>
            </a:lvl1pPr>
          </a:lstStyle>
          <a:p>
            <a:r>
              <a:rPr lang="en-US" b="0" dirty="0"/>
              <a:t>The </a:t>
            </a:r>
            <a:r>
              <a:rPr lang="en-US" dirty="0"/>
              <a:t>accuracy paradox </a:t>
            </a:r>
            <a:r>
              <a:rPr lang="en-US" b="0" dirty="0"/>
              <a:t>is the paradoxical finding that accuracy is not a good metric for predictive models when classifying in predictive analytics. </a:t>
            </a:r>
          </a:p>
          <a:p>
            <a:endParaRPr lang="en-US" b="0" dirty="0"/>
          </a:p>
          <a:p>
            <a:r>
              <a:rPr lang="en-US" b="0" dirty="0"/>
              <a:t>We checked for the accuracy paradox by running a </a:t>
            </a:r>
            <a:r>
              <a:rPr lang="en-US" dirty="0"/>
              <a:t>confusion matrix and a Sklearn classification report</a:t>
            </a:r>
            <a:r>
              <a:rPr lang="en-US" b="0" dirty="0"/>
              <a:t>. A confusion matrix is a summary of prediction results on a classification problem.</a:t>
            </a:r>
          </a:p>
          <a:p>
            <a:endParaRPr lang="en-US" b="0" dirty="0"/>
          </a:p>
          <a:p>
            <a:r>
              <a:rPr lang="en-US" b="0" dirty="0"/>
              <a:t>We concluded that our Gradient Boosted Classifier was not victim of the Accuracy Paradox based on the </a:t>
            </a:r>
            <a:r>
              <a:rPr lang="en-US" dirty="0"/>
              <a:t>high recall, high precision and high F1 score values </a:t>
            </a:r>
            <a:r>
              <a:rPr lang="en-US" b="0" dirty="0"/>
              <a:t>shown in classification report, as well as the </a:t>
            </a:r>
            <a:r>
              <a:rPr lang="en-US" dirty="0"/>
              <a:t>low number of false positives and false negatives </a:t>
            </a:r>
            <a:r>
              <a:rPr lang="en-US" b="0" dirty="0"/>
              <a:t>shown in the confusion matrix  </a:t>
            </a:r>
            <a:endParaRPr lang="en-US" sz="1600" b="0" dirty="0"/>
          </a:p>
        </p:txBody>
      </p:sp>
      <p:pic>
        <p:nvPicPr>
          <p:cNvPr id="3" name="Picture 2">
            <a:extLst>
              <a:ext uri="{FF2B5EF4-FFF2-40B4-BE49-F238E27FC236}">
                <a16:creationId xmlns:a16="http://schemas.microsoft.com/office/drawing/2014/main" id="{3DA58E0C-1840-674D-8C0B-8572B3C81290}"/>
              </a:ext>
            </a:extLst>
          </p:cNvPr>
          <p:cNvPicPr>
            <a:picLocks noChangeAspect="1"/>
          </p:cNvPicPr>
          <p:nvPr/>
        </p:nvPicPr>
        <p:blipFill>
          <a:blip r:embed="rId4"/>
          <a:stretch>
            <a:fillRect/>
          </a:stretch>
        </p:blipFill>
        <p:spPr>
          <a:xfrm>
            <a:off x="6160942" y="1100939"/>
            <a:ext cx="5269058" cy="1926572"/>
          </a:xfrm>
          <a:prstGeom prst="rect">
            <a:avLst/>
          </a:prstGeom>
        </p:spPr>
      </p:pic>
      <p:sp>
        <p:nvSpPr>
          <p:cNvPr id="10" name="Slide Number Placeholder 1">
            <a:extLst>
              <a:ext uri="{FF2B5EF4-FFF2-40B4-BE49-F238E27FC236}">
                <a16:creationId xmlns:a16="http://schemas.microsoft.com/office/drawing/2014/main" id="{CA57C2DC-2AD4-49B9-AFDF-33761AA61BD4}"/>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418075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1" name="Google Shape;184;p15">
            <a:extLst>
              <a:ext uri="{FF2B5EF4-FFF2-40B4-BE49-F238E27FC236}">
                <a16:creationId xmlns:a16="http://schemas.microsoft.com/office/drawing/2014/main" id="{72104322-4CA3-0141-97E7-546279E6D521}"/>
              </a:ext>
            </a:extLst>
          </p:cNvPr>
          <p:cNvSpPr txBox="1">
            <a:spLocks/>
          </p:cNvSpPr>
          <p:nvPr/>
        </p:nvSpPr>
        <p:spPr>
          <a:xfrm>
            <a:off x="562429" y="293575"/>
            <a:ext cx="10668000" cy="573933"/>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3240"/>
              <a:buFont typeface="Arial"/>
              <a:buNone/>
            </a:pPr>
            <a:r>
              <a:rPr lang="en-US" sz="2800" dirty="0">
                <a:solidFill>
                  <a:schemeClr val="bg1"/>
                </a:solidFill>
                <a:latin typeface="Garamond" panose="02020404030301010803" pitchFamily="18" charset="0"/>
              </a:rPr>
              <a:t>Checking for Classification Ability – Gradient Boosted Classifier</a:t>
            </a:r>
          </a:p>
        </p:txBody>
      </p:sp>
      <p:pic>
        <p:nvPicPr>
          <p:cNvPr id="9" name="Picture 8">
            <a:extLst>
              <a:ext uri="{FF2B5EF4-FFF2-40B4-BE49-F238E27FC236}">
                <a16:creationId xmlns:a16="http://schemas.microsoft.com/office/drawing/2014/main" id="{2933ED5B-3269-434D-A914-E495D66DD186}"/>
              </a:ext>
            </a:extLst>
          </p:cNvPr>
          <p:cNvPicPr>
            <a:picLocks noChangeAspect="1"/>
          </p:cNvPicPr>
          <p:nvPr/>
        </p:nvPicPr>
        <p:blipFill>
          <a:blip r:embed="rId3"/>
          <a:stretch>
            <a:fillRect/>
          </a:stretch>
        </p:blipFill>
        <p:spPr>
          <a:xfrm>
            <a:off x="762000" y="1100224"/>
            <a:ext cx="6004773" cy="3909148"/>
          </a:xfrm>
          <a:prstGeom prst="rect">
            <a:avLst/>
          </a:prstGeom>
        </p:spPr>
      </p:pic>
      <p:sp>
        <p:nvSpPr>
          <p:cNvPr id="13" name="TextBox 12">
            <a:extLst>
              <a:ext uri="{FF2B5EF4-FFF2-40B4-BE49-F238E27FC236}">
                <a16:creationId xmlns:a16="http://schemas.microsoft.com/office/drawing/2014/main" id="{19051EED-612A-9844-884F-31A92A8AF361}"/>
              </a:ext>
            </a:extLst>
          </p:cNvPr>
          <p:cNvSpPr txBox="1"/>
          <p:nvPr/>
        </p:nvSpPr>
        <p:spPr>
          <a:xfrm>
            <a:off x="7209692" y="1577470"/>
            <a:ext cx="4020737" cy="2954655"/>
          </a:xfrm>
          <a:prstGeom prst="rect">
            <a:avLst/>
          </a:prstGeom>
          <a:solidFill>
            <a:srgbClr val="C00000">
              <a:alpha val="12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marR="0" lvl="0" algn="l" rtl="0">
              <a:lnSpc>
                <a:spcPct val="100000"/>
              </a:lnSpc>
              <a:spcBef>
                <a:spcPts val="0"/>
              </a:spcBef>
              <a:spcAft>
                <a:spcPts val="0"/>
              </a:spcAft>
            </a:defPPr>
            <a:lvl1pPr marL="285750" indent="-285750" fontAlgn="base">
              <a:buFont typeface="Wingdings" pitchFamily="2" charset="2"/>
              <a:buChar char="v"/>
              <a:defRPr b="1">
                <a:latin typeface="Garamond" panose="02020404030301010803" pitchFamily="18" charset="0"/>
              </a:defRPr>
            </a:lvl1pPr>
          </a:lstStyle>
          <a:p>
            <a:endParaRPr lang="en-US" sz="1600" b="0" dirty="0"/>
          </a:p>
          <a:p>
            <a:r>
              <a:rPr lang="en-US" dirty="0"/>
              <a:t>ROC is a probability curve </a:t>
            </a:r>
            <a:r>
              <a:rPr lang="en-US" b="0" dirty="0"/>
              <a:t>and </a:t>
            </a:r>
            <a:r>
              <a:rPr lang="en-US" dirty="0"/>
              <a:t>AUC represents degree or measure of separability</a:t>
            </a:r>
            <a:r>
              <a:rPr lang="en-US" b="0" dirty="0"/>
              <a:t>. It tells how much model is capable of distinguishing between classes. Higher the AUC, better the model is.</a:t>
            </a:r>
            <a:r>
              <a:rPr lang="en-US" sz="1600" b="0" dirty="0"/>
              <a:t> </a:t>
            </a:r>
          </a:p>
          <a:p>
            <a:pPr marL="0" indent="0">
              <a:buNone/>
            </a:pPr>
            <a:r>
              <a:rPr lang="en-US" sz="1600" b="0" dirty="0"/>
              <a:t> </a:t>
            </a:r>
          </a:p>
          <a:p>
            <a:r>
              <a:rPr lang="en-US" sz="1600" b="0" dirty="0"/>
              <a:t>We concluded that our model has a </a:t>
            </a:r>
            <a:r>
              <a:rPr lang="en-US" sz="1600" dirty="0"/>
              <a:t>reasonably good classification </a:t>
            </a:r>
            <a:r>
              <a:rPr lang="en-US" sz="1600" b="0" dirty="0"/>
              <a:t>ability based on the value probability of correct classification of 85% shown in the ROC AUC plot</a:t>
            </a:r>
          </a:p>
          <a:p>
            <a:pPr marL="0" indent="0">
              <a:buNone/>
            </a:pPr>
            <a:endParaRPr lang="en-US" sz="1600" b="0" dirty="0"/>
          </a:p>
        </p:txBody>
      </p:sp>
      <p:sp>
        <p:nvSpPr>
          <p:cNvPr id="7" name="Slide Number Placeholder 1">
            <a:extLst>
              <a:ext uri="{FF2B5EF4-FFF2-40B4-BE49-F238E27FC236}">
                <a16:creationId xmlns:a16="http://schemas.microsoft.com/office/drawing/2014/main" id="{65685ACC-4B6B-4154-B9A2-69B1CD00A0F6}"/>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18</a:t>
            </a:fld>
            <a:endParaRPr lang="en-US" dirty="0"/>
          </a:p>
        </p:txBody>
      </p:sp>
    </p:spTree>
    <p:extLst>
      <p:ext uri="{BB962C8B-B14F-4D97-AF65-F5344CB8AC3E}">
        <p14:creationId xmlns:p14="http://schemas.microsoft.com/office/powerpoint/2010/main" val="22392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
        <p:nvSpPr>
          <p:cNvPr id="4" name="Title 3">
            <a:extLst>
              <a:ext uri="{FF2B5EF4-FFF2-40B4-BE49-F238E27FC236}">
                <a16:creationId xmlns:a16="http://schemas.microsoft.com/office/drawing/2014/main" id="{2C058FD8-B0A4-4302-AA8B-7ADD5B5F3CD3}"/>
              </a:ext>
            </a:extLst>
          </p:cNvPr>
          <p:cNvSpPr>
            <a:spLocks noGrp="1"/>
          </p:cNvSpPr>
          <p:nvPr>
            <p:ph type="title"/>
          </p:nvPr>
        </p:nvSpPr>
        <p:spPr/>
        <p:txBody>
          <a:bodyPr/>
          <a:lstStyle/>
          <a:p>
            <a:r>
              <a:rPr lang="en-US" dirty="0"/>
              <a:t>Agenda &amp; Presentation Outline</a:t>
            </a:r>
          </a:p>
        </p:txBody>
      </p:sp>
      <p:sp>
        <p:nvSpPr>
          <p:cNvPr id="17" name="Freeform: Shape 16">
            <a:extLst>
              <a:ext uri="{FF2B5EF4-FFF2-40B4-BE49-F238E27FC236}">
                <a16:creationId xmlns:a16="http://schemas.microsoft.com/office/drawing/2014/main" id="{FF1D8600-8D77-44E4-994A-1F6BDEF0F400}"/>
              </a:ext>
            </a:extLst>
          </p:cNvPr>
          <p:cNvSpPr/>
          <p:nvPr/>
        </p:nvSpPr>
        <p:spPr>
          <a:xfrm>
            <a:off x="3077497" y="1219903"/>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1"/>
          </a:lnRef>
          <a:fillRef idx="1">
            <a:schemeClr val="lt1"/>
          </a:fillRef>
          <a:effectRef idx="0">
            <a:schemeClr val="accent1"/>
          </a:effectRef>
          <a:fontRef idx="minor">
            <a:schemeClr val="dk1"/>
          </a:fontRef>
        </p:style>
        <p:txBody>
          <a:bodyPr spcFirstLastPara="0" vert="horz" wrap="square" lIns="535584" tIns="83821" rIns="156464" bIns="83821" numCol="1" spcCol="1270" anchor="ctr" anchorCtr="0">
            <a:noAutofit/>
          </a:bodyPr>
          <a:lstStyle/>
          <a:p>
            <a:pPr marL="0" lvl="0" indent="0" algn="ctr" defTabSz="977900">
              <a:lnSpc>
                <a:spcPct val="90000"/>
              </a:lnSpc>
              <a:spcBef>
                <a:spcPct val="0"/>
              </a:spcBef>
              <a:spcAft>
                <a:spcPct val="35000"/>
              </a:spcAft>
              <a:buNone/>
            </a:pPr>
            <a:r>
              <a:rPr lang="en-US" sz="2400" b="1" kern="1200" dirty="0"/>
              <a:t>Background &amp; Problem Statement</a:t>
            </a:r>
          </a:p>
        </p:txBody>
      </p:sp>
      <p:sp>
        <p:nvSpPr>
          <p:cNvPr id="19" name="Freeform: Shape 18">
            <a:extLst>
              <a:ext uri="{FF2B5EF4-FFF2-40B4-BE49-F238E27FC236}">
                <a16:creationId xmlns:a16="http://schemas.microsoft.com/office/drawing/2014/main" id="{2884904E-8D6E-40FC-9A59-4C641EE35180}"/>
              </a:ext>
            </a:extLst>
          </p:cNvPr>
          <p:cNvSpPr/>
          <p:nvPr/>
        </p:nvSpPr>
        <p:spPr>
          <a:xfrm>
            <a:off x="3077497" y="2197484"/>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6"/>
          </a:lnRef>
          <a:fillRef idx="1">
            <a:schemeClr val="lt1"/>
          </a:fillRef>
          <a:effectRef idx="0">
            <a:schemeClr val="accent6"/>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Data Overview &amp; Exploration</a:t>
            </a:r>
          </a:p>
        </p:txBody>
      </p:sp>
      <p:sp>
        <p:nvSpPr>
          <p:cNvPr id="21" name="Freeform: Shape 20">
            <a:extLst>
              <a:ext uri="{FF2B5EF4-FFF2-40B4-BE49-F238E27FC236}">
                <a16:creationId xmlns:a16="http://schemas.microsoft.com/office/drawing/2014/main" id="{065130B3-B0E1-4B51-B805-9EE3B45362BD}"/>
              </a:ext>
            </a:extLst>
          </p:cNvPr>
          <p:cNvSpPr/>
          <p:nvPr/>
        </p:nvSpPr>
        <p:spPr>
          <a:xfrm>
            <a:off x="3077497" y="3149800"/>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solidFill>
                  <a:schemeClr val="tx1"/>
                </a:solidFill>
              </a:rPr>
              <a:t>Data Preparation &amp; Feature Extraction</a:t>
            </a:r>
          </a:p>
        </p:txBody>
      </p:sp>
      <p:sp>
        <p:nvSpPr>
          <p:cNvPr id="23" name="Freeform: Shape 22">
            <a:extLst>
              <a:ext uri="{FF2B5EF4-FFF2-40B4-BE49-F238E27FC236}">
                <a16:creationId xmlns:a16="http://schemas.microsoft.com/office/drawing/2014/main" id="{8A8A7DCB-CA66-4B41-A021-96A5E3EE3144}"/>
              </a:ext>
            </a:extLst>
          </p:cNvPr>
          <p:cNvSpPr/>
          <p:nvPr/>
        </p:nvSpPr>
        <p:spPr>
          <a:xfrm>
            <a:off x="3077497" y="4102115"/>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Modeling Approach &amp; Evaluation</a:t>
            </a:r>
          </a:p>
        </p:txBody>
      </p:sp>
      <p:sp>
        <p:nvSpPr>
          <p:cNvPr id="25" name="Freeform: Shape 24">
            <a:extLst>
              <a:ext uri="{FF2B5EF4-FFF2-40B4-BE49-F238E27FC236}">
                <a16:creationId xmlns:a16="http://schemas.microsoft.com/office/drawing/2014/main" id="{0A8E6CED-95CD-43BC-B0C5-D9F05ED7F418}"/>
              </a:ext>
            </a:extLst>
          </p:cNvPr>
          <p:cNvSpPr/>
          <p:nvPr/>
        </p:nvSpPr>
        <p:spPr>
          <a:xfrm>
            <a:off x="3077497" y="5054430"/>
            <a:ext cx="7747821"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7030A0"/>
            </a:solidFill>
          </a:ln>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5"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Challenges, Recommendations &amp; Future Opportunities</a:t>
            </a:r>
          </a:p>
        </p:txBody>
      </p:sp>
      <p:pic>
        <p:nvPicPr>
          <p:cNvPr id="29" name="Graphic 28" descr="Information">
            <a:extLst>
              <a:ext uri="{FF2B5EF4-FFF2-40B4-BE49-F238E27FC236}">
                <a16:creationId xmlns:a16="http://schemas.microsoft.com/office/drawing/2014/main" id="{237F6462-4B9A-489A-8F65-A0409CCBA7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3310" y="1175527"/>
            <a:ext cx="914400" cy="914400"/>
          </a:xfrm>
          <a:prstGeom prst="rect">
            <a:avLst/>
          </a:prstGeom>
        </p:spPr>
      </p:pic>
      <p:pic>
        <p:nvPicPr>
          <p:cNvPr id="31" name="Graphic 30" descr="Research">
            <a:extLst>
              <a:ext uri="{FF2B5EF4-FFF2-40B4-BE49-F238E27FC236}">
                <a16:creationId xmlns:a16="http://schemas.microsoft.com/office/drawing/2014/main" id="{909ED979-8B4D-44A3-9590-8CCECAE329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310" y="2127842"/>
            <a:ext cx="914400" cy="914400"/>
          </a:xfrm>
          <a:prstGeom prst="rect">
            <a:avLst/>
          </a:prstGeom>
        </p:spPr>
      </p:pic>
      <p:pic>
        <p:nvPicPr>
          <p:cNvPr id="101" name="Graphic 100" descr="Mining tools">
            <a:extLst>
              <a:ext uri="{FF2B5EF4-FFF2-40B4-BE49-F238E27FC236}">
                <a16:creationId xmlns:a16="http://schemas.microsoft.com/office/drawing/2014/main" id="{6FD8A457-8E93-41CF-B176-660C2307E8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3310" y="3080157"/>
            <a:ext cx="914400" cy="914400"/>
          </a:xfrm>
          <a:prstGeom prst="rect">
            <a:avLst/>
          </a:prstGeom>
        </p:spPr>
      </p:pic>
      <p:pic>
        <p:nvPicPr>
          <p:cNvPr id="103" name="Graphic 102" descr="Head with gears">
            <a:extLst>
              <a:ext uri="{FF2B5EF4-FFF2-40B4-BE49-F238E27FC236}">
                <a16:creationId xmlns:a16="http://schemas.microsoft.com/office/drawing/2014/main" id="{6D4EF4F5-4C2A-4D0B-9B62-F512D2E5B1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3310" y="4032472"/>
            <a:ext cx="914400" cy="914400"/>
          </a:xfrm>
          <a:prstGeom prst="rect">
            <a:avLst/>
          </a:prstGeom>
        </p:spPr>
      </p:pic>
      <p:pic>
        <p:nvPicPr>
          <p:cNvPr id="105" name="Graphic 104" descr="Playbook">
            <a:extLst>
              <a:ext uri="{FF2B5EF4-FFF2-40B4-BE49-F238E27FC236}">
                <a16:creationId xmlns:a16="http://schemas.microsoft.com/office/drawing/2014/main" id="{EE161553-1CFA-4D5D-8A6D-C350DC35A2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3310" y="4984788"/>
            <a:ext cx="914400" cy="914400"/>
          </a:xfrm>
          <a:prstGeom prst="rect">
            <a:avLst/>
          </a:prstGeom>
        </p:spPr>
      </p:pic>
    </p:spTree>
    <p:extLst>
      <p:ext uri="{BB962C8B-B14F-4D97-AF65-F5344CB8AC3E}">
        <p14:creationId xmlns:p14="http://schemas.microsoft.com/office/powerpoint/2010/main" val="891128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7" name="TextBox 6">
            <a:extLst>
              <a:ext uri="{FF2B5EF4-FFF2-40B4-BE49-F238E27FC236}">
                <a16:creationId xmlns:a16="http://schemas.microsoft.com/office/drawing/2014/main" id="{3B77DB42-66A9-C640-857A-7C74AA241269}"/>
              </a:ext>
            </a:extLst>
          </p:cNvPr>
          <p:cNvSpPr txBox="1"/>
          <p:nvPr/>
        </p:nvSpPr>
        <p:spPr>
          <a:xfrm>
            <a:off x="761999" y="948155"/>
            <a:ext cx="10668001" cy="187743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1600" dirty="0"/>
              <a:t>Using Hospital Complication Scores and Patient Surveys the selected Gradient Boosted Classification model predicts Hospital Rating Scores with the highest accuracy</a:t>
            </a:r>
          </a:p>
          <a:p>
            <a:pPr marL="342900" indent="-342900">
              <a:spcBef>
                <a:spcPts val="600"/>
              </a:spcBef>
              <a:spcAft>
                <a:spcPts val="600"/>
              </a:spcAft>
              <a:buFont typeface="Arial" panose="020B0604020202020204" pitchFamily="34" charset="0"/>
              <a:buChar char="•"/>
            </a:pPr>
            <a:r>
              <a:rPr lang="en-US" sz="1600" dirty="0"/>
              <a:t>The recommended will allow for a more timely application patients can use to determine which hospitals they utilize for non-emergency care</a:t>
            </a:r>
          </a:p>
          <a:p>
            <a:pPr marL="342900" indent="-342900">
              <a:spcBef>
                <a:spcPts val="600"/>
              </a:spcBef>
              <a:spcAft>
                <a:spcPts val="600"/>
              </a:spcAft>
              <a:buFont typeface="Arial" panose="020B0604020202020204" pitchFamily="34" charset="0"/>
              <a:buChar char="•"/>
            </a:pPr>
            <a:r>
              <a:rPr lang="en-US" sz="1600" dirty="0"/>
              <a:t>Rating scores include actual hospital performance and patient survey feedback rather than just patient survey data from CMS</a:t>
            </a:r>
          </a:p>
        </p:txBody>
      </p:sp>
      <p:graphicFrame>
        <p:nvGraphicFramePr>
          <p:cNvPr id="4" name="Diagram 3">
            <a:extLst>
              <a:ext uri="{FF2B5EF4-FFF2-40B4-BE49-F238E27FC236}">
                <a16:creationId xmlns:a16="http://schemas.microsoft.com/office/drawing/2014/main" id="{6C855F4A-239A-A24D-BD66-9F8916E343AF}"/>
              </a:ext>
            </a:extLst>
          </p:cNvPr>
          <p:cNvGraphicFramePr/>
          <p:nvPr>
            <p:extLst/>
          </p:nvPr>
        </p:nvGraphicFramePr>
        <p:xfrm>
          <a:off x="994574" y="2979403"/>
          <a:ext cx="7224713" cy="297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3AB82B4D-64E6-0148-8B37-3A625792318B}"/>
              </a:ext>
            </a:extLst>
          </p:cNvPr>
          <p:cNvGrpSpPr/>
          <p:nvPr/>
        </p:nvGrpSpPr>
        <p:grpSpPr>
          <a:xfrm>
            <a:off x="7250873" y="3381707"/>
            <a:ext cx="2166002" cy="2166002"/>
            <a:chOff x="3395756" y="402899"/>
            <a:chExt cx="2166002" cy="2166002"/>
          </a:xfrm>
        </p:grpSpPr>
        <p:sp>
          <p:nvSpPr>
            <p:cNvPr id="8" name="Oval 7">
              <a:extLst>
                <a:ext uri="{FF2B5EF4-FFF2-40B4-BE49-F238E27FC236}">
                  <a16:creationId xmlns:a16="http://schemas.microsoft.com/office/drawing/2014/main" id="{10260B61-A19C-4148-988D-398617159FE2}"/>
                </a:ext>
              </a:extLst>
            </p:cNvPr>
            <p:cNvSpPr/>
            <p:nvPr/>
          </p:nvSpPr>
          <p:spPr>
            <a:xfrm>
              <a:off x="3395756" y="402899"/>
              <a:ext cx="2166002" cy="216600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4">
              <a:extLst>
                <a:ext uri="{FF2B5EF4-FFF2-40B4-BE49-F238E27FC236}">
                  <a16:creationId xmlns:a16="http://schemas.microsoft.com/office/drawing/2014/main" id="{BA9D61AA-09C7-3441-9B89-E150E906AB90}"/>
                </a:ext>
              </a:extLst>
            </p:cNvPr>
            <p:cNvSpPr txBox="1"/>
            <p:nvPr/>
          </p:nvSpPr>
          <p:spPr>
            <a:xfrm>
              <a:off x="3712960" y="720103"/>
              <a:ext cx="1531594" cy="15315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Predict Score Rating</a:t>
              </a:r>
            </a:p>
          </p:txBody>
        </p:sp>
      </p:grpSp>
      <p:grpSp>
        <p:nvGrpSpPr>
          <p:cNvPr id="10" name="Group 9">
            <a:extLst>
              <a:ext uri="{FF2B5EF4-FFF2-40B4-BE49-F238E27FC236}">
                <a16:creationId xmlns:a16="http://schemas.microsoft.com/office/drawing/2014/main" id="{89ACAB5D-F9DF-8C4F-A839-AECD1F5DC79F}"/>
              </a:ext>
            </a:extLst>
          </p:cNvPr>
          <p:cNvGrpSpPr/>
          <p:nvPr/>
        </p:nvGrpSpPr>
        <p:grpSpPr>
          <a:xfrm>
            <a:off x="6747877" y="4263270"/>
            <a:ext cx="344394" cy="402876"/>
            <a:chOff x="2908405" y="1284462"/>
            <a:chExt cx="344394" cy="402876"/>
          </a:xfrm>
        </p:grpSpPr>
        <p:sp>
          <p:nvSpPr>
            <p:cNvPr id="11" name="Right Arrow 10">
              <a:extLst>
                <a:ext uri="{FF2B5EF4-FFF2-40B4-BE49-F238E27FC236}">
                  <a16:creationId xmlns:a16="http://schemas.microsoft.com/office/drawing/2014/main" id="{13A76DB0-BF5F-F645-9A51-9B6C547D7B1B}"/>
                </a:ext>
              </a:extLst>
            </p:cNvPr>
            <p:cNvSpPr/>
            <p:nvPr/>
          </p:nvSpPr>
          <p:spPr>
            <a:xfrm>
              <a:off x="2908405" y="1284462"/>
              <a:ext cx="344394" cy="40287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Right Arrow 4">
              <a:extLst>
                <a:ext uri="{FF2B5EF4-FFF2-40B4-BE49-F238E27FC236}">
                  <a16:creationId xmlns:a16="http://schemas.microsoft.com/office/drawing/2014/main" id="{721CA2A0-1F49-CC49-A7F4-2B83247FEB13}"/>
                </a:ext>
              </a:extLst>
            </p:cNvPr>
            <p:cNvSpPr txBox="1"/>
            <p:nvPr/>
          </p:nvSpPr>
          <p:spPr>
            <a:xfrm>
              <a:off x="2908405" y="1365037"/>
              <a:ext cx="241076" cy="241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sp>
        <p:nvSpPr>
          <p:cNvPr id="13" name="Slide Number Placeholder 1">
            <a:extLst>
              <a:ext uri="{FF2B5EF4-FFF2-40B4-BE49-F238E27FC236}">
                <a16:creationId xmlns:a16="http://schemas.microsoft.com/office/drawing/2014/main" id="{129AA304-8E5D-4A45-A713-162E6A4B5E6A}"/>
              </a:ext>
            </a:extLst>
          </p:cNvPr>
          <p:cNvSpPr>
            <a:spLocks noGrp="1"/>
          </p:cNvSpPr>
          <p:nvPr>
            <p:ph type="sldNum" idx="12"/>
          </p:nvPr>
        </p:nvSpPr>
        <p:spPr>
          <a:xfrm>
            <a:off x="8610600" y="6356350"/>
            <a:ext cx="2819400" cy="365125"/>
          </a:xfrm>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941524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2" name="TextBox 1">
            <a:extLst>
              <a:ext uri="{FF2B5EF4-FFF2-40B4-BE49-F238E27FC236}">
                <a16:creationId xmlns:a16="http://schemas.microsoft.com/office/drawing/2014/main" id="{0A1B8A35-11E1-A544-813A-73AF8E7B6A44}"/>
              </a:ext>
            </a:extLst>
          </p:cNvPr>
          <p:cNvSpPr txBox="1"/>
          <p:nvPr/>
        </p:nvSpPr>
        <p:spPr>
          <a:xfrm>
            <a:off x="865367" y="1111788"/>
            <a:ext cx="9701916" cy="403187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800" b="1" dirty="0"/>
              <a:t>Missing Values</a:t>
            </a:r>
            <a:r>
              <a:rPr lang="en-US" sz="1800" dirty="0"/>
              <a:t>:</a:t>
            </a:r>
            <a:r>
              <a:rPr lang="en-US" sz="1600" dirty="0"/>
              <a:t> Roughly 5% of the total dataset had missing values – team explored three imputation methods to fill missing data – Mean, KNN, and Regression</a:t>
            </a:r>
          </a:p>
          <a:p>
            <a:pPr>
              <a:spcBef>
                <a:spcPts val="600"/>
              </a:spcBef>
              <a:spcAft>
                <a:spcPts val="600"/>
              </a:spcAft>
            </a:pPr>
            <a:endParaRPr lang="en-US" b="1" dirty="0"/>
          </a:p>
          <a:p>
            <a:pPr marL="285750" indent="-285750">
              <a:spcBef>
                <a:spcPts val="600"/>
              </a:spcBef>
              <a:spcAft>
                <a:spcPts val="600"/>
              </a:spcAft>
              <a:buFont typeface="Arial" panose="020B0604020202020204" pitchFamily="34" charset="0"/>
              <a:buChar char="•"/>
            </a:pPr>
            <a:r>
              <a:rPr lang="en-US" sz="1800" b="1" dirty="0"/>
              <a:t>Over fitting / Under fitting</a:t>
            </a:r>
            <a:r>
              <a:rPr lang="en-US" sz="1800" dirty="0"/>
              <a:t>: </a:t>
            </a:r>
            <a:r>
              <a:rPr lang="en-US" sz="1600" dirty="0"/>
              <a:t>Random Forest Classification and Regression models resulted in over fitting. Model parameters were adjusted to ensure the difference in accuracy between testing and training cross validation was insignificant. </a:t>
            </a:r>
          </a:p>
          <a:p>
            <a:pPr>
              <a:spcBef>
                <a:spcPts val="600"/>
              </a:spcBef>
              <a:spcAft>
                <a:spcPts val="600"/>
              </a:spcAft>
            </a:pPr>
            <a:endParaRPr lang="en-US" dirty="0">
              <a:solidFill>
                <a:srgbClr val="FF0000"/>
              </a:solidFill>
            </a:endParaRPr>
          </a:p>
          <a:p>
            <a:pPr marL="285750" indent="-285750">
              <a:spcBef>
                <a:spcPts val="600"/>
              </a:spcBef>
              <a:spcAft>
                <a:spcPts val="600"/>
              </a:spcAft>
              <a:buFont typeface="Arial" panose="020B0604020202020204" pitchFamily="34" charset="0"/>
              <a:buChar char="•"/>
            </a:pPr>
            <a:r>
              <a:rPr lang="en-US" sz="1800" b="1" dirty="0"/>
              <a:t>Clustering</a:t>
            </a:r>
            <a:r>
              <a:rPr lang="en-US" sz="1800" dirty="0"/>
              <a:t>: </a:t>
            </a:r>
            <a:r>
              <a:rPr lang="en-US" sz="1600" dirty="0"/>
              <a:t>The team applied various unsupervised learning methods such as k-means, DBSCAN, and hierarchical clustering, however none of the models were valuable for the selected model. </a:t>
            </a:r>
          </a:p>
          <a:p>
            <a:pPr marL="285750" indent="-285750">
              <a:spcBef>
                <a:spcPts val="600"/>
              </a:spcBef>
              <a:spcAft>
                <a:spcPts val="600"/>
              </a:spcAft>
              <a:buFont typeface="Arial" panose="020B0604020202020204" pitchFamily="34" charset="0"/>
              <a:buChar char="•"/>
            </a:pPr>
            <a:endParaRPr lang="en-US" sz="1600" b="1" dirty="0"/>
          </a:p>
          <a:p>
            <a:pPr marL="285750" indent="-285750">
              <a:spcBef>
                <a:spcPts val="600"/>
              </a:spcBef>
              <a:spcAft>
                <a:spcPts val="600"/>
              </a:spcAft>
              <a:buFont typeface="Arial" panose="020B0604020202020204" pitchFamily="34" charset="0"/>
              <a:buChar char="•"/>
            </a:pPr>
            <a:r>
              <a:rPr lang="en-US" sz="1800" b="1" dirty="0"/>
              <a:t>Data Lag: </a:t>
            </a:r>
            <a:r>
              <a:rPr lang="en-US" sz="1600" dirty="0"/>
              <a:t>CMS reporting data contains a 1-3 year reporting lag time - the model was fit on data valued as of July 1, 2017. </a:t>
            </a:r>
            <a:endParaRPr lang="en-US" b="1" dirty="0"/>
          </a:p>
        </p:txBody>
      </p:sp>
    </p:spTree>
    <p:extLst>
      <p:ext uri="{BB962C8B-B14F-4D97-AF65-F5344CB8AC3E}">
        <p14:creationId xmlns:p14="http://schemas.microsoft.com/office/powerpoint/2010/main" val="2463463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Improvements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8" name="TextBox 7">
            <a:extLst>
              <a:ext uri="{FF2B5EF4-FFF2-40B4-BE49-F238E27FC236}">
                <a16:creationId xmlns:a16="http://schemas.microsoft.com/office/drawing/2014/main" id="{ACD9A3B6-9389-1D42-9152-1AD0E8405C7D}"/>
              </a:ext>
            </a:extLst>
          </p:cNvPr>
          <p:cNvSpPr txBox="1"/>
          <p:nvPr/>
        </p:nvSpPr>
        <p:spPr>
          <a:xfrm>
            <a:off x="675862" y="1382395"/>
            <a:ext cx="4937759" cy="2431435"/>
          </a:xfrm>
          <a:prstGeom prst="rect">
            <a:avLst/>
          </a:prstGeom>
          <a:noFill/>
        </p:spPr>
        <p:txBody>
          <a:bodyPr wrap="square" rtlCol="0">
            <a:spAutoFit/>
          </a:bodyPr>
          <a:lstStyle/>
          <a:p>
            <a:pPr marL="285750" indent="-285750">
              <a:buFont typeface="Arial" panose="020B0604020202020204" pitchFamily="34" charset="0"/>
              <a:buChar char="•"/>
            </a:pPr>
            <a:r>
              <a:rPr lang="en-US" sz="1800" b="1" dirty="0"/>
              <a:t>Graph Model Ranking: </a:t>
            </a:r>
            <a:r>
              <a:rPr lang="en-US" dirty="0"/>
              <a:t>Model can be improved by adding hospital features to develop accurate edges and nodes for a hospital rank recommendation</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Complication Scores Limitation: </a:t>
            </a:r>
            <a:r>
              <a:rPr lang="en-US" dirty="0"/>
              <a:t>CMS complications scores only include 20 different complication types – with additional complications the model can predict better rating scores and provide more accurate recommendations based on patients’ current complication</a:t>
            </a:r>
          </a:p>
        </p:txBody>
      </p:sp>
      <p:pic>
        <p:nvPicPr>
          <p:cNvPr id="2" name="Picture 1">
            <a:extLst>
              <a:ext uri="{FF2B5EF4-FFF2-40B4-BE49-F238E27FC236}">
                <a16:creationId xmlns:a16="http://schemas.microsoft.com/office/drawing/2014/main" id="{AC540063-ED99-234F-801E-A2CE51F5FDFF}"/>
              </a:ext>
            </a:extLst>
          </p:cNvPr>
          <p:cNvPicPr>
            <a:picLocks noChangeAspect="1"/>
          </p:cNvPicPr>
          <p:nvPr/>
        </p:nvPicPr>
        <p:blipFill>
          <a:blip r:embed="rId3"/>
          <a:stretch>
            <a:fillRect/>
          </a:stretch>
        </p:blipFill>
        <p:spPr>
          <a:xfrm>
            <a:off x="6840841" y="1203343"/>
            <a:ext cx="4793696" cy="4486900"/>
          </a:xfrm>
          <a:prstGeom prst="rect">
            <a:avLst/>
          </a:prstGeom>
        </p:spPr>
      </p:pic>
      <p:pic>
        <p:nvPicPr>
          <p:cNvPr id="5" name="Picture 4">
            <a:extLst>
              <a:ext uri="{FF2B5EF4-FFF2-40B4-BE49-F238E27FC236}">
                <a16:creationId xmlns:a16="http://schemas.microsoft.com/office/drawing/2014/main" id="{CF99EBAE-9385-914D-9F2E-C89E53A3EDE3}"/>
              </a:ext>
            </a:extLst>
          </p:cNvPr>
          <p:cNvPicPr>
            <a:picLocks noChangeAspect="1"/>
          </p:cNvPicPr>
          <p:nvPr/>
        </p:nvPicPr>
        <p:blipFill>
          <a:blip r:embed="rId4"/>
          <a:stretch>
            <a:fillRect/>
          </a:stretch>
        </p:blipFill>
        <p:spPr>
          <a:xfrm>
            <a:off x="2123573" y="4199021"/>
            <a:ext cx="5073229" cy="1491222"/>
          </a:xfrm>
          <a:prstGeom prst="rect">
            <a:avLst/>
          </a:prstGeom>
        </p:spPr>
      </p:pic>
      <p:pic>
        <p:nvPicPr>
          <p:cNvPr id="6" name="Picture 5">
            <a:extLst>
              <a:ext uri="{FF2B5EF4-FFF2-40B4-BE49-F238E27FC236}">
                <a16:creationId xmlns:a16="http://schemas.microsoft.com/office/drawing/2014/main" id="{C1D3BE92-801F-AF41-B12D-F4D1BEB55553}"/>
              </a:ext>
            </a:extLst>
          </p:cNvPr>
          <p:cNvPicPr>
            <a:picLocks noChangeAspect="1"/>
          </p:cNvPicPr>
          <p:nvPr/>
        </p:nvPicPr>
        <p:blipFill>
          <a:blip r:embed="rId5"/>
          <a:stretch>
            <a:fillRect/>
          </a:stretch>
        </p:blipFill>
        <p:spPr>
          <a:xfrm>
            <a:off x="6054779" y="1357594"/>
            <a:ext cx="2006600" cy="2387600"/>
          </a:xfrm>
          <a:prstGeom prst="rect">
            <a:avLst/>
          </a:prstGeom>
        </p:spPr>
      </p:pic>
      <p:sp>
        <p:nvSpPr>
          <p:cNvPr id="11" name="Google Shape;105;p10">
            <a:extLst>
              <a:ext uri="{FF2B5EF4-FFF2-40B4-BE49-F238E27FC236}">
                <a16:creationId xmlns:a16="http://schemas.microsoft.com/office/drawing/2014/main" id="{1BF618B8-0627-CC4D-9D4A-E22D94593C28}"/>
              </a:ext>
            </a:extLst>
          </p:cNvPr>
          <p:cNvSpPr txBox="1">
            <a:spLocks/>
          </p:cNvSpPr>
          <p:nvPr/>
        </p:nvSpPr>
        <p:spPr>
          <a:xfrm>
            <a:off x="6414962" y="902065"/>
            <a:ext cx="4391276" cy="4882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600"/>
            </a:pPr>
            <a:r>
              <a:rPr lang="en-US" sz="1600" u="sng" dirty="0"/>
              <a:t>Example Hospital Network</a:t>
            </a:r>
          </a:p>
        </p:txBody>
      </p:sp>
    </p:spTree>
    <p:extLst>
      <p:ext uri="{BB962C8B-B14F-4D97-AF65-F5344CB8AC3E}">
        <p14:creationId xmlns:p14="http://schemas.microsoft.com/office/powerpoint/2010/main" val="207980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grpSp>
        <p:nvGrpSpPr>
          <p:cNvPr id="18" name="Group 17">
            <a:extLst>
              <a:ext uri="{FF2B5EF4-FFF2-40B4-BE49-F238E27FC236}">
                <a16:creationId xmlns:a16="http://schemas.microsoft.com/office/drawing/2014/main" id="{CE3B6B86-E392-454F-A43C-2C8406F7BC1C}"/>
              </a:ext>
            </a:extLst>
          </p:cNvPr>
          <p:cNvGrpSpPr/>
          <p:nvPr/>
        </p:nvGrpSpPr>
        <p:grpSpPr>
          <a:xfrm>
            <a:off x="486693" y="1424486"/>
            <a:ext cx="2925095" cy="3746543"/>
            <a:chOff x="486693" y="1424486"/>
            <a:chExt cx="2925095" cy="3746543"/>
          </a:xfrm>
        </p:grpSpPr>
        <p:sp>
          <p:nvSpPr>
            <p:cNvPr id="12" name="Google Shape;105;p10">
              <a:extLst>
                <a:ext uri="{FF2B5EF4-FFF2-40B4-BE49-F238E27FC236}">
                  <a16:creationId xmlns:a16="http://schemas.microsoft.com/office/drawing/2014/main" id="{077CE6C9-7966-4EA8-A073-93522CADC8D8}"/>
                </a:ext>
              </a:extLst>
            </p:cNvPr>
            <p:cNvSpPr txBox="1">
              <a:spLocks/>
            </p:cNvSpPr>
            <p:nvPr/>
          </p:nvSpPr>
          <p:spPr>
            <a:xfrm>
              <a:off x="486694" y="1424486"/>
              <a:ext cx="2925071"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C00000"/>
                  </a:solidFill>
                </a:rPr>
                <a:t>The need and opportunity is there…</a:t>
              </a:r>
            </a:p>
          </p:txBody>
        </p:sp>
        <p:sp>
          <p:nvSpPr>
            <p:cNvPr id="3" name="TextBox 2">
              <a:extLst>
                <a:ext uri="{FF2B5EF4-FFF2-40B4-BE49-F238E27FC236}">
                  <a16:creationId xmlns:a16="http://schemas.microsoft.com/office/drawing/2014/main" id="{195ECB0C-BAC3-42ED-AD68-29947B0872A2}"/>
                </a:ext>
              </a:extLst>
            </p:cNvPr>
            <p:cNvSpPr txBox="1"/>
            <p:nvPr/>
          </p:nvSpPr>
          <p:spPr>
            <a:xfrm>
              <a:off x="486693" y="2216374"/>
              <a:ext cx="2925095" cy="2954655"/>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lang="en-US" dirty="0"/>
                <a:t>Each year 1.7M Americans develop hospital acquired infections</a:t>
              </a:r>
              <a:r>
                <a:rPr lang="en-US" baseline="30000" dirty="0"/>
                <a:t>1</a:t>
              </a:r>
            </a:p>
            <a:p>
              <a:pPr marL="285750" indent="-285750">
                <a:spcBef>
                  <a:spcPts val="1200"/>
                </a:spcBef>
                <a:spcAft>
                  <a:spcPts val="1200"/>
                </a:spcAft>
                <a:buFont typeface="Arial" panose="020B0604020202020204" pitchFamily="34" charset="0"/>
                <a:buChar char="•"/>
              </a:pPr>
              <a:r>
                <a:rPr lang="en-US" dirty="0"/>
                <a:t>Approximately 99,000 of those patients die</a:t>
              </a:r>
              <a:r>
                <a:rPr lang="en-US" baseline="30000" dirty="0"/>
                <a:t>1</a:t>
              </a:r>
              <a:endParaRPr lang="en-US" dirty="0"/>
            </a:p>
            <a:p>
              <a:pPr marL="285750" indent="-285750">
                <a:spcBef>
                  <a:spcPts val="1200"/>
                </a:spcBef>
                <a:spcAft>
                  <a:spcPts val="1200"/>
                </a:spcAft>
                <a:buFont typeface="Arial" panose="020B0604020202020204" pitchFamily="34" charset="0"/>
                <a:buChar char="•"/>
              </a:pPr>
              <a:r>
                <a:rPr lang="en-US" dirty="0"/>
                <a:t>Many of these cases are considered preventable</a:t>
              </a:r>
            </a:p>
            <a:p>
              <a:pPr marL="285750" indent="-285750">
                <a:spcBef>
                  <a:spcPts val="1200"/>
                </a:spcBef>
                <a:spcAft>
                  <a:spcPts val="1200"/>
                </a:spcAft>
                <a:buFont typeface="Arial" panose="020B0604020202020204" pitchFamily="34" charset="0"/>
                <a:buChar char="•"/>
              </a:pPr>
              <a:r>
                <a:rPr lang="en-US" dirty="0"/>
                <a:t>Variation in health outcomes is a major driver</a:t>
              </a:r>
            </a:p>
          </p:txBody>
        </p:sp>
      </p:grpSp>
      <p:grpSp>
        <p:nvGrpSpPr>
          <p:cNvPr id="27" name="Group 26">
            <a:extLst>
              <a:ext uri="{FF2B5EF4-FFF2-40B4-BE49-F238E27FC236}">
                <a16:creationId xmlns:a16="http://schemas.microsoft.com/office/drawing/2014/main" id="{BDD352ED-637A-49B5-AAE5-677949BF0BC2}"/>
              </a:ext>
            </a:extLst>
          </p:cNvPr>
          <p:cNvGrpSpPr/>
          <p:nvPr/>
        </p:nvGrpSpPr>
        <p:grpSpPr>
          <a:xfrm>
            <a:off x="8382001" y="1424486"/>
            <a:ext cx="3660039" cy="4042996"/>
            <a:chOff x="8382001" y="1424486"/>
            <a:chExt cx="3660039" cy="4042996"/>
          </a:xfrm>
        </p:grpSpPr>
        <p:grpSp>
          <p:nvGrpSpPr>
            <p:cNvPr id="25" name="Group 24">
              <a:extLst>
                <a:ext uri="{FF2B5EF4-FFF2-40B4-BE49-F238E27FC236}">
                  <a16:creationId xmlns:a16="http://schemas.microsoft.com/office/drawing/2014/main" id="{D2667C59-AECA-4B28-9C5C-67C1F5C4FEE1}"/>
                </a:ext>
              </a:extLst>
            </p:cNvPr>
            <p:cNvGrpSpPr/>
            <p:nvPr/>
          </p:nvGrpSpPr>
          <p:grpSpPr>
            <a:xfrm>
              <a:off x="8382001" y="1424486"/>
              <a:ext cx="3660039" cy="4042996"/>
              <a:chOff x="8382001" y="1424486"/>
              <a:chExt cx="3660039" cy="4042996"/>
            </a:xfrm>
          </p:grpSpPr>
          <p:cxnSp>
            <p:nvCxnSpPr>
              <p:cNvPr id="9" name="Straight Arrow Connector 8">
                <a:extLst>
                  <a:ext uri="{FF2B5EF4-FFF2-40B4-BE49-F238E27FC236}">
                    <a16:creationId xmlns:a16="http://schemas.microsoft.com/office/drawing/2014/main" id="{36810881-FB50-4F42-8756-279CFD6D22BA}"/>
                  </a:ext>
                </a:extLst>
              </p:cNvPr>
              <p:cNvCxnSpPr>
                <a:cxnSpLocks/>
              </p:cNvCxnSpPr>
              <p:nvPr/>
            </p:nvCxnSpPr>
            <p:spPr>
              <a:xfrm>
                <a:off x="8382001" y="1424486"/>
                <a:ext cx="0" cy="40429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Google Shape;105;p10">
                <a:extLst>
                  <a:ext uri="{FF2B5EF4-FFF2-40B4-BE49-F238E27FC236}">
                    <a16:creationId xmlns:a16="http://schemas.microsoft.com/office/drawing/2014/main" id="{6316DC68-5235-4563-BB1E-BDED9AB72CE6}"/>
                  </a:ext>
                </a:extLst>
              </p:cNvPr>
              <p:cNvSpPr txBox="1">
                <a:spLocks/>
              </p:cNvSpPr>
              <p:nvPr/>
            </p:nvSpPr>
            <p:spPr>
              <a:xfrm>
                <a:off x="8610600" y="1432714"/>
                <a:ext cx="3431440"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C00000"/>
                    </a:solidFill>
                  </a:rPr>
                  <a:t>…major challenges still exist in driving improved quality</a:t>
                </a:r>
              </a:p>
            </p:txBody>
          </p:sp>
        </p:grpSp>
        <p:sp>
          <p:nvSpPr>
            <p:cNvPr id="24" name="TextBox 23">
              <a:extLst>
                <a:ext uri="{FF2B5EF4-FFF2-40B4-BE49-F238E27FC236}">
                  <a16:creationId xmlns:a16="http://schemas.microsoft.com/office/drawing/2014/main" id="{546D55D7-88A6-423D-9616-CDF4055CB737}"/>
                </a:ext>
              </a:extLst>
            </p:cNvPr>
            <p:cNvSpPr txBox="1"/>
            <p:nvPr/>
          </p:nvSpPr>
          <p:spPr>
            <a:xfrm>
              <a:off x="8780212" y="2284036"/>
              <a:ext cx="2925095" cy="3016210"/>
            </a:xfrm>
            <a:prstGeom prst="rect">
              <a:avLst/>
            </a:prstGeom>
            <a:noFill/>
          </p:spPr>
          <p:txBody>
            <a:bodyPr wrap="square" rtlCol="0">
              <a:spAutoFit/>
            </a:bodyPr>
            <a:lstStyle/>
            <a:p>
              <a:pPr marL="285750" lvl="1" indent="-285750">
                <a:spcBef>
                  <a:spcPts val="900"/>
                </a:spcBef>
                <a:spcAft>
                  <a:spcPts val="900"/>
                </a:spcAft>
                <a:buFont typeface="Arial" panose="020B0604020202020204" pitchFamily="34" charset="0"/>
                <a:buChar char="•"/>
              </a:pPr>
              <a:r>
                <a:rPr lang="en-US" sz="1600" dirty="0"/>
                <a:t>Data collection and reporting is not timely – often lagging 1-3 years (depending on the data set)</a:t>
              </a:r>
              <a:endParaRPr lang="en-US" sz="1600" dirty="0">
                <a:solidFill>
                  <a:srgbClr val="C00000"/>
                </a:solidFill>
              </a:endParaRPr>
            </a:p>
            <a:p>
              <a:pPr marL="285750" lvl="1" indent="-285750">
                <a:spcBef>
                  <a:spcPts val="900"/>
                </a:spcBef>
                <a:spcAft>
                  <a:spcPts val="900"/>
                </a:spcAft>
                <a:buFont typeface="Arial" panose="020B0604020202020204" pitchFamily="34" charset="0"/>
                <a:buChar char="•"/>
              </a:pPr>
              <a:r>
                <a:rPr lang="en-US" sz="1600" dirty="0">
                  <a:solidFill>
                    <a:schemeClr val="tx1"/>
                  </a:solidFill>
                </a:rPr>
                <a:t>Reporting is not easy for consumers to access and interpret</a:t>
              </a:r>
            </a:p>
            <a:p>
              <a:pPr marL="285750" lvl="1" indent="-285750">
                <a:spcBef>
                  <a:spcPts val="900"/>
                </a:spcBef>
                <a:spcAft>
                  <a:spcPts val="900"/>
                </a:spcAft>
                <a:buFont typeface="Arial" panose="020B0604020202020204" pitchFamily="34" charset="0"/>
                <a:buChar char="•"/>
              </a:pPr>
              <a:r>
                <a:rPr lang="en-US" sz="1600" dirty="0">
                  <a:solidFill>
                    <a:schemeClr val="tx1"/>
                  </a:solidFill>
                </a:rPr>
                <a:t>Stakeholder incentives are often not aligned</a:t>
              </a:r>
            </a:p>
          </p:txBody>
        </p:sp>
      </p:grpSp>
      <p:grpSp>
        <p:nvGrpSpPr>
          <p:cNvPr id="5" name="Group 4">
            <a:extLst>
              <a:ext uri="{FF2B5EF4-FFF2-40B4-BE49-F238E27FC236}">
                <a16:creationId xmlns:a16="http://schemas.microsoft.com/office/drawing/2014/main" id="{24337C8C-27D5-4346-9B44-B3D80D79FA7F}"/>
              </a:ext>
            </a:extLst>
          </p:cNvPr>
          <p:cNvGrpSpPr/>
          <p:nvPr/>
        </p:nvGrpSpPr>
        <p:grpSpPr>
          <a:xfrm>
            <a:off x="3805081" y="1424486"/>
            <a:ext cx="4224737" cy="4104249"/>
            <a:chOff x="3805081" y="1424486"/>
            <a:chExt cx="4224737" cy="4104249"/>
          </a:xfrm>
        </p:grpSpPr>
        <p:cxnSp>
          <p:nvCxnSpPr>
            <p:cNvPr id="8" name="Straight Arrow Connector 7">
              <a:extLst>
                <a:ext uri="{FF2B5EF4-FFF2-40B4-BE49-F238E27FC236}">
                  <a16:creationId xmlns:a16="http://schemas.microsoft.com/office/drawing/2014/main" id="{DB40EF97-250E-44E0-8600-BB3CCEAA6E21}"/>
                </a:ext>
              </a:extLst>
            </p:cNvPr>
            <p:cNvCxnSpPr>
              <a:cxnSpLocks/>
            </p:cNvCxnSpPr>
            <p:nvPr/>
          </p:nvCxnSpPr>
          <p:spPr>
            <a:xfrm>
              <a:off x="3805081" y="1424486"/>
              <a:ext cx="0" cy="40429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777C059-0795-4967-99D2-0CC052745A9E}"/>
                </a:ext>
              </a:extLst>
            </p:cNvPr>
            <p:cNvGrpSpPr/>
            <p:nvPr/>
          </p:nvGrpSpPr>
          <p:grpSpPr>
            <a:xfrm>
              <a:off x="4122854" y="1424486"/>
              <a:ext cx="3906964" cy="4104249"/>
              <a:chOff x="4122854" y="1424486"/>
              <a:chExt cx="3906964" cy="4104249"/>
            </a:xfrm>
          </p:grpSpPr>
          <p:sp>
            <p:nvSpPr>
              <p:cNvPr id="13" name="Google Shape;105;p10">
                <a:extLst>
                  <a:ext uri="{FF2B5EF4-FFF2-40B4-BE49-F238E27FC236}">
                    <a16:creationId xmlns:a16="http://schemas.microsoft.com/office/drawing/2014/main" id="{2D2F1249-BBBB-486C-BF7A-1CB2C2D07AA7}"/>
                  </a:ext>
                </a:extLst>
              </p:cNvPr>
              <p:cNvSpPr txBox="1">
                <a:spLocks/>
              </p:cNvSpPr>
              <p:nvPr/>
            </p:nvSpPr>
            <p:spPr>
              <a:xfrm>
                <a:off x="4375366" y="1424486"/>
                <a:ext cx="3431440"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C00000"/>
                    </a:solidFill>
                  </a:rPr>
                  <a:t>…significant investment has been made…</a:t>
                </a:r>
                <a:r>
                  <a:rPr lang="en-US" sz="1800" baseline="30000" dirty="0">
                    <a:solidFill>
                      <a:srgbClr val="C00000"/>
                    </a:solidFill>
                  </a:rPr>
                  <a:t>2</a:t>
                </a:r>
              </a:p>
            </p:txBody>
          </p:sp>
          <p:pic>
            <p:nvPicPr>
              <p:cNvPr id="16" name="Picture 2" descr="Image result for CMS">
                <a:extLst>
                  <a:ext uri="{FF2B5EF4-FFF2-40B4-BE49-F238E27FC236}">
                    <a16:creationId xmlns:a16="http://schemas.microsoft.com/office/drawing/2014/main" id="{8CFDB000-6CFE-42F3-8A79-83F3E32DE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101" y="2195547"/>
                <a:ext cx="2492470" cy="9242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CAHPS">
                <a:extLst>
                  <a:ext uri="{FF2B5EF4-FFF2-40B4-BE49-F238E27FC236}">
                    <a16:creationId xmlns:a16="http://schemas.microsoft.com/office/drawing/2014/main" id="{F6A0B6C3-A4C7-4AD2-A5F4-33FFE4484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854" y="3340835"/>
                <a:ext cx="3906964" cy="21879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a:extLst>
              <a:ext uri="{FF2B5EF4-FFF2-40B4-BE49-F238E27FC236}">
                <a16:creationId xmlns:a16="http://schemas.microsoft.com/office/drawing/2014/main" id="{A9B0654E-5F4B-4C05-ADC9-021546282AC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Alliance for Aging Research; 2) Centers for Medicare &amp; Medicaid Services.</a:t>
            </a:r>
          </a:p>
        </p:txBody>
      </p:sp>
    </p:spTree>
    <p:extLst>
      <p:ext uri="{BB962C8B-B14F-4D97-AF65-F5344CB8AC3E}">
        <p14:creationId xmlns:p14="http://schemas.microsoft.com/office/powerpoint/2010/main" val="25781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1000" fill="hold"/>
                                        <p:tgtEl>
                                          <p:spTgt spid="27"/>
                                        </p:tgtEl>
                                        <p:attrNameLst>
                                          <p:attrName>ppt_w</p:attrName>
                                        </p:attrNameLst>
                                      </p:cBhvr>
                                      <p:tavLst>
                                        <p:tav tm="0">
                                          <p:val>
                                            <p:fltVal val="0"/>
                                          </p:val>
                                        </p:tav>
                                        <p:tav tm="100000">
                                          <p:val>
                                            <p:strVal val="#ppt_w"/>
                                          </p:val>
                                        </p:tav>
                                      </p:tavLst>
                                    </p:anim>
                                    <p:anim calcmode="lin" valueType="num">
                                      <p:cBhvr>
                                        <p:cTn id="19" dur="1000" fill="hold"/>
                                        <p:tgtEl>
                                          <p:spTgt spid="27"/>
                                        </p:tgtEl>
                                        <p:attrNameLst>
                                          <p:attrName>ppt_h</p:attrName>
                                        </p:attrNameLst>
                                      </p:cBhvr>
                                      <p:tavLst>
                                        <p:tav tm="0">
                                          <p:val>
                                            <p:fltVal val="0"/>
                                          </p:val>
                                        </p:tav>
                                        <p:tav tm="100000">
                                          <p:val>
                                            <p:strVal val="#ppt_h"/>
                                          </p:val>
                                        </p:tav>
                                      </p:tavLst>
                                    </p:anim>
                                    <p:anim calcmode="lin" valueType="num">
                                      <p:cBhvr>
                                        <p:cTn id="20" dur="1000" fill="hold"/>
                                        <p:tgtEl>
                                          <p:spTgt spid="27"/>
                                        </p:tgtEl>
                                        <p:attrNameLst>
                                          <p:attrName>style.rotation</p:attrName>
                                        </p:attrNameLst>
                                      </p:cBhvr>
                                      <p:tavLst>
                                        <p:tav tm="0">
                                          <p:val>
                                            <p:fltVal val="90"/>
                                          </p:val>
                                        </p:tav>
                                        <p:tav tm="100000">
                                          <p:val>
                                            <p:fltVal val="0"/>
                                          </p:val>
                                        </p:tav>
                                      </p:tavLst>
                                    </p:anim>
                                    <p:animEffect transition="in" filter="fade">
                                      <p:cBhvr>
                                        <p:cTn id="2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Problem Statement</a:t>
            </a:r>
            <a:endParaRPr sz="3200" dirty="0"/>
          </a:p>
        </p:txBody>
      </p:sp>
      <p:sp>
        <p:nvSpPr>
          <p:cNvPr id="109" name="Google Shape;109;p10"/>
          <p:cNvSpPr txBox="1"/>
          <p:nvPr/>
        </p:nvSpPr>
        <p:spPr>
          <a:xfrm>
            <a:off x="761999" y="1506227"/>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rPr>
              <a:t>Our goal is to develop a </a:t>
            </a:r>
            <a:r>
              <a:rPr lang="en-US" sz="2400" b="1" dirty="0">
                <a:solidFill>
                  <a:srgbClr val="C00000"/>
                </a:solidFill>
              </a:rPr>
              <a:t>model to predict the </a:t>
            </a:r>
            <a:r>
              <a:rPr lang="en-US" sz="2400" b="1" i="1" dirty="0">
                <a:solidFill>
                  <a:srgbClr val="C00000"/>
                </a:solidFill>
              </a:rPr>
              <a:t>Quality Performance </a:t>
            </a:r>
            <a:r>
              <a:rPr lang="en-US" sz="2400" b="1" dirty="0">
                <a:solidFill>
                  <a:srgbClr val="C00000"/>
                </a:solidFill>
              </a:rPr>
              <a:t>of a hospital</a:t>
            </a:r>
            <a:r>
              <a:rPr lang="en-US" sz="2400" b="1" dirty="0">
                <a:solidFill>
                  <a:srgbClr val="002060"/>
                </a:solidFill>
              </a:rPr>
              <a:t>, using the </a:t>
            </a:r>
            <a:r>
              <a:rPr lang="en-US" sz="2400" b="1" i="1" dirty="0">
                <a:solidFill>
                  <a:srgbClr val="002060"/>
                </a:solidFill>
              </a:rPr>
              <a:t>HCAHPS Patient Survey</a:t>
            </a:r>
            <a:r>
              <a:rPr lang="en-US" sz="2400" b="1" dirty="0">
                <a:solidFill>
                  <a:srgbClr val="002060"/>
                </a:solidFill>
              </a:rPr>
              <a:t> and </a:t>
            </a:r>
            <a:r>
              <a:rPr lang="en-US" sz="2400" b="1" i="1" dirty="0">
                <a:solidFill>
                  <a:srgbClr val="002060"/>
                </a:solidFill>
              </a:rPr>
              <a:t>Complications &amp; Deaths</a:t>
            </a:r>
            <a:r>
              <a:rPr lang="en-US" sz="2400" b="1" dirty="0">
                <a:solidFill>
                  <a:srgbClr val="002060"/>
                </a:solidFill>
              </a:rPr>
              <a:t> data sets. </a:t>
            </a:r>
          </a:p>
          <a:p>
            <a:pPr marL="0" marR="0" lvl="0" indent="0" algn="l" rtl="0">
              <a:spcBef>
                <a:spcPts val="0"/>
              </a:spcBef>
              <a:spcAft>
                <a:spcPts val="0"/>
              </a:spcAft>
              <a:buNone/>
            </a:pPr>
            <a:endParaRPr lang="en-US" sz="2400" b="1" dirty="0">
              <a:solidFill>
                <a:srgbClr val="002060"/>
              </a:solidFill>
            </a:endParaRPr>
          </a:p>
          <a:p>
            <a:pPr marL="0" marR="0" lvl="0" indent="0" algn="l" rtl="0">
              <a:spcBef>
                <a:spcPts val="0"/>
              </a:spcBef>
              <a:spcAft>
                <a:spcPts val="0"/>
              </a:spcAft>
              <a:buNone/>
            </a:pPr>
            <a:r>
              <a:rPr lang="en-US" sz="2000" b="1" dirty="0">
                <a:solidFill>
                  <a:srgbClr val="002060"/>
                </a:solidFill>
              </a:rPr>
              <a:t>We explored both classification and regression models to predict the </a:t>
            </a:r>
            <a:r>
              <a:rPr lang="en-US" sz="2000" b="1" i="1" dirty="0">
                <a:solidFill>
                  <a:srgbClr val="002060"/>
                </a:solidFill>
              </a:rPr>
              <a:t>Hospital Star Rating</a:t>
            </a:r>
            <a:r>
              <a:rPr lang="en-US" sz="2000" b="1" dirty="0">
                <a:solidFill>
                  <a:srgbClr val="002060"/>
                </a:solidFill>
              </a:rPr>
              <a:t> or </a:t>
            </a:r>
            <a:r>
              <a:rPr lang="en-US" sz="2000" b="1" i="1" dirty="0">
                <a:solidFill>
                  <a:srgbClr val="002060"/>
                </a:solidFill>
              </a:rPr>
              <a:t>Overall Recommend Score</a:t>
            </a:r>
            <a:r>
              <a:rPr lang="en-US" sz="2000" b="1" dirty="0">
                <a:solidFill>
                  <a:srgbClr val="002060"/>
                </a:solidFill>
              </a:rPr>
              <a:t> (respectively).</a:t>
            </a:r>
          </a:p>
          <a:p>
            <a:pPr marL="0" marR="0" lvl="0" indent="0" algn="l" rtl="0">
              <a:spcBef>
                <a:spcPts val="0"/>
              </a:spcBef>
              <a:spcAft>
                <a:spcPts val="0"/>
              </a:spcAft>
              <a:buNone/>
            </a:pPr>
            <a:endParaRPr lang="en-US" sz="2400" b="1" dirty="0">
              <a:solidFill>
                <a:schemeClr val="dk1"/>
              </a:solidFill>
            </a:endParaRPr>
          </a:p>
          <a:p>
            <a:pPr marL="0" marR="0" lvl="0" indent="0" algn="l" rtl="0">
              <a:spcBef>
                <a:spcPts val="0"/>
              </a:spcBef>
              <a:spcAft>
                <a:spcPts val="0"/>
              </a:spcAft>
              <a:buNone/>
            </a:pPr>
            <a:r>
              <a:rPr lang="en-US" sz="2000" i="1" dirty="0">
                <a:solidFill>
                  <a:schemeClr val="dk1"/>
                </a:solidFill>
              </a:rPr>
              <a:t>Ultimately, we believe this can be used to create a more real-time application patients can use to determine which hospitals they utilize for non-emergency care.</a:t>
            </a:r>
            <a:r>
              <a:rPr lang="en-US" sz="2000" i="1" baseline="30000" dirty="0">
                <a:solidFill>
                  <a:schemeClr val="dk1"/>
                </a:solidFill>
              </a:rPr>
              <a:t>1</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6" name="TextBox 5">
            <a:extLst>
              <a:ext uri="{FF2B5EF4-FFF2-40B4-BE49-F238E27FC236}">
                <a16:creationId xmlns:a16="http://schemas.microsoft.com/office/drawing/2014/main" id="{A6894CFE-D8DF-4E8D-B41D-F4CA2151872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Further discussed in the Recommendations section of our presentation.</a:t>
            </a:r>
          </a:p>
        </p:txBody>
      </p:sp>
    </p:spTree>
    <p:extLst>
      <p:ext uri="{BB962C8B-B14F-4D97-AF65-F5344CB8AC3E}">
        <p14:creationId xmlns:p14="http://schemas.microsoft.com/office/powerpoint/2010/main" val="286717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xEl>
                                              <p:pRg st="2" end="2"/>
                                            </p:txEl>
                                          </p:spTgt>
                                        </p:tgtEl>
                                        <p:attrNameLst>
                                          <p:attrName>style.visibility</p:attrName>
                                        </p:attrNameLst>
                                      </p:cBhvr>
                                      <p:to>
                                        <p:strVal val="visible"/>
                                      </p:to>
                                    </p:set>
                                    <p:animEffect transition="in" filter="fade">
                                      <p:cBhvr>
                                        <p:cTn id="7" dur="1000"/>
                                        <p:tgtEl>
                                          <p:spTgt spid="109">
                                            <p:txEl>
                                              <p:pRg st="2" end="2"/>
                                            </p:txEl>
                                          </p:spTgt>
                                        </p:tgtEl>
                                      </p:cBhvr>
                                    </p:animEffect>
                                    <p:anim calcmode="lin" valueType="num">
                                      <p:cBhvr>
                                        <p:cTn id="8" dur="1000" fill="hold"/>
                                        <p:tgtEl>
                                          <p:spTgt spid="10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9">
                                            <p:txEl>
                                              <p:pRg st="4" end="4"/>
                                            </p:txEl>
                                          </p:spTgt>
                                        </p:tgtEl>
                                        <p:attrNameLst>
                                          <p:attrName>style.visibility</p:attrName>
                                        </p:attrNameLst>
                                      </p:cBhvr>
                                      <p:to>
                                        <p:strVal val="visible"/>
                                      </p:to>
                                    </p:set>
                                    <p:animEffect transition="in" filter="fade">
                                      <p:cBhvr>
                                        <p:cTn id="14" dur="1000"/>
                                        <p:tgtEl>
                                          <p:spTgt spid="109">
                                            <p:txEl>
                                              <p:pRg st="4" end="4"/>
                                            </p:txEl>
                                          </p:spTgt>
                                        </p:tgtEl>
                                      </p:cBhvr>
                                    </p:animEffect>
                                    <p:anim calcmode="lin" valueType="num">
                                      <p:cBhvr>
                                        <p:cTn id="15" dur="1000" fill="hold"/>
                                        <p:tgtEl>
                                          <p:spTgt spid="10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0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FEB3-F5D9-4CD7-A527-5AE113A44700}"/>
              </a:ext>
            </a:extLst>
          </p:cNvPr>
          <p:cNvSpPr>
            <a:spLocks noGrp="1"/>
          </p:cNvSpPr>
          <p:nvPr>
            <p:ph type="title"/>
          </p:nvPr>
        </p:nvSpPr>
        <p:spPr/>
        <p:txBody>
          <a:bodyPr/>
          <a:lstStyle/>
          <a:p>
            <a:r>
              <a:rPr lang="en-US" sz="3200" dirty="0"/>
              <a:t>Selected Datasets</a:t>
            </a:r>
          </a:p>
        </p:txBody>
      </p:sp>
      <p:sp>
        <p:nvSpPr>
          <p:cNvPr id="4" name="Slide Number Placeholder 3">
            <a:extLst>
              <a:ext uri="{FF2B5EF4-FFF2-40B4-BE49-F238E27FC236}">
                <a16:creationId xmlns:a16="http://schemas.microsoft.com/office/drawing/2014/main" id="{CD5892B2-1A07-4EE4-8277-75E72AA8B8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Straight Connector 4">
            <a:extLst>
              <a:ext uri="{FF2B5EF4-FFF2-40B4-BE49-F238E27FC236}">
                <a16:creationId xmlns:a16="http://schemas.microsoft.com/office/drawing/2014/main" id="{3E65D72C-191B-42BE-A4E7-8DDBBA858DAA}"/>
              </a:ext>
            </a:extLst>
          </p:cNvPr>
          <p:cNvSpPr/>
          <p:nvPr/>
        </p:nvSpPr>
        <p:spPr>
          <a:xfrm>
            <a:off x="270848" y="4513190"/>
            <a:ext cx="8432474" cy="34120"/>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dirty="0">
              <a:latin typeface="Calibri" pitchFamily="34" charset="0"/>
            </a:endParaRPr>
          </a:p>
        </p:txBody>
      </p:sp>
      <p:sp>
        <p:nvSpPr>
          <p:cNvPr id="6" name="Straight Connector 5">
            <a:extLst>
              <a:ext uri="{FF2B5EF4-FFF2-40B4-BE49-F238E27FC236}">
                <a16:creationId xmlns:a16="http://schemas.microsoft.com/office/drawing/2014/main" id="{1901E081-BEA9-4961-BABC-F36D64DDC668}"/>
              </a:ext>
            </a:extLst>
          </p:cNvPr>
          <p:cNvSpPr/>
          <p:nvPr/>
        </p:nvSpPr>
        <p:spPr>
          <a:xfrm>
            <a:off x="271375" y="2973950"/>
            <a:ext cx="8431947" cy="25511"/>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dirty="0">
              <a:latin typeface="Calibri" pitchFamily="34" charset="0"/>
            </a:endParaRPr>
          </a:p>
        </p:txBody>
      </p:sp>
      <p:sp>
        <p:nvSpPr>
          <p:cNvPr id="7" name="Straight Connector 6">
            <a:extLst>
              <a:ext uri="{FF2B5EF4-FFF2-40B4-BE49-F238E27FC236}">
                <a16:creationId xmlns:a16="http://schemas.microsoft.com/office/drawing/2014/main" id="{D8BF3625-908D-471B-AC9B-A7E80D473847}"/>
              </a:ext>
            </a:extLst>
          </p:cNvPr>
          <p:cNvSpPr/>
          <p:nvPr/>
        </p:nvSpPr>
        <p:spPr>
          <a:xfrm>
            <a:off x="270849" y="1688443"/>
            <a:ext cx="8432473" cy="7676"/>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dirty="0">
              <a:latin typeface="Calibri" pitchFamily="34" charset="0"/>
            </a:endParaRPr>
          </a:p>
        </p:txBody>
      </p:sp>
      <p:sp>
        <p:nvSpPr>
          <p:cNvPr id="9" name="Freeform 9">
            <a:extLst>
              <a:ext uri="{FF2B5EF4-FFF2-40B4-BE49-F238E27FC236}">
                <a16:creationId xmlns:a16="http://schemas.microsoft.com/office/drawing/2014/main" id="{ED99F150-48A5-4C75-9527-6656FA4D9A12}"/>
              </a:ext>
            </a:extLst>
          </p:cNvPr>
          <p:cNvSpPr/>
          <p:nvPr/>
        </p:nvSpPr>
        <p:spPr>
          <a:xfrm>
            <a:off x="270848" y="1329717"/>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Center for Medicare Services</a:t>
            </a:r>
          </a:p>
        </p:txBody>
      </p:sp>
      <p:sp>
        <p:nvSpPr>
          <p:cNvPr id="13" name="TextBox 2">
            <a:extLst>
              <a:ext uri="{FF2B5EF4-FFF2-40B4-BE49-F238E27FC236}">
                <a16:creationId xmlns:a16="http://schemas.microsoft.com/office/drawing/2014/main" id="{3D315D7C-133E-4014-9881-31CD9558FE52}"/>
              </a:ext>
            </a:extLst>
          </p:cNvPr>
          <p:cNvSpPr txBox="1">
            <a:spLocks noChangeArrowheads="1"/>
          </p:cNvSpPr>
          <p:nvPr>
            <p:custDataLst>
              <p:tags r:id="rId1"/>
            </p:custDataLst>
          </p:nvPr>
        </p:nvSpPr>
        <p:spPr bwMode="auto">
          <a:xfrm>
            <a:off x="474340" y="1730241"/>
            <a:ext cx="812983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CMS is the government body that runs Medicare and Medicaid and audits the performance of U.S. hospitals and healthcare organizations.</a:t>
            </a:r>
          </a:p>
        </p:txBody>
      </p:sp>
      <p:sp>
        <p:nvSpPr>
          <p:cNvPr id="14" name="TextBox 2">
            <a:extLst>
              <a:ext uri="{FF2B5EF4-FFF2-40B4-BE49-F238E27FC236}">
                <a16:creationId xmlns:a16="http://schemas.microsoft.com/office/drawing/2014/main" id="{D7B527DB-E246-4E65-BF84-315894D67F8C}"/>
              </a:ext>
            </a:extLst>
          </p:cNvPr>
          <p:cNvSpPr txBox="1">
            <a:spLocks noChangeArrowheads="1"/>
          </p:cNvSpPr>
          <p:nvPr>
            <p:custDataLst>
              <p:tags r:id="rId2"/>
            </p:custDataLst>
          </p:nvPr>
        </p:nvSpPr>
        <p:spPr bwMode="auto">
          <a:xfrm>
            <a:off x="474338" y="3011548"/>
            <a:ext cx="831711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Dataset of various types of complications and deaths that have occurred at each U.S. hospital, expressed as count per thousand. Examples include bedsores and deaths from complications post surgery. </a:t>
            </a:r>
          </a:p>
        </p:txBody>
      </p:sp>
      <p:sp>
        <p:nvSpPr>
          <p:cNvPr id="15" name="TextBox 2">
            <a:extLst>
              <a:ext uri="{FF2B5EF4-FFF2-40B4-BE49-F238E27FC236}">
                <a16:creationId xmlns:a16="http://schemas.microsoft.com/office/drawing/2014/main" id="{5118432C-2CC4-4B9C-96F6-D90C3110B3BB}"/>
              </a:ext>
            </a:extLst>
          </p:cNvPr>
          <p:cNvSpPr txBox="1">
            <a:spLocks noChangeArrowheads="1"/>
          </p:cNvSpPr>
          <p:nvPr>
            <p:custDataLst>
              <p:tags r:id="rId3"/>
            </p:custDataLst>
          </p:nvPr>
        </p:nvSpPr>
        <p:spPr bwMode="auto">
          <a:xfrm>
            <a:off x="474340" y="4547311"/>
            <a:ext cx="843830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Dataset of survey scores received by hospitals from patients. Survey covers topics such as cleanliness and nurse communication.</a:t>
            </a:r>
          </a:p>
        </p:txBody>
      </p:sp>
      <p:sp>
        <p:nvSpPr>
          <p:cNvPr id="18" name="Freeform 9">
            <a:extLst>
              <a:ext uri="{FF2B5EF4-FFF2-40B4-BE49-F238E27FC236}">
                <a16:creationId xmlns:a16="http://schemas.microsoft.com/office/drawing/2014/main" id="{0ACCEF8A-A02D-4B7E-A5DF-0783F962719A}"/>
              </a:ext>
            </a:extLst>
          </p:cNvPr>
          <p:cNvSpPr/>
          <p:nvPr/>
        </p:nvSpPr>
        <p:spPr>
          <a:xfrm>
            <a:off x="270847" y="2600556"/>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Complications and Deaths</a:t>
            </a:r>
          </a:p>
        </p:txBody>
      </p:sp>
      <p:sp>
        <p:nvSpPr>
          <p:cNvPr id="19" name="Freeform 9">
            <a:extLst>
              <a:ext uri="{FF2B5EF4-FFF2-40B4-BE49-F238E27FC236}">
                <a16:creationId xmlns:a16="http://schemas.microsoft.com/office/drawing/2014/main" id="{EBF9ACB7-DA14-45BD-A2EB-A88404D3EADD}"/>
              </a:ext>
            </a:extLst>
          </p:cNvPr>
          <p:cNvSpPr/>
          <p:nvPr/>
        </p:nvSpPr>
        <p:spPr>
          <a:xfrm>
            <a:off x="270846" y="4134701"/>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Patient Survey Scores</a:t>
            </a:r>
          </a:p>
        </p:txBody>
      </p:sp>
      <p:sp>
        <p:nvSpPr>
          <p:cNvPr id="21" name="TextBox 20">
            <a:extLst>
              <a:ext uri="{FF2B5EF4-FFF2-40B4-BE49-F238E27FC236}">
                <a16:creationId xmlns:a16="http://schemas.microsoft.com/office/drawing/2014/main" id="{E6342DEB-EA9E-438D-93D5-C4429E75DD04}"/>
              </a:ext>
            </a:extLst>
          </p:cNvPr>
          <p:cNvSpPr txBox="1"/>
          <p:nvPr/>
        </p:nvSpPr>
        <p:spPr>
          <a:xfrm>
            <a:off x="4168040" y="1329717"/>
            <a:ext cx="3827419" cy="369332"/>
          </a:xfrm>
          <a:prstGeom prst="rect">
            <a:avLst/>
          </a:prstGeom>
          <a:noFill/>
        </p:spPr>
        <p:txBody>
          <a:bodyPr wrap="square" rtlCol="0">
            <a:spAutoFit/>
          </a:bodyPr>
          <a:lstStyle/>
          <a:p>
            <a:r>
              <a:rPr lang="en-US" sz="1800" b="1" i="1" dirty="0"/>
              <a:t>Data source</a:t>
            </a:r>
          </a:p>
        </p:txBody>
      </p:sp>
      <p:sp>
        <p:nvSpPr>
          <p:cNvPr id="22" name="TextBox 21">
            <a:extLst>
              <a:ext uri="{FF2B5EF4-FFF2-40B4-BE49-F238E27FC236}">
                <a16:creationId xmlns:a16="http://schemas.microsoft.com/office/drawing/2014/main" id="{B5D6A406-3067-4DFD-BCCB-BEC352127B18}"/>
              </a:ext>
            </a:extLst>
          </p:cNvPr>
          <p:cNvSpPr txBox="1"/>
          <p:nvPr/>
        </p:nvSpPr>
        <p:spPr>
          <a:xfrm>
            <a:off x="4201091" y="2639320"/>
            <a:ext cx="4167135" cy="369332"/>
          </a:xfrm>
          <a:prstGeom prst="rect">
            <a:avLst/>
          </a:prstGeom>
          <a:noFill/>
        </p:spPr>
        <p:txBody>
          <a:bodyPr wrap="square" rtlCol="0">
            <a:spAutoFit/>
          </a:bodyPr>
          <a:lstStyle/>
          <a:p>
            <a:r>
              <a:rPr lang="en-US" sz="1800" b="1" i="1" dirty="0"/>
              <a:t>Dataset - predictors</a:t>
            </a:r>
          </a:p>
        </p:txBody>
      </p:sp>
      <p:sp>
        <p:nvSpPr>
          <p:cNvPr id="23" name="TextBox 22">
            <a:extLst>
              <a:ext uri="{FF2B5EF4-FFF2-40B4-BE49-F238E27FC236}">
                <a16:creationId xmlns:a16="http://schemas.microsoft.com/office/drawing/2014/main" id="{52673FB7-72AA-4BE8-91EA-E38589D41A03}"/>
              </a:ext>
            </a:extLst>
          </p:cNvPr>
          <p:cNvSpPr txBox="1"/>
          <p:nvPr/>
        </p:nvSpPr>
        <p:spPr>
          <a:xfrm>
            <a:off x="4201091" y="4172753"/>
            <a:ext cx="3951388" cy="374557"/>
          </a:xfrm>
          <a:prstGeom prst="rect">
            <a:avLst/>
          </a:prstGeom>
          <a:noFill/>
        </p:spPr>
        <p:txBody>
          <a:bodyPr wrap="square" rtlCol="0">
            <a:spAutoFit/>
          </a:bodyPr>
          <a:lstStyle/>
          <a:p>
            <a:r>
              <a:rPr lang="en-US" sz="1800" b="1" i="1" dirty="0"/>
              <a:t>Dataset – predictors and target</a:t>
            </a:r>
          </a:p>
        </p:txBody>
      </p:sp>
      <p:sp>
        <p:nvSpPr>
          <p:cNvPr id="25" name="Freeform 9">
            <a:extLst>
              <a:ext uri="{FF2B5EF4-FFF2-40B4-BE49-F238E27FC236}">
                <a16:creationId xmlns:a16="http://schemas.microsoft.com/office/drawing/2014/main" id="{6EC54889-0DAF-4ECC-8B08-9E3826AA553B}"/>
              </a:ext>
            </a:extLst>
          </p:cNvPr>
          <p:cNvSpPr/>
          <p:nvPr/>
        </p:nvSpPr>
        <p:spPr>
          <a:xfrm>
            <a:off x="9287189" y="1841117"/>
            <a:ext cx="2301599" cy="365125"/>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Target Variables</a:t>
            </a:r>
          </a:p>
        </p:txBody>
      </p:sp>
      <p:sp>
        <p:nvSpPr>
          <p:cNvPr id="26" name="Star: 5 Points 25">
            <a:extLst>
              <a:ext uri="{FF2B5EF4-FFF2-40B4-BE49-F238E27FC236}">
                <a16:creationId xmlns:a16="http://schemas.microsoft.com/office/drawing/2014/main" id="{22E7840D-95F2-44AC-955C-280D8B8AF7BF}"/>
              </a:ext>
            </a:extLst>
          </p:cNvPr>
          <p:cNvSpPr/>
          <p:nvPr/>
        </p:nvSpPr>
        <p:spPr>
          <a:xfrm>
            <a:off x="9716861" y="2918015"/>
            <a:ext cx="418671" cy="365125"/>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tar: 5 Points 26">
            <a:extLst>
              <a:ext uri="{FF2B5EF4-FFF2-40B4-BE49-F238E27FC236}">
                <a16:creationId xmlns:a16="http://schemas.microsoft.com/office/drawing/2014/main" id="{110C0834-8616-40B2-AB44-C48D7C7ECFC9}"/>
              </a:ext>
            </a:extLst>
          </p:cNvPr>
          <p:cNvSpPr/>
          <p:nvPr/>
        </p:nvSpPr>
        <p:spPr>
          <a:xfrm>
            <a:off x="10773478" y="2919471"/>
            <a:ext cx="418671" cy="365125"/>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tar: 5 Points 27">
            <a:extLst>
              <a:ext uri="{FF2B5EF4-FFF2-40B4-BE49-F238E27FC236}">
                <a16:creationId xmlns:a16="http://schemas.microsoft.com/office/drawing/2014/main" id="{ED30F39A-D1DB-44F3-8EB3-99A7DD79C3A3}"/>
              </a:ext>
            </a:extLst>
          </p:cNvPr>
          <p:cNvSpPr/>
          <p:nvPr/>
        </p:nvSpPr>
        <p:spPr>
          <a:xfrm>
            <a:off x="10261703" y="2919471"/>
            <a:ext cx="418671" cy="365125"/>
          </a:xfrm>
          <a:prstGeom prst="star5">
            <a:avLst>
              <a:gd name="adj" fmla="val 19098"/>
              <a:gd name="hf" fmla="val 105146"/>
              <a:gd name="vf" fmla="val 110557"/>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6129547-2090-4229-9855-EDF32F7D9998}"/>
              </a:ext>
            </a:extLst>
          </p:cNvPr>
          <p:cNvSpPr txBox="1"/>
          <p:nvPr/>
        </p:nvSpPr>
        <p:spPr>
          <a:xfrm>
            <a:off x="9440422" y="2394933"/>
            <a:ext cx="1988545" cy="400110"/>
          </a:xfrm>
          <a:prstGeom prst="rect">
            <a:avLst/>
          </a:prstGeom>
          <a:noFill/>
        </p:spPr>
        <p:txBody>
          <a:bodyPr wrap="square" rtlCol="0">
            <a:spAutoFit/>
          </a:bodyPr>
          <a:lstStyle/>
          <a:p>
            <a:pPr algn="ctr"/>
            <a:r>
              <a:rPr lang="en-US" sz="2000" b="1" dirty="0"/>
              <a:t>Star Rating</a:t>
            </a:r>
          </a:p>
        </p:txBody>
      </p:sp>
      <p:sp>
        <p:nvSpPr>
          <p:cNvPr id="30" name="TextBox 29">
            <a:extLst>
              <a:ext uri="{FF2B5EF4-FFF2-40B4-BE49-F238E27FC236}">
                <a16:creationId xmlns:a16="http://schemas.microsoft.com/office/drawing/2014/main" id="{60B36D63-21FD-429D-923B-FA864400725B}"/>
              </a:ext>
            </a:extLst>
          </p:cNvPr>
          <p:cNvSpPr txBox="1"/>
          <p:nvPr/>
        </p:nvSpPr>
        <p:spPr>
          <a:xfrm>
            <a:off x="9330251" y="3489113"/>
            <a:ext cx="2247520" cy="707886"/>
          </a:xfrm>
          <a:prstGeom prst="rect">
            <a:avLst/>
          </a:prstGeom>
          <a:noFill/>
        </p:spPr>
        <p:txBody>
          <a:bodyPr wrap="square" rtlCol="0">
            <a:spAutoFit/>
          </a:bodyPr>
          <a:lstStyle/>
          <a:p>
            <a:pPr algn="ctr"/>
            <a:r>
              <a:rPr lang="en-US" sz="2000" b="1" dirty="0"/>
              <a:t>Recommended Linear Score</a:t>
            </a:r>
          </a:p>
        </p:txBody>
      </p:sp>
      <p:sp>
        <p:nvSpPr>
          <p:cNvPr id="31" name="TextBox 30">
            <a:extLst>
              <a:ext uri="{FF2B5EF4-FFF2-40B4-BE49-F238E27FC236}">
                <a16:creationId xmlns:a16="http://schemas.microsoft.com/office/drawing/2014/main" id="{51C9B644-5D39-4461-8BEA-ACDF5A829912}"/>
              </a:ext>
            </a:extLst>
          </p:cNvPr>
          <p:cNvSpPr txBox="1"/>
          <p:nvPr/>
        </p:nvSpPr>
        <p:spPr>
          <a:xfrm>
            <a:off x="9843616" y="4150719"/>
            <a:ext cx="1337516" cy="769441"/>
          </a:xfrm>
          <a:prstGeom prst="rect">
            <a:avLst/>
          </a:prstGeom>
          <a:noFill/>
        </p:spPr>
        <p:txBody>
          <a:bodyPr wrap="square" rtlCol="0">
            <a:spAutoFit/>
          </a:bodyPr>
          <a:lstStyle/>
          <a:p>
            <a:pPr algn="ctr"/>
            <a:r>
              <a:rPr lang="en-US" sz="4400" b="1" dirty="0">
                <a:solidFill>
                  <a:srgbClr val="8E0000"/>
                </a:solidFill>
              </a:rPr>
              <a:t>87</a:t>
            </a:r>
          </a:p>
        </p:txBody>
      </p:sp>
    </p:spTree>
    <p:extLst>
      <p:ext uri="{BB962C8B-B14F-4D97-AF65-F5344CB8AC3E}">
        <p14:creationId xmlns:p14="http://schemas.microsoft.com/office/powerpoint/2010/main" val="296893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pic>
        <p:nvPicPr>
          <p:cNvPr id="26" name="Picture 25">
            <a:extLst>
              <a:ext uri="{FF2B5EF4-FFF2-40B4-BE49-F238E27FC236}">
                <a16:creationId xmlns:a16="http://schemas.microsoft.com/office/drawing/2014/main" id="{1A8B5333-3C94-2444-A0A4-A906BC5652DE}"/>
              </a:ext>
            </a:extLst>
          </p:cNvPr>
          <p:cNvPicPr>
            <a:picLocks noChangeAspect="1"/>
          </p:cNvPicPr>
          <p:nvPr/>
        </p:nvPicPr>
        <p:blipFill>
          <a:blip r:embed="rId3"/>
          <a:stretch>
            <a:fillRect/>
          </a:stretch>
        </p:blipFill>
        <p:spPr>
          <a:xfrm>
            <a:off x="7876110" y="1040402"/>
            <a:ext cx="3733800" cy="4312424"/>
          </a:xfrm>
          <a:prstGeom prst="rect">
            <a:avLst/>
          </a:prstGeom>
        </p:spPr>
      </p:pic>
      <p:pic>
        <p:nvPicPr>
          <p:cNvPr id="28" name="Picture 27">
            <a:extLst>
              <a:ext uri="{FF2B5EF4-FFF2-40B4-BE49-F238E27FC236}">
                <a16:creationId xmlns:a16="http://schemas.microsoft.com/office/drawing/2014/main" id="{1D6514C4-DDDC-3A4F-A72A-4D4047EE02AC}"/>
              </a:ext>
            </a:extLst>
          </p:cNvPr>
          <p:cNvPicPr>
            <a:picLocks noChangeAspect="1"/>
          </p:cNvPicPr>
          <p:nvPr/>
        </p:nvPicPr>
        <p:blipFill>
          <a:blip r:embed="rId4"/>
          <a:stretch>
            <a:fillRect/>
          </a:stretch>
        </p:blipFill>
        <p:spPr>
          <a:xfrm>
            <a:off x="4110627" y="1040402"/>
            <a:ext cx="3733800" cy="4312424"/>
          </a:xfrm>
          <a:prstGeom prst="rect">
            <a:avLst/>
          </a:prstGeom>
        </p:spPr>
      </p:pic>
      <p:pic>
        <p:nvPicPr>
          <p:cNvPr id="29" name="Picture 28">
            <a:extLst>
              <a:ext uri="{FF2B5EF4-FFF2-40B4-BE49-F238E27FC236}">
                <a16:creationId xmlns:a16="http://schemas.microsoft.com/office/drawing/2014/main" id="{4CCF3E82-AD64-CC46-AC32-CFEC0466C948}"/>
              </a:ext>
            </a:extLst>
          </p:cNvPr>
          <p:cNvPicPr>
            <a:picLocks noChangeAspect="1"/>
          </p:cNvPicPr>
          <p:nvPr/>
        </p:nvPicPr>
        <p:blipFill>
          <a:blip r:embed="rId5"/>
          <a:stretch>
            <a:fillRect/>
          </a:stretch>
        </p:blipFill>
        <p:spPr>
          <a:xfrm>
            <a:off x="368434" y="1040402"/>
            <a:ext cx="3530600" cy="4348975"/>
          </a:xfrm>
          <a:prstGeom prst="rect">
            <a:avLst/>
          </a:prstGeom>
        </p:spPr>
      </p:pic>
    </p:spTree>
    <p:extLst>
      <p:ext uri="{BB962C8B-B14F-4D97-AF65-F5344CB8AC3E}">
        <p14:creationId xmlns:p14="http://schemas.microsoft.com/office/powerpoint/2010/main" val="13005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graphicFrame>
        <p:nvGraphicFramePr>
          <p:cNvPr id="3" name="Table 2">
            <a:extLst>
              <a:ext uri="{FF2B5EF4-FFF2-40B4-BE49-F238E27FC236}">
                <a16:creationId xmlns:a16="http://schemas.microsoft.com/office/drawing/2014/main" id="{596998E8-77CD-A64F-AD1A-E86D69C25DEC}"/>
              </a:ext>
            </a:extLst>
          </p:cNvPr>
          <p:cNvGraphicFramePr>
            <a:graphicFrameLocks noGrp="1"/>
          </p:cNvGraphicFramePr>
          <p:nvPr>
            <p:extLst>
              <p:ext uri="{D42A27DB-BD31-4B8C-83A1-F6EECF244321}">
                <p14:modId xmlns:p14="http://schemas.microsoft.com/office/powerpoint/2010/main" val="2887328303"/>
              </p:ext>
            </p:extLst>
          </p:nvPr>
        </p:nvGraphicFramePr>
        <p:xfrm>
          <a:off x="6096000" y="1471395"/>
          <a:ext cx="5531493" cy="4203700"/>
        </p:xfrm>
        <a:graphic>
          <a:graphicData uri="http://schemas.openxmlformats.org/drawingml/2006/table">
            <a:tbl>
              <a:tblPr>
                <a:tableStyleId>{5C22544A-7EE6-4342-B048-85BDC9FD1C3A}</a:tableStyleId>
              </a:tblPr>
              <a:tblGrid>
                <a:gridCol w="3467165">
                  <a:extLst>
                    <a:ext uri="{9D8B030D-6E8A-4147-A177-3AD203B41FA5}">
                      <a16:colId xmlns:a16="http://schemas.microsoft.com/office/drawing/2014/main" val="341120251"/>
                    </a:ext>
                  </a:extLst>
                </a:gridCol>
                <a:gridCol w="2064328">
                  <a:extLst>
                    <a:ext uri="{9D8B030D-6E8A-4147-A177-3AD203B41FA5}">
                      <a16:colId xmlns:a16="http://schemas.microsoft.com/office/drawing/2014/main" val="2911353055"/>
                    </a:ext>
                  </a:extLst>
                </a:gridCol>
              </a:tblGrid>
              <a:tr h="119790">
                <a:tc>
                  <a:txBody>
                    <a:bodyPr/>
                    <a:lstStyle/>
                    <a:p>
                      <a:pPr algn="l" fontAlgn="b"/>
                      <a:r>
                        <a:rPr lang="en-US" sz="1000" b="1" u="none" strike="noStrike" dirty="0">
                          <a:effectLst/>
                        </a:rPr>
                        <a:t>Measure Name</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b="1" u="none" strike="noStrike" dirty="0">
                          <a:effectLst/>
                        </a:rPr>
                        <a:t>Measure ID</a:t>
                      </a:r>
                      <a:endParaRPr lang="en-US" sz="1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774688"/>
                  </a:ext>
                </a:extLst>
              </a:tr>
              <a:tr h="203200">
                <a:tc>
                  <a:txBody>
                    <a:bodyPr/>
                    <a:lstStyle/>
                    <a:p>
                      <a:pPr algn="l" fontAlgn="b"/>
                      <a:r>
                        <a:rPr lang="en-US" sz="1000" u="none" strike="noStrike" dirty="0">
                          <a:effectLst/>
                        </a:rPr>
                        <a:t>Rate of complications for hip/knee replacement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COMP_HIP_KNEE</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9506389"/>
                  </a:ext>
                </a:extLst>
              </a:tr>
              <a:tr h="203200">
                <a:tc>
                  <a:txBody>
                    <a:bodyPr/>
                    <a:lstStyle/>
                    <a:p>
                      <a:pPr algn="l" fontAlgn="b"/>
                      <a:r>
                        <a:rPr lang="en-US" sz="1000" u="none" strike="noStrike" dirty="0">
                          <a:effectLst/>
                        </a:rPr>
                        <a:t>Death rate for heart attack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MORT_30_AMI</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2714326"/>
                  </a:ext>
                </a:extLst>
              </a:tr>
              <a:tr h="0">
                <a:tc>
                  <a:txBody>
                    <a:bodyPr/>
                    <a:lstStyle/>
                    <a:p>
                      <a:pPr algn="l" fontAlgn="b"/>
                      <a:r>
                        <a:rPr lang="en-US" sz="1000" u="none" strike="noStrike" dirty="0">
                          <a:effectLst/>
                        </a:rPr>
                        <a:t>Death rate for CABG surgery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MORT_30_CABG</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1151189"/>
                  </a:ext>
                </a:extLst>
              </a:tr>
              <a:tr h="203200">
                <a:tc>
                  <a:txBody>
                    <a:bodyPr/>
                    <a:lstStyle/>
                    <a:p>
                      <a:pPr algn="l" fontAlgn="b"/>
                      <a:r>
                        <a:rPr lang="en-US" sz="1000" u="none" strike="noStrike" dirty="0">
                          <a:effectLst/>
                        </a:rPr>
                        <a:t>Death rate for COPD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MORT_30_COPD</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3300734"/>
                  </a:ext>
                </a:extLst>
              </a:tr>
              <a:tr h="203200">
                <a:tc>
                  <a:txBody>
                    <a:bodyPr/>
                    <a:lstStyle/>
                    <a:p>
                      <a:pPr algn="l" fontAlgn="b"/>
                      <a:r>
                        <a:rPr lang="en-US" sz="1000" u="none" strike="noStrike" dirty="0">
                          <a:effectLst/>
                        </a:rPr>
                        <a:t>Death rate for heart failure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MORT_30_HF</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6458744"/>
                  </a:ext>
                </a:extLst>
              </a:tr>
              <a:tr h="203200">
                <a:tc>
                  <a:txBody>
                    <a:bodyPr/>
                    <a:lstStyle/>
                    <a:p>
                      <a:pPr algn="l" fontAlgn="b"/>
                      <a:r>
                        <a:rPr lang="en-US" sz="1000" u="none" strike="noStrike" dirty="0">
                          <a:effectLst/>
                        </a:rPr>
                        <a:t>Death rate for pneumonia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MORT_30_PN</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361216"/>
                  </a:ext>
                </a:extLst>
              </a:tr>
              <a:tr h="203200">
                <a:tc>
                  <a:txBody>
                    <a:bodyPr/>
                    <a:lstStyle/>
                    <a:p>
                      <a:pPr algn="l" fontAlgn="b"/>
                      <a:r>
                        <a:rPr lang="en-US" sz="1000" u="none" strike="noStrike" dirty="0">
                          <a:effectLst/>
                        </a:rPr>
                        <a:t>Death rate for stroke patients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MORT_30_STK</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9520423"/>
                  </a:ext>
                </a:extLst>
              </a:tr>
              <a:tr h="203200">
                <a:tc>
                  <a:txBody>
                    <a:bodyPr/>
                    <a:lstStyle/>
                    <a:p>
                      <a:pPr algn="l" fontAlgn="b"/>
                      <a:r>
                        <a:rPr lang="en-US" sz="1000" u="none" strike="noStrike" dirty="0">
                          <a:effectLst/>
                        </a:rPr>
                        <a:t>Postoperative Acute Kidney Injury Requiring Dialysis Rate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PSI_10_POST_KIDNEY</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882616"/>
                  </a:ext>
                </a:extLst>
              </a:tr>
              <a:tr h="203200">
                <a:tc>
                  <a:txBody>
                    <a:bodyPr/>
                    <a:lstStyle/>
                    <a:p>
                      <a:pPr algn="l" fontAlgn="b"/>
                      <a:r>
                        <a:rPr lang="en-US" sz="1000" u="none" strike="noStrike" dirty="0">
                          <a:effectLst/>
                        </a:rPr>
                        <a:t>Postoperative Respiratory Failure Rate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PSI_11_POST_RESP</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2046261"/>
                  </a:ext>
                </a:extLst>
              </a:tr>
              <a:tr h="203200">
                <a:tc>
                  <a:txBody>
                    <a:bodyPr/>
                    <a:lstStyle/>
                    <a:p>
                      <a:pPr algn="l" fontAlgn="b"/>
                      <a:r>
                        <a:rPr lang="en-US" sz="1000" u="none" strike="noStrike" dirty="0">
                          <a:effectLst/>
                        </a:rPr>
                        <a:t>Serious blood clots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PSI_12_POSTOP_PULMEMB_DVT</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445047"/>
                  </a:ext>
                </a:extLst>
              </a:tr>
              <a:tr h="203200">
                <a:tc>
                  <a:txBody>
                    <a:bodyPr/>
                    <a:lstStyle/>
                    <a:p>
                      <a:pPr algn="l" fontAlgn="b"/>
                      <a:r>
                        <a:rPr lang="en-US" sz="1000" u="none" strike="noStrike" dirty="0">
                          <a:effectLst/>
                        </a:rPr>
                        <a:t>Blood stream infection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PSI_13_POST_SEPSIS</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6998954"/>
                  </a:ext>
                </a:extLst>
              </a:tr>
              <a:tr h="203200">
                <a:tc>
                  <a:txBody>
                    <a:bodyPr/>
                    <a:lstStyle/>
                    <a:p>
                      <a:pPr algn="l" fontAlgn="b"/>
                      <a:r>
                        <a:rPr lang="en-US" sz="1000" u="none" strike="noStrike" dirty="0">
                          <a:effectLst/>
                        </a:rPr>
                        <a:t>A wound that splits open after surgery on the abdomen or pelvis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PSI_14_POSTOP_DEHIS</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7631484"/>
                  </a:ext>
                </a:extLst>
              </a:tr>
              <a:tr h="203200">
                <a:tc>
                  <a:txBody>
                    <a:bodyPr/>
                    <a:lstStyle/>
                    <a:p>
                      <a:pPr algn="l" fontAlgn="b"/>
                      <a:r>
                        <a:rPr lang="en-US" sz="1000" u="none" strike="noStrike" dirty="0">
                          <a:effectLst/>
                        </a:rPr>
                        <a:t>Accidental cuts and tears from medical treatment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PSI_15_ACC_LAC</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783645"/>
                  </a:ext>
                </a:extLst>
              </a:tr>
              <a:tr h="203200">
                <a:tc>
                  <a:txBody>
                    <a:bodyPr/>
                    <a:lstStyle/>
                    <a:p>
                      <a:pPr algn="l" fontAlgn="b"/>
                      <a:r>
                        <a:rPr lang="en-US" sz="1000" u="none" strike="noStrike" dirty="0">
                          <a:effectLst/>
                        </a:rPr>
                        <a:t>Pressure sores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PSI_3_ULCER</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1993005"/>
                  </a:ext>
                </a:extLst>
              </a:tr>
              <a:tr h="203200">
                <a:tc>
                  <a:txBody>
                    <a:bodyPr/>
                    <a:lstStyle/>
                    <a:p>
                      <a:pPr algn="l" fontAlgn="b"/>
                      <a:r>
                        <a:rPr lang="en-US" sz="1000" u="none" strike="noStrike" dirty="0">
                          <a:effectLst/>
                        </a:rPr>
                        <a:t>Deaths among Patients with Serious Treatable Complications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PSI_4_SURG_COMP</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2725801"/>
                  </a:ext>
                </a:extLst>
              </a:tr>
              <a:tr h="203200">
                <a:tc>
                  <a:txBody>
                    <a:bodyPr/>
                    <a:lstStyle/>
                    <a:p>
                      <a:pPr algn="l" fontAlgn="b"/>
                      <a:r>
                        <a:rPr lang="en-US" sz="1000" u="none" strike="noStrike" dirty="0">
                          <a:effectLst/>
                        </a:rPr>
                        <a:t>Collapsed lung due to medical treatment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PSI_6_IAT_PTX</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5233343"/>
                  </a:ext>
                </a:extLst>
              </a:tr>
              <a:tr h="203200">
                <a:tc>
                  <a:txBody>
                    <a:bodyPr/>
                    <a:lstStyle/>
                    <a:p>
                      <a:pPr algn="l" fontAlgn="b"/>
                      <a:r>
                        <a:rPr lang="en-US" sz="1000" u="none" strike="noStrike" dirty="0">
                          <a:effectLst/>
                        </a:rPr>
                        <a:t>Broken hip from a fall after surgery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PSI_8_POST_HIP</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475642"/>
                  </a:ext>
                </a:extLst>
              </a:tr>
              <a:tr h="203200">
                <a:tc>
                  <a:txBody>
                    <a:bodyPr/>
                    <a:lstStyle/>
                    <a:p>
                      <a:pPr algn="l" fontAlgn="b"/>
                      <a:r>
                        <a:rPr lang="en-US" sz="1000" u="none" strike="noStrike" dirty="0">
                          <a:effectLst/>
                        </a:rPr>
                        <a:t>Perioperative Hemorrhage or Hematoma Rate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PSI_9_POST_HEM</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528944"/>
                  </a:ext>
                </a:extLst>
              </a:tr>
              <a:tr h="203200">
                <a:tc>
                  <a:txBody>
                    <a:bodyPr/>
                    <a:lstStyle/>
                    <a:p>
                      <a:pPr algn="l" fontAlgn="b"/>
                      <a:r>
                        <a:rPr lang="en-US" sz="1000" u="none" strike="noStrike" dirty="0">
                          <a:effectLst/>
                        </a:rPr>
                        <a:t>Serious complications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PSI_90_SAFETY</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860530"/>
                  </a:ext>
                </a:extLst>
              </a:tr>
            </a:tbl>
          </a:graphicData>
        </a:graphic>
      </p:graphicFrame>
      <p:graphicFrame>
        <p:nvGraphicFramePr>
          <p:cNvPr id="4" name="Table 3">
            <a:extLst>
              <a:ext uri="{FF2B5EF4-FFF2-40B4-BE49-F238E27FC236}">
                <a16:creationId xmlns:a16="http://schemas.microsoft.com/office/drawing/2014/main" id="{0660EE52-5A7A-5448-97A8-2011FDC7511C}"/>
              </a:ext>
            </a:extLst>
          </p:cNvPr>
          <p:cNvGraphicFramePr>
            <a:graphicFrameLocks noGrp="1"/>
          </p:cNvGraphicFramePr>
          <p:nvPr>
            <p:extLst>
              <p:ext uri="{D42A27DB-BD31-4B8C-83A1-F6EECF244321}">
                <p14:modId xmlns:p14="http://schemas.microsoft.com/office/powerpoint/2010/main" val="628068423"/>
              </p:ext>
            </p:extLst>
          </p:nvPr>
        </p:nvGraphicFramePr>
        <p:xfrm>
          <a:off x="762000" y="1471395"/>
          <a:ext cx="5048775" cy="2235200"/>
        </p:xfrm>
        <a:graphic>
          <a:graphicData uri="http://schemas.openxmlformats.org/drawingml/2006/table">
            <a:tbl>
              <a:tblPr>
                <a:tableStyleId>{5C22544A-7EE6-4342-B048-85BDC9FD1C3A}</a:tableStyleId>
              </a:tblPr>
              <a:tblGrid>
                <a:gridCol w="2975500">
                  <a:extLst>
                    <a:ext uri="{9D8B030D-6E8A-4147-A177-3AD203B41FA5}">
                      <a16:colId xmlns:a16="http://schemas.microsoft.com/office/drawing/2014/main" val="3352828549"/>
                    </a:ext>
                  </a:extLst>
                </a:gridCol>
                <a:gridCol w="2073275">
                  <a:extLst>
                    <a:ext uri="{9D8B030D-6E8A-4147-A177-3AD203B41FA5}">
                      <a16:colId xmlns:a16="http://schemas.microsoft.com/office/drawing/2014/main" val="4164968531"/>
                    </a:ext>
                  </a:extLst>
                </a:gridCol>
              </a:tblGrid>
              <a:tr h="203200">
                <a:tc>
                  <a:txBody>
                    <a:bodyPr/>
                    <a:lstStyle/>
                    <a:p>
                      <a:pPr algn="l" fontAlgn="b"/>
                      <a:r>
                        <a:rPr lang="en-US" sz="1000" b="1" u="none" strike="noStrike" cap="none" dirty="0">
                          <a:effectLst/>
                          <a:sym typeface="Arial"/>
                        </a:rPr>
                        <a:t>HCAHPS Question</a:t>
                      </a:r>
                      <a:endParaRPr lang="en-US" sz="1000" b="1"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b="1" u="none" strike="noStrike" cap="none" dirty="0">
                          <a:effectLst/>
                          <a:sym typeface="Arial"/>
                        </a:rPr>
                        <a:t>HCAHPS Measure ID</a:t>
                      </a:r>
                      <a:endParaRPr lang="en-US" sz="1000" b="1"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263881122"/>
                  </a:ext>
                </a:extLst>
              </a:tr>
              <a:tr h="203200">
                <a:tc>
                  <a:txBody>
                    <a:bodyPr/>
                    <a:lstStyle/>
                    <a:p>
                      <a:pPr algn="l" fontAlgn="b"/>
                      <a:r>
                        <a:rPr lang="en-US" sz="1000" u="none" strike="noStrike" cap="none" dirty="0">
                          <a:effectLst/>
                          <a:sym typeface="Arial"/>
                        </a:rPr>
                        <a:t>Communication about medicines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H_COMP_5_LINEAR_SCORE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3234977890"/>
                  </a:ext>
                </a:extLst>
              </a:tr>
              <a:tr h="203200">
                <a:tc>
                  <a:txBody>
                    <a:bodyPr/>
                    <a:lstStyle/>
                    <a:p>
                      <a:pPr algn="l" fontAlgn="b"/>
                      <a:r>
                        <a:rPr lang="en-US" sz="1000" u="none" strike="noStrike" cap="none" dirty="0">
                          <a:effectLst/>
                          <a:sym typeface="Arial"/>
                        </a:rPr>
                        <a:t>Cleanliness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H_CLEAN_LINEAR_SCORE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3289960078"/>
                  </a:ext>
                </a:extLst>
              </a:tr>
              <a:tr h="203200">
                <a:tc>
                  <a:txBody>
                    <a:bodyPr/>
                    <a:lstStyle/>
                    <a:p>
                      <a:pPr algn="l" fontAlgn="b"/>
                      <a:r>
                        <a:rPr lang="en-US" sz="1000" u="none" strike="noStrike" cap="none" dirty="0">
                          <a:effectLst/>
                          <a:sym typeface="Arial"/>
                        </a:rPr>
                        <a:t>Recommend hospital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H_RECMND_LINEAR_SCORE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560806721"/>
                  </a:ext>
                </a:extLst>
              </a:tr>
              <a:tr h="203200">
                <a:tc>
                  <a:txBody>
                    <a:bodyPr/>
                    <a:lstStyle/>
                    <a:p>
                      <a:pPr algn="l" fontAlgn="b"/>
                      <a:r>
                        <a:rPr lang="en-US" sz="1000" u="none" strike="noStrike" cap="none" dirty="0">
                          <a:effectLst/>
                          <a:sym typeface="Arial"/>
                        </a:rPr>
                        <a:t>Care transition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H_COMP_7_LINEAR_SCORE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600991874"/>
                  </a:ext>
                </a:extLst>
              </a:tr>
              <a:tr h="203200">
                <a:tc>
                  <a:txBody>
                    <a:bodyPr/>
                    <a:lstStyle/>
                    <a:p>
                      <a:pPr algn="l" fontAlgn="b"/>
                      <a:r>
                        <a:rPr lang="en-US" sz="1000" u="none" strike="noStrike" cap="none" dirty="0">
                          <a:effectLst/>
                          <a:sym typeface="Arial"/>
                        </a:rPr>
                        <a:t>Overall hospital rating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H_HSP_RATING_LINEAR_SCORE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884297412"/>
                  </a:ext>
                </a:extLst>
              </a:tr>
              <a:tr h="203200">
                <a:tc>
                  <a:txBody>
                    <a:bodyPr/>
                    <a:lstStyle/>
                    <a:p>
                      <a:pPr algn="l" fontAlgn="b"/>
                      <a:r>
                        <a:rPr lang="en-US" sz="1000" u="none" strike="noStrike" cap="none" dirty="0">
                          <a:effectLst/>
                          <a:sym typeface="Arial"/>
                        </a:rPr>
                        <a:t>Doctor communication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H_COMP_2_LINEAR_SCORE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653302692"/>
                  </a:ext>
                </a:extLst>
              </a:tr>
              <a:tr h="203200">
                <a:tc>
                  <a:txBody>
                    <a:bodyPr/>
                    <a:lstStyle/>
                    <a:p>
                      <a:pPr algn="l" fontAlgn="b"/>
                      <a:r>
                        <a:rPr lang="en-US" sz="1000" u="none" strike="noStrike" cap="none" dirty="0">
                          <a:effectLst/>
                          <a:sym typeface="Arial"/>
                        </a:rPr>
                        <a:t>Nurse communication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H_COMP_1_LINEAR_SCORE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781265933"/>
                  </a:ext>
                </a:extLst>
              </a:tr>
              <a:tr h="203200">
                <a:tc>
                  <a:txBody>
                    <a:bodyPr/>
                    <a:lstStyle/>
                    <a:p>
                      <a:pPr algn="l" fontAlgn="b"/>
                      <a:r>
                        <a:rPr lang="en-US" sz="1000" u="none" strike="noStrike" cap="none" dirty="0">
                          <a:effectLst/>
                          <a:sym typeface="Arial"/>
                        </a:rPr>
                        <a:t>Discharge information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H_COMP_6_LINEAR_SCORE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872064468"/>
                  </a:ext>
                </a:extLst>
              </a:tr>
              <a:tr h="203200">
                <a:tc>
                  <a:txBody>
                    <a:bodyPr/>
                    <a:lstStyle/>
                    <a:p>
                      <a:pPr algn="l" fontAlgn="b"/>
                      <a:r>
                        <a:rPr lang="en-US" sz="1000" u="none" strike="noStrike" cap="none" dirty="0">
                          <a:effectLst/>
                          <a:sym typeface="Arial"/>
                        </a:rPr>
                        <a:t>Staff responsiveness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H_COMP_3_LINEAR_SCORE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1245683963"/>
                  </a:ext>
                </a:extLst>
              </a:tr>
              <a:tr h="203200">
                <a:tc>
                  <a:txBody>
                    <a:bodyPr/>
                    <a:lstStyle/>
                    <a:p>
                      <a:pPr algn="l" fontAlgn="b"/>
                      <a:r>
                        <a:rPr lang="en-US" sz="1000" u="none" strike="noStrike" cap="none" dirty="0">
                          <a:effectLst/>
                          <a:sym typeface="Arial"/>
                        </a:rPr>
                        <a:t>Quietness - linear mean 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tc>
                  <a:txBody>
                    <a:bodyPr/>
                    <a:lstStyle/>
                    <a:p>
                      <a:pPr algn="l" fontAlgn="b"/>
                      <a:r>
                        <a:rPr lang="en-US" sz="1000" u="none" strike="noStrike" cap="none" dirty="0">
                          <a:effectLst/>
                          <a:sym typeface="Arial"/>
                        </a:rPr>
                        <a:t>H_QUIET_LINEAR_SCORE</a:t>
                      </a:r>
                      <a:endParaRPr lang="en-US" sz="1000" b="0" i="0" u="none" strike="noStrike" cap="none" dirty="0">
                        <a:solidFill>
                          <a:schemeClr val="dk1"/>
                        </a:solidFill>
                        <a:effectLst/>
                        <a:latin typeface="+mn-lt"/>
                        <a:ea typeface="+mn-ea"/>
                        <a:cs typeface="+mn-cs"/>
                        <a:sym typeface="Arial"/>
                      </a:endParaRPr>
                    </a:p>
                  </a:txBody>
                  <a:tcPr marL="9525" marR="9525" marT="9525" marB="0" anchor="b"/>
                </a:tc>
                <a:extLst>
                  <a:ext uri="{0D108BD9-81ED-4DB2-BD59-A6C34878D82A}">
                    <a16:rowId xmlns:a16="http://schemas.microsoft.com/office/drawing/2014/main" val="874309466"/>
                  </a:ext>
                </a:extLst>
              </a:tr>
            </a:tbl>
          </a:graphicData>
        </a:graphic>
      </p:graphicFrame>
      <p:sp>
        <p:nvSpPr>
          <p:cNvPr id="6" name="TextBox 5">
            <a:extLst>
              <a:ext uri="{FF2B5EF4-FFF2-40B4-BE49-F238E27FC236}">
                <a16:creationId xmlns:a16="http://schemas.microsoft.com/office/drawing/2014/main" id="{42D95054-DC7E-6649-8C4E-622162091EC8}"/>
              </a:ext>
            </a:extLst>
          </p:cNvPr>
          <p:cNvSpPr txBox="1"/>
          <p:nvPr/>
        </p:nvSpPr>
        <p:spPr>
          <a:xfrm>
            <a:off x="762000" y="1085402"/>
            <a:ext cx="4099932" cy="338554"/>
          </a:xfrm>
          <a:prstGeom prst="rect">
            <a:avLst/>
          </a:prstGeom>
          <a:noFill/>
        </p:spPr>
        <p:txBody>
          <a:bodyPr wrap="square" rtlCol="0">
            <a:spAutoFit/>
          </a:bodyPr>
          <a:lstStyle/>
          <a:p>
            <a:r>
              <a:rPr lang="en-US" sz="1600" b="1" u="sng" dirty="0"/>
              <a:t>Survey Data:</a:t>
            </a:r>
          </a:p>
        </p:txBody>
      </p:sp>
      <p:sp>
        <p:nvSpPr>
          <p:cNvPr id="7" name="TextBox 6">
            <a:extLst>
              <a:ext uri="{FF2B5EF4-FFF2-40B4-BE49-F238E27FC236}">
                <a16:creationId xmlns:a16="http://schemas.microsoft.com/office/drawing/2014/main" id="{7B3077FC-BD2F-8545-B2CB-DA895ABD679C}"/>
              </a:ext>
            </a:extLst>
          </p:cNvPr>
          <p:cNvSpPr txBox="1"/>
          <p:nvPr/>
        </p:nvSpPr>
        <p:spPr>
          <a:xfrm>
            <a:off x="6096000" y="1046584"/>
            <a:ext cx="3924300" cy="338554"/>
          </a:xfrm>
          <a:prstGeom prst="rect">
            <a:avLst/>
          </a:prstGeom>
          <a:noFill/>
        </p:spPr>
        <p:txBody>
          <a:bodyPr wrap="square" rtlCol="0">
            <a:spAutoFit/>
          </a:bodyPr>
          <a:lstStyle/>
          <a:p>
            <a:r>
              <a:rPr lang="en-US" sz="1600" b="1" u="sng" dirty="0"/>
              <a:t>Complication Data:</a:t>
            </a:r>
          </a:p>
        </p:txBody>
      </p:sp>
    </p:spTree>
    <p:extLst>
      <p:ext uri="{BB962C8B-B14F-4D97-AF65-F5344CB8AC3E}">
        <p14:creationId xmlns:p14="http://schemas.microsoft.com/office/powerpoint/2010/main" val="6916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22" name="TextBox 21">
            <a:extLst>
              <a:ext uri="{FF2B5EF4-FFF2-40B4-BE49-F238E27FC236}">
                <a16:creationId xmlns:a16="http://schemas.microsoft.com/office/drawing/2014/main" id="{BC0188BC-F302-1A47-AD2E-937405899DA4}"/>
              </a:ext>
            </a:extLst>
          </p:cNvPr>
          <p:cNvSpPr txBox="1"/>
          <p:nvPr/>
        </p:nvSpPr>
        <p:spPr>
          <a:xfrm>
            <a:off x="4078944" y="3935557"/>
            <a:ext cx="3320802" cy="261610"/>
          </a:xfrm>
          <a:prstGeom prst="rect">
            <a:avLst/>
          </a:prstGeom>
          <a:noFill/>
        </p:spPr>
        <p:txBody>
          <a:bodyPr wrap="square" rtlCol="0">
            <a:spAutoFit/>
          </a:bodyPr>
          <a:lstStyle/>
          <a:p>
            <a:pPr marL="285750" lvl="2" indent="-285750">
              <a:buFont typeface="Arial" panose="020B0604020202020204" pitchFamily="34" charset="0"/>
              <a:buChar char="•"/>
            </a:pPr>
            <a:endParaRPr lang="en-US" sz="1100" dirty="0"/>
          </a:p>
        </p:txBody>
      </p:sp>
      <p:sp>
        <p:nvSpPr>
          <p:cNvPr id="5" name="TextBox 4">
            <a:extLst>
              <a:ext uri="{FF2B5EF4-FFF2-40B4-BE49-F238E27FC236}">
                <a16:creationId xmlns:a16="http://schemas.microsoft.com/office/drawing/2014/main" id="{0F1F9800-0344-174A-B4FB-44BE6AB74DA3}"/>
              </a:ext>
            </a:extLst>
          </p:cNvPr>
          <p:cNvSpPr txBox="1"/>
          <p:nvPr/>
        </p:nvSpPr>
        <p:spPr>
          <a:xfrm>
            <a:off x="805645" y="903768"/>
            <a:ext cx="6523463" cy="307777"/>
          </a:xfrm>
          <a:prstGeom prst="rect">
            <a:avLst/>
          </a:prstGeom>
          <a:noFill/>
        </p:spPr>
        <p:txBody>
          <a:bodyPr wrap="square" rtlCol="0">
            <a:spAutoFit/>
          </a:bodyPr>
          <a:lstStyle/>
          <a:p>
            <a:r>
              <a:rPr lang="en-US" b="1" u="sng" dirty="0"/>
              <a:t>Survey dataset- HCAHPS question vs Linear Mean values boxplot: </a:t>
            </a:r>
          </a:p>
        </p:txBody>
      </p:sp>
      <p:pic>
        <p:nvPicPr>
          <p:cNvPr id="7" name="Picture 6">
            <a:extLst>
              <a:ext uri="{FF2B5EF4-FFF2-40B4-BE49-F238E27FC236}">
                <a16:creationId xmlns:a16="http://schemas.microsoft.com/office/drawing/2014/main" id="{33E392E1-CCF1-B442-82BE-F07DD937AFCA}"/>
              </a:ext>
            </a:extLst>
          </p:cNvPr>
          <p:cNvPicPr>
            <a:picLocks noChangeAspect="1"/>
          </p:cNvPicPr>
          <p:nvPr/>
        </p:nvPicPr>
        <p:blipFill>
          <a:blip r:embed="rId3"/>
          <a:stretch>
            <a:fillRect/>
          </a:stretch>
        </p:blipFill>
        <p:spPr>
          <a:xfrm>
            <a:off x="1664010" y="1401492"/>
            <a:ext cx="8669693" cy="3914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3345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1521</Words>
  <Application>Microsoft Office PowerPoint</Application>
  <PresentationFormat>Widescreen</PresentationFormat>
  <Paragraphs>216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Garamond</vt:lpstr>
      <vt:lpstr>Wingdings</vt:lpstr>
      <vt:lpstr>Office Theme</vt:lpstr>
      <vt:lpstr>Rating Hospital Performance</vt:lpstr>
      <vt:lpstr>Agenda &amp; Presentation Outline</vt:lpstr>
      <vt:lpstr>Consumerism Is Everywhere</vt:lpstr>
      <vt:lpstr>Except for the Healthcare Industry</vt:lpstr>
      <vt:lpstr>Problem Statement</vt:lpstr>
      <vt:lpstr>Selected Datasets</vt:lpstr>
      <vt:lpstr>Data Overview &amp; Exploration</vt:lpstr>
      <vt:lpstr>Data Overview &amp; Exploration</vt:lpstr>
      <vt:lpstr>Data Overview &amp; Exploration</vt:lpstr>
      <vt:lpstr>Data Overview &amp; Exploration</vt:lpstr>
      <vt:lpstr>Data Overview &amp; Exploration</vt:lpstr>
      <vt:lpstr>Data Overview &amp; Exploration</vt:lpstr>
      <vt:lpstr>Data Preparation</vt:lpstr>
      <vt:lpstr>Imputation</vt:lpstr>
      <vt:lpstr>PowerPoint Presentation</vt:lpstr>
      <vt:lpstr>PowerPoint Presentation</vt:lpstr>
      <vt:lpstr>PowerPoint Presentation</vt:lpstr>
      <vt:lpstr>PowerPoint Presentation</vt:lpstr>
      <vt:lpstr>PowerPoint Presentation</vt:lpstr>
      <vt:lpstr>Recommendations</vt:lpstr>
      <vt:lpstr>Challenges</vt:lpstr>
      <vt:lpstr>Model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Zain Jafri</cp:lastModifiedBy>
  <cp:revision>37</cp:revision>
  <dcterms:modified xsi:type="dcterms:W3CDTF">2019-06-05T14:41:08Z</dcterms:modified>
</cp:coreProperties>
</file>