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6" r:id="rId13"/>
    <p:sldId id="265" r:id="rId14"/>
    <p:sldId id="267" r:id="rId15"/>
    <p:sldId id="278" r:id="rId16"/>
    <p:sldId id="269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 Marinier" initials="BM" lastIdx="1" clrIdx="0">
    <p:extLst>
      <p:ext uri="{19B8F6BF-5375-455C-9EA6-DF929625EA0E}">
        <p15:presenceInfo xmlns:p15="http://schemas.microsoft.com/office/powerpoint/2012/main" userId="Bob Marin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(ms)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2.52E-2</c:v>
                </c:pt>
                <c:pt idx="1">
                  <c:v>7.4999999999999997E-2</c:v>
                </c:pt>
                <c:pt idx="2">
                  <c:v>0.85</c:v>
                </c:pt>
                <c:pt idx="3">
                  <c:v>3.4216000000000002</c:v>
                </c:pt>
                <c:pt idx="4">
                  <c:v>9.1118000000000006</c:v>
                </c:pt>
                <c:pt idx="5">
                  <c:v>19.536999999999999</c:v>
                </c:pt>
                <c:pt idx="6">
                  <c:v>37.506999999999998</c:v>
                </c:pt>
                <c:pt idx="7">
                  <c:v>63.556199999999997</c:v>
                </c:pt>
                <c:pt idx="8">
                  <c:v>101.9508</c:v>
                </c:pt>
                <c:pt idx="9">
                  <c:v>151.70320000000001</c:v>
                </c:pt>
                <c:pt idx="10">
                  <c:v>223.09700000000001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1A-44EE-AB3F-013D6F5DF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301536"/>
        <c:axId val="1193281984"/>
      </c:scatterChart>
      <c:valAx>
        <c:axId val="119330153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Queens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281984"/>
        <c:crosses val="autoZero"/>
        <c:crossBetween val="midCat"/>
      </c:valAx>
      <c:valAx>
        <c:axId val="11932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30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42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6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D734-E0DD-4B31-B83B-CEAED859DDDA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8B8B-78A1-4AA6-976B-CC24D266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8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Dumb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really simple approaches actually work</a:t>
            </a:r>
          </a:p>
          <a:p>
            <a:r>
              <a:rPr lang="en-US" dirty="0" smtClean="0"/>
              <a:t>Bob Marinier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9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123" y="2557251"/>
            <a:ext cx="4182218" cy="4157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Snakes and Ladders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Approach: Just play the game repeatedly and see what the shortest solution found is</a:t>
            </a:r>
          </a:p>
          <a:p>
            <a:endParaRPr lang="en-US" dirty="0"/>
          </a:p>
          <a:p>
            <a:r>
              <a:rPr lang="en-US" dirty="0" smtClean="0"/>
              <a:t>Solved 5000 of 5000</a:t>
            </a:r>
          </a:p>
          <a:p>
            <a:endParaRPr lang="en-US" dirty="0" smtClean="0"/>
          </a:p>
          <a:p>
            <a:r>
              <a:rPr lang="en-US" dirty="0"/>
              <a:t>Solve steps:</a:t>
            </a:r>
          </a:p>
          <a:p>
            <a:pPr lvl="1"/>
            <a:r>
              <a:rPr lang="en-US" dirty="0"/>
              <a:t>Min: 4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26.2902</a:t>
            </a:r>
          </a:p>
          <a:p>
            <a:pPr lvl="1"/>
            <a:r>
              <a:rPr lang="en-US" dirty="0"/>
              <a:t>Max: 140</a:t>
            </a:r>
          </a:p>
          <a:p>
            <a:endParaRPr lang="en-US" dirty="0"/>
          </a:p>
          <a:p>
            <a:r>
              <a:rPr lang="en-US" dirty="0"/>
              <a:t>Solve time (</a:t>
            </a:r>
            <a:r>
              <a:rPr lang="en-US" dirty="0" err="1"/>
              <a:t>ms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0.003</a:t>
            </a:r>
          </a:p>
          <a:p>
            <a:pPr lvl="1"/>
            <a:r>
              <a:rPr lang="en-US" dirty="0"/>
              <a:t>Max: </a:t>
            </a:r>
            <a:r>
              <a:rPr lang="en-US" dirty="0" smtClean="0"/>
              <a:t>15</a:t>
            </a:r>
          </a:p>
          <a:p>
            <a:pPr lvl="1"/>
            <a:endParaRPr lang="en-US" dirty="0"/>
          </a:p>
          <a:p>
            <a:r>
              <a:rPr lang="en-US" dirty="0"/>
              <a:t>Best solution: (quality = 0.25</a:t>
            </a:r>
            <a:r>
              <a:rPr lang="en-US" dirty="0" smtClean="0"/>
              <a:t>) [</a:t>
            </a:r>
            <a:r>
              <a:rPr lang="en-US" dirty="0"/>
              <a:t>2, 5, 4, 6]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70822" y="6446108"/>
            <a:ext cx="638432" cy="3707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90038" y="5259859"/>
            <a:ext cx="883508" cy="733168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35114" y="3579341"/>
            <a:ext cx="873210" cy="494270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126202" y="2819401"/>
            <a:ext cx="1302004" cy="109150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 Queens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n queens on an </a:t>
            </a:r>
            <a:r>
              <a:rPr lang="en-US" dirty="0" err="1" smtClean="0"/>
              <a:t>nxn</a:t>
            </a:r>
            <a:r>
              <a:rPr lang="en-US" dirty="0" smtClean="0"/>
              <a:t> chessboard such that no queen is attacking any other queen</a:t>
            </a:r>
          </a:p>
          <a:p>
            <a:r>
              <a:rPr lang="en-US" dirty="0" smtClean="0"/>
              <a:t>8 Queens has 92 solutions, or 12 if you eliminate symmetric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0245" y="3619148"/>
            <a:ext cx="2670180" cy="295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979" y="4491369"/>
            <a:ext cx="576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of 12 solutions, from</a:t>
            </a:r>
          </a:p>
          <a:p>
            <a:r>
              <a:rPr lang="en-US" dirty="0" smtClean="0"/>
              <a:t>https://en.wikipedia.org/wiki/Eight_queens_puzzle</a:t>
            </a:r>
          </a:p>
        </p:txBody>
      </p:sp>
    </p:spTree>
    <p:extLst>
      <p:ext uri="{BB962C8B-B14F-4D97-AF65-F5344CB8AC3E}">
        <p14:creationId xmlns:p14="http://schemas.microsoft.com/office/powerpoint/2010/main" val="12010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Problem</a:t>
            </a:r>
            <a:br>
              <a:rPr lang="en-US" dirty="0" smtClean="0"/>
            </a:br>
            <a:r>
              <a:rPr lang="en-US" dirty="0" smtClean="0"/>
              <a:t>and SMART Approaches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trick is to constrain each queen to a single column: </a:t>
            </a:r>
            <a:r>
              <a:rPr lang="en-US" dirty="0" err="1" smtClean="0"/>
              <a:t>n</a:t>
            </a:r>
            <a:r>
              <a:rPr lang="en-US" baseline="30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combinations</a:t>
            </a:r>
          </a:p>
          <a:p>
            <a:r>
              <a:rPr lang="en-US" dirty="0" smtClean="0"/>
              <a:t>If just want to find a solution, can directly construct one with no search</a:t>
            </a:r>
          </a:p>
          <a:p>
            <a:r>
              <a:rPr lang="en-US" dirty="0" smtClean="0"/>
              <a:t>But I’m using this problem to determine how well this approach scales</a:t>
            </a:r>
          </a:p>
          <a:p>
            <a:endParaRPr lang="en-US" dirty="0" smtClean="0"/>
          </a:p>
          <a:p>
            <a:r>
              <a:rPr lang="en-US" dirty="0" smtClean="0"/>
              <a:t>Algorithms you could use include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Backtracking searches</a:t>
            </a:r>
          </a:p>
          <a:p>
            <a:pPr lvl="1"/>
            <a:r>
              <a:rPr lang="en-US" dirty="0" smtClean="0"/>
              <a:t>Permutations</a:t>
            </a:r>
          </a:p>
          <a:p>
            <a:pPr lvl="1"/>
            <a:r>
              <a:rPr lang="en-US" dirty="0" smtClean="0"/>
              <a:t>Constraint satisfaction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9639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Dumb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 queen in a random row in the first column</a:t>
            </a:r>
          </a:p>
          <a:p>
            <a:r>
              <a:rPr lang="en-US" dirty="0" smtClean="0"/>
              <a:t>For the next column, randomly try rows until find one that works</a:t>
            </a:r>
          </a:p>
          <a:p>
            <a:r>
              <a:rPr lang="en-US" dirty="0" smtClean="0"/>
              <a:t>Repeat until either stuck or solved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76505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66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100 queens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Solved 5000 </a:t>
            </a:r>
            <a:r>
              <a:rPr lang="en-US" smtClean="0"/>
              <a:t>of 5000</a:t>
            </a:r>
          </a:p>
          <a:p>
            <a:endParaRPr lang="en-US" dirty="0" smtClean="0"/>
          </a:p>
          <a:p>
            <a:r>
              <a:rPr lang="en-US" dirty="0"/>
              <a:t>Solve steps:</a:t>
            </a:r>
          </a:p>
          <a:p>
            <a:pPr lvl="1"/>
            <a:r>
              <a:rPr lang="en-US" dirty="0"/>
              <a:t>Min: 1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547.812</a:t>
            </a:r>
          </a:p>
          <a:p>
            <a:pPr lvl="1"/>
            <a:r>
              <a:rPr lang="en-US" dirty="0"/>
              <a:t>Max: 4672</a:t>
            </a:r>
          </a:p>
          <a:p>
            <a:endParaRPr lang="en-US" dirty="0"/>
          </a:p>
          <a:p>
            <a:r>
              <a:rPr lang="en-US" dirty="0"/>
              <a:t>Solve time (</a:t>
            </a:r>
            <a:r>
              <a:rPr lang="en-US" dirty="0" err="1"/>
              <a:t>ms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223.097</a:t>
            </a:r>
          </a:p>
          <a:p>
            <a:pPr lvl="1"/>
            <a:r>
              <a:rPr lang="en-US" dirty="0"/>
              <a:t>Max: 1984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567" y="1757815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59" y="2206917"/>
            <a:ext cx="4915930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Starting and ending at a given city, find the shortest path that visits each city exactly once</a:t>
            </a:r>
          </a:p>
          <a:p>
            <a:endParaRPr lang="en-US" dirty="0"/>
          </a:p>
          <a:p>
            <a:r>
              <a:rPr lang="en-US" dirty="0" smtClean="0"/>
              <a:t>This problem </a:t>
            </a:r>
            <a:r>
              <a:rPr lang="en-US" dirty="0"/>
              <a:t>instance taken from https://</a:t>
            </a:r>
            <a:r>
              <a:rPr lang="en-US" dirty="0" smtClean="0"/>
              <a:t>developers.google.com/optimization/routing/tsp</a:t>
            </a:r>
          </a:p>
          <a:p>
            <a:endParaRPr lang="en-US" dirty="0"/>
          </a:p>
          <a:p>
            <a:r>
              <a:rPr lang="en-US" dirty="0" smtClean="0"/>
              <a:t>13 cities, starting and ending in New York</a:t>
            </a:r>
          </a:p>
          <a:p>
            <a:r>
              <a:rPr lang="en-US" dirty="0" smtClean="0"/>
              <a:t>Optimal distance: 7293 miles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0031" y="2599037"/>
            <a:ext cx="6538953" cy="3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Data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1385" y="2312886"/>
            <a:ext cx="106556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# Cities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city_names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["New York", "Los Angeles", "Chicago", "Minneapolis", "Denver", "Dallas", "Seattle",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"Boston", "San Francisco", "St. Louis", "Houston", "Phoenix", "Salt Lake City"]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# Distance matrix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dist_matrix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   0, 2451,  713, 1018, 1631, 1374, 2408,  213, 2571,  875, 1420, 2145, 1972], # New York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[2451,    0, 1745, 1524,  831, 1240,  959, 2596,  403, 1589, 1374,  357,  579], # Los Angeles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[ 713, 1745,    0,  355,  920,  803, 1737,  851, 1858,  262,  940, 1453, 1260], # Chicago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[1018, 1524,  355,    0,  700,  862, 1395, 1123, 1584,  466, 1056, 1280,  987], # Minneapolis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[1631,  831,  920,  700,    0,  663, 1021, 1769,  949,  796,  879,  586,  371], # Denver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[1374, 1240,  803,  862,  663,    0, 1681, 1551, 1765,  547,  225,  887,  999], # Dallas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[2408,  959, 1737, 1395, 1021, 1681,    0, 2493,  678, 1724, 1891, 1114,  701], # Seattle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[ 213, 2596,  851, 1123, 1769, 1551, 2493,    0, 2699, 1038, 1605, 2300, 2099], # Boston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[2571,  403, 1858, 1584,  949, 1765,  678, 2699,    0, 1744, 1645,  653,  600], # San Francisco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[ 875, 1589,  262,  466,  796,  547, 1724, 1038, 1744,    0,  679, 1272, 1162], # St. Louis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[1420, 1374,  940, 1056,  879,  225, 1891, 1605, 1645,  679,    0, 1017, 1200], # Houston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[2145,  357, 1453, 1280,  586,  887, 1114, 2300,  653, 1272, 1017,    0,  504], # Phoenix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[1972,  579, 1260,  987,  371,  999,  701, 2099,  600, 1162,  1200,  504,   0]] # Salt Lake City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9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NP-hard: Problem gets exponentially more difficult as size increases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/>
              <a:t>n</a:t>
            </a:r>
            <a:r>
              <a:rPr lang="en-US" dirty="0"/>
              <a:t>−1)!/</a:t>
            </a:r>
            <a:r>
              <a:rPr lang="en-US" dirty="0" smtClean="0"/>
              <a:t>2 possible paths </a:t>
            </a:r>
            <a:r>
              <a:rPr lang="en-US" dirty="0"/>
              <a:t>= (13-1)!/2 = </a:t>
            </a:r>
            <a:r>
              <a:rPr lang="en-US" dirty="0" smtClean="0"/>
              <a:t>239,500,800</a:t>
            </a:r>
          </a:p>
          <a:p>
            <a:endParaRPr lang="en-US" dirty="0"/>
          </a:p>
          <a:p>
            <a:r>
              <a:rPr lang="en-US" dirty="0" smtClean="0"/>
              <a:t>I only encoded this one instance of the problem, but I since found a library of problem instances; if someone is interested they can explore that</a:t>
            </a:r>
          </a:p>
          <a:p>
            <a:pPr lvl="1"/>
            <a:r>
              <a:rPr lang="en-US" dirty="0"/>
              <a:t>https://comopt.ifi.uni-heidelberg.de/software/TSPLIB95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Dumb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cities in random order (always starting and ending in New York)</a:t>
            </a:r>
          </a:p>
          <a:p>
            <a:r>
              <a:rPr lang="en-US" dirty="0" smtClean="0"/>
              <a:t>There is no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Daughter got this annoying puzzle game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090" y="2118007"/>
            <a:ext cx="4576119" cy="457611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602704" y="2194560"/>
            <a:ext cx="590349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the back of the box:</a:t>
            </a:r>
          </a:p>
          <a:p>
            <a:pPr marL="0" indent="0">
              <a:buNone/>
            </a:pPr>
            <a:r>
              <a:rPr lang="en-US" dirty="0" smtClean="0"/>
              <a:t>“Millions of possibilities, one single solution. Reconstruct the 9 piece puzzle in such a way to make all the sides match.”</a:t>
            </a:r>
          </a:p>
        </p:txBody>
      </p:sp>
    </p:spTree>
    <p:extLst>
      <p:ext uri="{BB962C8B-B14F-4D97-AF65-F5344CB8AC3E}">
        <p14:creationId xmlns:p14="http://schemas.microsoft.com/office/powerpoint/2010/main" val="173177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Solved 0 of 5000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/>
              <a:t>steps:</a:t>
            </a:r>
          </a:p>
          <a:p>
            <a:pPr lvl="1"/>
            <a:r>
              <a:rPr lang="en-US" dirty="0"/>
              <a:t>Min: 5000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5000.0</a:t>
            </a:r>
          </a:p>
          <a:p>
            <a:pPr lvl="1"/>
            <a:r>
              <a:rPr lang="en-US" dirty="0"/>
              <a:t>Max: 5000</a:t>
            </a:r>
          </a:p>
          <a:p>
            <a:endParaRPr lang="en-US" dirty="0"/>
          </a:p>
          <a:p>
            <a:r>
              <a:rPr lang="en-US" dirty="0"/>
              <a:t>Solve time (</a:t>
            </a:r>
            <a:r>
              <a:rPr lang="en-US" dirty="0" err="1"/>
              <a:t>ms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1.4218</a:t>
            </a:r>
          </a:p>
          <a:p>
            <a:pPr lvl="1"/>
            <a:r>
              <a:rPr lang="en-US" dirty="0"/>
              <a:t>Max: 16</a:t>
            </a:r>
          </a:p>
          <a:p>
            <a:endParaRPr lang="en-US" dirty="0" smtClean="0"/>
          </a:p>
          <a:p>
            <a:r>
              <a:rPr lang="en-US" dirty="0" err="1" smtClean="0"/>
              <a:t>Dist</a:t>
            </a:r>
            <a:r>
              <a:rPr lang="en-US" dirty="0"/>
              <a:t>: 9598 </a:t>
            </a:r>
            <a:r>
              <a:rPr lang="en-US" dirty="0" smtClean="0"/>
              <a:t>New </a:t>
            </a:r>
            <a:r>
              <a:rPr lang="en-US" dirty="0"/>
              <a:t>York -&gt; Houston -&gt; Dallas -&gt; Denver -&gt; Phoenix -&gt; Seattle -&gt; Los Angeles -&gt; Salt Lake City -&gt; San Francisco -&gt; Minneapolis -&gt; Chicago -&gt; St. Louis -&gt; Boston -&gt; New </a:t>
            </a:r>
            <a:r>
              <a:rPr lang="en-US" dirty="0" smtClean="0"/>
              <a:t>York</a:t>
            </a:r>
          </a:p>
          <a:p>
            <a:pPr lvl="1"/>
            <a:r>
              <a:rPr lang="en-US" dirty="0"/>
              <a:t>Optimal distance: 7293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71599" y="1882345"/>
            <a:ext cx="6538953" cy="3323968"/>
            <a:chOff x="4771599" y="1882345"/>
            <a:chExt cx="6538953" cy="33239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1599" y="1882345"/>
              <a:ext cx="6538953" cy="332396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5704703" y="3435180"/>
              <a:ext cx="696097" cy="92056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8353168" y="3435179"/>
              <a:ext cx="2426043" cy="15816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200900" y="3645243"/>
              <a:ext cx="912256" cy="9226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0837327" y="3218935"/>
              <a:ext cx="304349" cy="202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014340" y="3121356"/>
              <a:ext cx="2094138" cy="5558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292811" y="2763795"/>
              <a:ext cx="3233351" cy="107915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208630" y="2333368"/>
              <a:ext cx="1100524" cy="20903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90782" y="2334347"/>
              <a:ext cx="427423" cy="196992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222252" y="3399261"/>
              <a:ext cx="1104750" cy="44369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396681" y="3591697"/>
              <a:ext cx="708454" cy="8649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8165758" y="4604951"/>
              <a:ext cx="141073" cy="304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610343" y="2763795"/>
              <a:ext cx="591322" cy="4819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8906004" y="3319308"/>
              <a:ext cx="293770" cy="32593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29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 let it run 10x longer…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Solved 1 of 5000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/>
              <a:t>steps:</a:t>
            </a:r>
          </a:p>
          <a:p>
            <a:pPr lvl="1"/>
            <a:r>
              <a:rPr lang="en-US" dirty="0"/>
              <a:t>Min: 8732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49991.7464</a:t>
            </a:r>
          </a:p>
          <a:p>
            <a:pPr lvl="1"/>
            <a:r>
              <a:rPr lang="en-US" dirty="0"/>
              <a:t>Max: 50000</a:t>
            </a:r>
          </a:p>
          <a:p>
            <a:endParaRPr lang="en-US" dirty="0"/>
          </a:p>
          <a:p>
            <a:r>
              <a:rPr lang="en-US" dirty="0"/>
              <a:t>Solve time (</a:t>
            </a:r>
            <a:r>
              <a:rPr lang="en-US" dirty="0" err="1"/>
              <a:t>ms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14.156</a:t>
            </a:r>
          </a:p>
          <a:p>
            <a:pPr lvl="1"/>
            <a:r>
              <a:rPr lang="en-US" dirty="0"/>
              <a:t>Max: 47</a:t>
            </a:r>
          </a:p>
          <a:p>
            <a:endParaRPr lang="en-US" dirty="0" smtClean="0"/>
          </a:p>
          <a:p>
            <a:r>
              <a:rPr lang="en-US" dirty="0" err="1" smtClean="0"/>
              <a:t>Dist</a:t>
            </a:r>
            <a:r>
              <a:rPr lang="en-US" dirty="0"/>
              <a:t>: 7293 </a:t>
            </a:r>
            <a:r>
              <a:rPr lang="en-US" dirty="0" smtClean="0"/>
              <a:t>New </a:t>
            </a:r>
            <a:r>
              <a:rPr lang="en-US" dirty="0"/>
              <a:t>York -&gt; Boston -&gt; Chicago -&gt; Minneapolis -&gt; Denver -&gt; Salt Lake City -&gt; Seattle -&gt; San Francisco -&gt; Los Angeles -&gt; Phoenix -&gt; Houston -&gt; Dallas -&gt; St. Louis -&gt; New York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771599" y="1882345"/>
            <a:ext cx="6538953" cy="3323968"/>
            <a:chOff x="4771599" y="1882345"/>
            <a:chExt cx="6538953" cy="33239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71599" y="1882345"/>
              <a:ext cx="6538953" cy="332396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0795686" y="3159211"/>
              <a:ext cx="378941" cy="2759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9259330" y="3159211"/>
              <a:ext cx="1915297" cy="864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8600304" y="2739081"/>
              <a:ext cx="580766" cy="5066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232822" y="2739081"/>
              <a:ext cx="1326292" cy="8052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6425514" y="3435178"/>
              <a:ext cx="752817" cy="1091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5198076" y="2306595"/>
              <a:ext cx="1149178" cy="10420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189838" y="2343665"/>
              <a:ext cx="8238" cy="145397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39266" y="3893202"/>
              <a:ext cx="392412" cy="4704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704703" y="4399005"/>
              <a:ext cx="642551" cy="676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463700" y="4497859"/>
              <a:ext cx="1815327" cy="49839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8165758" y="4604951"/>
              <a:ext cx="141073" cy="304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8223253" y="3764693"/>
              <a:ext cx="667434" cy="799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971520" y="3435178"/>
              <a:ext cx="1773710" cy="3295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45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 this even AI?</a:t>
            </a:r>
          </a:p>
          <a:p>
            <a:endParaRPr lang="en-US" dirty="0" smtClean="0"/>
          </a:p>
          <a:p>
            <a:r>
              <a:rPr lang="en-US" dirty="0" smtClean="0"/>
              <a:t>Do you really need a smart AI solution?</a:t>
            </a:r>
          </a:p>
          <a:p>
            <a:pPr lvl="1"/>
            <a:r>
              <a:rPr lang="en-US" dirty="0" smtClean="0"/>
              <a:t>Dumb approaches worked better than I expected, and they were so easy to implement</a:t>
            </a:r>
          </a:p>
          <a:p>
            <a:endParaRPr lang="en-US" dirty="0"/>
          </a:p>
          <a:p>
            <a:r>
              <a:rPr lang="en-US" dirty="0" smtClean="0"/>
              <a:t>Dumb AI</a:t>
            </a:r>
          </a:p>
          <a:p>
            <a:pPr lvl="1"/>
            <a:r>
              <a:rPr lang="en-US" dirty="0" smtClean="0"/>
              <a:t>Doesn’t need an AIE or special skills, very quick and easy to implement</a:t>
            </a:r>
          </a:p>
          <a:p>
            <a:pPr lvl="1"/>
            <a:r>
              <a:rPr lang="en-US" dirty="0" smtClean="0"/>
              <a:t>Uses constant memory – may be appropriate for embedded systems, etc.</a:t>
            </a:r>
          </a:p>
          <a:p>
            <a:pPr lvl="1"/>
            <a:r>
              <a:rPr lang="en-US" dirty="0" smtClean="0"/>
              <a:t>Highly parallelizable</a:t>
            </a:r>
          </a:p>
          <a:p>
            <a:pPr lvl="1"/>
            <a:r>
              <a:rPr lang="en-US" dirty="0" smtClean="0"/>
              <a:t>Despite the lack of guarantees, often very fast (even with minimal/no optimizations in Java)</a:t>
            </a:r>
          </a:p>
          <a:p>
            <a:pPr lvl="1"/>
            <a:r>
              <a:rPr lang="en-US" dirty="0"/>
              <a:t>Often has any-time </a:t>
            </a:r>
            <a:r>
              <a:rPr lang="en-US" dirty="0" smtClean="0"/>
              <a:t>property (e.g., Snakes and Ladders and TSP has this property)</a:t>
            </a:r>
          </a:p>
          <a:p>
            <a:pPr lvl="1"/>
            <a:r>
              <a:rPr lang="en-US" dirty="0" smtClean="0"/>
              <a:t>For most problems, there are probably lots of heuristics that could be applied on top of the dumb solution</a:t>
            </a:r>
          </a:p>
          <a:p>
            <a:pPr lvl="1"/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github.com/marinier/dumb-ai</a:t>
            </a:r>
          </a:p>
        </p:txBody>
      </p:sp>
    </p:spTree>
    <p:extLst>
      <p:ext uri="{BB962C8B-B14F-4D97-AF65-F5344CB8AC3E}">
        <p14:creationId xmlns:p14="http://schemas.microsoft.com/office/powerpoint/2010/main" val="72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41232"/>
            <a:ext cx="10820400" cy="1483894"/>
          </a:xfrm>
        </p:spPr>
        <p:txBody>
          <a:bodyPr>
            <a:normAutofit/>
          </a:bodyPr>
          <a:lstStyle/>
          <a:p>
            <a:r>
              <a:rPr lang="en-US" dirty="0" smtClean="0"/>
              <a:t>9 cards, each with 4 orientations</a:t>
            </a:r>
          </a:p>
          <a:p>
            <a:r>
              <a:rPr lang="en-US" dirty="0" smtClean="0"/>
              <a:t>9! * 4</a:t>
            </a:r>
            <a:r>
              <a:rPr lang="en-US" baseline="30000" dirty="0" smtClean="0"/>
              <a:t>9</a:t>
            </a:r>
            <a:r>
              <a:rPr lang="en-US" dirty="0"/>
              <a:t> = </a:t>
            </a:r>
            <a:r>
              <a:rPr lang="en-US" dirty="0" smtClean="0"/>
              <a:t>95,126,814,720 possible card configurations</a:t>
            </a:r>
            <a:endParaRPr lang="en-US" baseline="30000" dirty="0" smtClean="0"/>
          </a:p>
          <a:p>
            <a:r>
              <a:rPr lang="en-US" dirty="0" smtClean="0"/>
              <a:t>There are at least 4 solutions, since the entire board has 4 orientations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49190"/>
              </p:ext>
            </p:extLst>
          </p:nvPr>
        </p:nvGraphicFramePr>
        <p:xfrm>
          <a:off x="4089400" y="2183509"/>
          <a:ext cx="397977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593">
                  <a:extLst>
                    <a:ext uri="{9D8B030D-6E8A-4147-A177-3AD203B41FA5}">
                      <a16:colId xmlns:a16="http://schemas.microsoft.com/office/drawing/2014/main" val="2502661414"/>
                    </a:ext>
                  </a:extLst>
                </a:gridCol>
                <a:gridCol w="1326593">
                  <a:extLst>
                    <a:ext uri="{9D8B030D-6E8A-4147-A177-3AD203B41FA5}">
                      <a16:colId xmlns:a16="http://schemas.microsoft.com/office/drawing/2014/main" val="3300430894"/>
                    </a:ext>
                  </a:extLst>
                </a:gridCol>
                <a:gridCol w="1326593">
                  <a:extLst>
                    <a:ext uri="{9D8B030D-6E8A-4147-A177-3AD203B41FA5}">
                      <a16:colId xmlns:a16="http://schemas.microsoft.com/office/drawing/2014/main" val="357383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8*4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7*4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6*4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4*4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8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2*4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1*4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1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6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too </a:t>
            </a:r>
            <a:r>
              <a:rPr lang="en-US" strike="sngStrike" dirty="0" smtClean="0"/>
              <a:t>lazy</a:t>
            </a:r>
            <a:r>
              <a:rPr lang="en-US" dirty="0" smtClean="0"/>
              <a:t> Busy</a:t>
            </a:r>
            <a:br>
              <a:rPr lang="en-US" dirty="0" smtClean="0"/>
            </a:br>
            <a:r>
              <a:rPr lang="en-US" dirty="0" smtClean="0"/>
              <a:t>to solve this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approaches could I use?</a:t>
            </a:r>
          </a:p>
          <a:p>
            <a:pPr lvl="1"/>
            <a:r>
              <a:rPr lang="en-US" dirty="0" smtClean="0"/>
              <a:t>Could cast it as a search problem and use A*</a:t>
            </a:r>
          </a:p>
          <a:p>
            <a:pPr lvl="1"/>
            <a:r>
              <a:rPr lang="en-US" dirty="0" smtClean="0"/>
              <a:t>Constraint satisfaction problem</a:t>
            </a:r>
          </a:p>
          <a:p>
            <a:pPr lvl="1"/>
            <a:endParaRPr lang="en-US" dirty="0"/>
          </a:p>
          <a:p>
            <a:r>
              <a:rPr lang="en-US" dirty="0" smtClean="0"/>
              <a:t>…who has time for that</a:t>
            </a:r>
            <a:r>
              <a:rPr lang="en-US" dirty="0" smtClean="0"/>
              <a:t>? (People without kids, probably.)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4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Dumb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93269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Pretty much the same as how I was doing it by hand:</a:t>
            </a:r>
          </a:p>
          <a:p>
            <a:pPr lvl="1"/>
            <a:r>
              <a:rPr lang="en-US" dirty="0" smtClean="0"/>
              <a:t>Place a random card at a random orientation</a:t>
            </a:r>
          </a:p>
          <a:p>
            <a:pPr lvl="1"/>
            <a:r>
              <a:rPr lang="en-US" dirty="0" smtClean="0"/>
              <a:t>Find another random card that matches it (trying each rotation in random order)</a:t>
            </a:r>
          </a:p>
          <a:p>
            <a:pPr lvl="1"/>
            <a:r>
              <a:rPr lang="en-US" dirty="0" smtClean="0"/>
              <a:t>Repeat left to right, top to bottom, until stuck or solved</a:t>
            </a:r>
          </a:p>
          <a:p>
            <a:pPr lvl="1"/>
            <a:r>
              <a:rPr lang="en-US" dirty="0" smtClean="0"/>
              <a:t>If get stuck, start over</a:t>
            </a:r>
          </a:p>
          <a:p>
            <a:pPr lvl="1"/>
            <a:endParaRPr lang="en-US" dirty="0"/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No history – nothing to avoid repeating bad solutions, no guarantee will terminate</a:t>
            </a:r>
          </a:p>
          <a:p>
            <a:pPr lvl="1"/>
            <a:r>
              <a:rPr lang="en-US" dirty="0" smtClean="0"/>
              <a:t>No heuristics – e.g., not putting the one card with no match on the edge</a:t>
            </a:r>
          </a:p>
          <a:p>
            <a:pPr lvl="1"/>
            <a:r>
              <a:rPr lang="en-US" dirty="0" smtClean="0"/>
              <a:t>Even dumber than brute force, which would at least be systematic</a:t>
            </a:r>
          </a:p>
          <a:p>
            <a:pPr lvl="1"/>
            <a:r>
              <a:rPr lang="en-US" dirty="0" smtClean="0"/>
              <a:t>Since we check after placing each card, we are effectively pruning the space</a:t>
            </a:r>
          </a:p>
        </p:txBody>
      </p:sp>
    </p:spTree>
    <p:extLst>
      <p:ext uri="{BB962C8B-B14F-4D97-AF65-F5344CB8AC3E}">
        <p14:creationId xmlns:p14="http://schemas.microsoft.com/office/powerpoint/2010/main" val="11476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worked! Appeared to return pretty much immediately</a:t>
            </a:r>
          </a:p>
          <a:p>
            <a:r>
              <a:rPr lang="en-US" dirty="0" smtClean="0"/>
              <a:t>But maybe I’m getting lucky? Let’s gather some stats</a:t>
            </a:r>
          </a:p>
          <a:p>
            <a:endParaRPr lang="en-US" dirty="0" smtClean="0"/>
          </a:p>
          <a:p>
            <a:r>
              <a:rPr lang="en-US" dirty="0" smtClean="0"/>
              <a:t>One attempt: try up to 5000 times to solve the problem</a:t>
            </a:r>
          </a:p>
          <a:p>
            <a:pPr lvl="1"/>
            <a:r>
              <a:rPr lang="en-US" dirty="0" smtClean="0"/>
              <a:t>If solve it, then done</a:t>
            </a:r>
          </a:p>
          <a:p>
            <a:r>
              <a:rPr lang="en-US" dirty="0" smtClean="0"/>
              <a:t>Try 5000 attempts and get stats on number of successes, timing,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Solved 5000 of 5000</a:t>
            </a:r>
          </a:p>
          <a:p>
            <a:endParaRPr lang="en-US" dirty="0" smtClean="0"/>
          </a:p>
          <a:p>
            <a:r>
              <a:rPr lang="en-US" dirty="0" smtClean="0"/>
              <a:t>Solve </a:t>
            </a:r>
            <a:r>
              <a:rPr lang="en-US" dirty="0"/>
              <a:t>steps:</a:t>
            </a:r>
          </a:p>
          <a:p>
            <a:pPr lvl="1"/>
            <a:r>
              <a:rPr lang="en-US" dirty="0"/>
              <a:t>Min: 1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602.6416</a:t>
            </a:r>
          </a:p>
          <a:p>
            <a:pPr lvl="1"/>
            <a:r>
              <a:rPr lang="en-US" dirty="0"/>
              <a:t>Max: 4427</a:t>
            </a:r>
          </a:p>
          <a:p>
            <a:endParaRPr lang="en-US" dirty="0"/>
          </a:p>
          <a:p>
            <a:r>
              <a:rPr lang="en-US" dirty="0"/>
              <a:t>Solve time (</a:t>
            </a:r>
            <a:r>
              <a:rPr lang="en-US" dirty="0" err="1"/>
              <a:t>ms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1.5282</a:t>
            </a:r>
          </a:p>
          <a:p>
            <a:pPr lvl="1"/>
            <a:r>
              <a:rPr lang="en-US" dirty="0"/>
              <a:t>Max: 31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0643" y="2057401"/>
            <a:ext cx="4465361" cy="44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Dumb AI can be</a:t>
            </a:r>
            <a:br>
              <a:rPr lang="en-US" dirty="0" smtClean="0"/>
            </a:br>
            <a:r>
              <a:rPr lang="en-US" dirty="0" smtClean="0"/>
              <a:t>a Smart Choice…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constant memory – may be appropriate for embedded systems, etc.</a:t>
            </a:r>
          </a:p>
          <a:p>
            <a:r>
              <a:rPr lang="en-US" dirty="0"/>
              <a:t>Highly parallelizable</a:t>
            </a:r>
          </a:p>
          <a:p>
            <a:r>
              <a:rPr lang="en-US" dirty="0" smtClean="0"/>
              <a:t>Despite </a:t>
            </a:r>
            <a:r>
              <a:rPr lang="en-US" dirty="0"/>
              <a:t>the lack of guarantees, often very fast (even with minimal optimizations in Java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</a:t>
            </a:r>
            <a:r>
              <a:rPr lang="en-US" dirty="0"/>
              <a:t>need </a:t>
            </a:r>
            <a:r>
              <a:rPr lang="en-US" dirty="0" smtClean="0"/>
              <a:t>to be an AIE to do this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1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but that problem was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problems tried:</a:t>
            </a:r>
          </a:p>
          <a:p>
            <a:pPr lvl="1"/>
            <a:r>
              <a:rPr lang="en-US" dirty="0" smtClean="0"/>
              <a:t>Snakes and Ladders: find min moves to goal</a:t>
            </a:r>
          </a:p>
          <a:p>
            <a:pPr lvl="1"/>
            <a:r>
              <a:rPr lang="en-US" dirty="0" smtClean="0"/>
              <a:t>N-Queens: find any solution</a:t>
            </a:r>
          </a:p>
          <a:p>
            <a:pPr lvl="1"/>
            <a:r>
              <a:rPr lang="en-US" dirty="0" smtClean="0"/>
              <a:t>Traveling Salesman: find 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75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396</TotalTime>
  <Words>1033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Consolas</vt:lpstr>
      <vt:lpstr>Vapor Trail</vt:lpstr>
      <vt:lpstr>Dumb AI</vt:lpstr>
      <vt:lpstr>My Daughter got this annoying puzzle game</vt:lpstr>
      <vt:lpstr>Size of the Problem</vt:lpstr>
      <vt:lpstr>I’m too lazy Busy to solve this by hand</vt:lpstr>
      <vt:lpstr>Dumb Approach</vt:lpstr>
      <vt:lpstr>Methodology</vt:lpstr>
      <vt:lpstr>Results</vt:lpstr>
      <vt:lpstr>Maybe Dumb AI can be a Smart Choice…</vt:lpstr>
      <vt:lpstr>Ok, but that problem was easy</vt:lpstr>
      <vt:lpstr>Snakes and Ladders Results</vt:lpstr>
      <vt:lpstr>n Queens</vt:lpstr>
      <vt:lpstr>Size of the Problem and SMART Approaches</vt:lpstr>
      <vt:lpstr>Dumb Approach</vt:lpstr>
      <vt:lpstr>Results</vt:lpstr>
      <vt:lpstr>Results for 100 queens</vt:lpstr>
      <vt:lpstr>Traveling Salesman</vt:lpstr>
      <vt:lpstr>Actual Data</vt:lpstr>
      <vt:lpstr>Problem Complexity</vt:lpstr>
      <vt:lpstr>Dumb Approach</vt:lpstr>
      <vt:lpstr>Results</vt:lpstr>
      <vt:lpstr>So I let it run 10x longer…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 AI</dc:title>
  <dc:creator>Bob Marinier</dc:creator>
  <cp:lastModifiedBy>Bob Marinier</cp:lastModifiedBy>
  <cp:revision>58</cp:revision>
  <dcterms:created xsi:type="dcterms:W3CDTF">2018-08-11T16:39:31Z</dcterms:created>
  <dcterms:modified xsi:type="dcterms:W3CDTF">2018-08-13T19:53:35Z</dcterms:modified>
</cp:coreProperties>
</file>