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303" r:id="rId2"/>
    <p:sldId id="304" r:id="rId3"/>
    <p:sldId id="257" r:id="rId4"/>
    <p:sldId id="258" r:id="rId5"/>
    <p:sldId id="300" r:id="rId6"/>
    <p:sldId id="301" r:id="rId7"/>
    <p:sldId id="261" r:id="rId8"/>
    <p:sldId id="259" r:id="rId9"/>
    <p:sldId id="260" r:id="rId10"/>
    <p:sldId id="263" r:id="rId11"/>
    <p:sldId id="262" r:id="rId12"/>
    <p:sldId id="264" r:id="rId13"/>
    <p:sldId id="268" r:id="rId14"/>
    <p:sldId id="269" r:id="rId15"/>
    <p:sldId id="270" r:id="rId16"/>
    <p:sldId id="272" r:id="rId17"/>
    <p:sldId id="271" r:id="rId18"/>
    <p:sldId id="273" r:id="rId19"/>
    <p:sldId id="274" r:id="rId20"/>
    <p:sldId id="275" r:id="rId21"/>
    <p:sldId id="276" r:id="rId22"/>
    <p:sldId id="277" r:id="rId23"/>
    <p:sldId id="278" r:id="rId24"/>
    <p:sldId id="279" r:id="rId25"/>
    <p:sldId id="280" r:id="rId26"/>
    <p:sldId id="283" r:id="rId27"/>
    <p:sldId id="282" r:id="rId28"/>
    <p:sldId id="290" r:id="rId29"/>
    <p:sldId id="281" r:id="rId30"/>
    <p:sldId id="291" r:id="rId31"/>
    <p:sldId id="284" r:id="rId32"/>
    <p:sldId id="292" r:id="rId33"/>
    <p:sldId id="285" r:id="rId34"/>
    <p:sldId id="293" r:id="rId35"/>
    <p:sldId id="286" r:id="rId36"/>
    <p:sldId id="287" r:id="rId37"/>
    <p:sldId id="294" r:id="rId38"/>
    <p:sldId id="295" r:id="rId39"/>
    <p:sldId id="288" r:id="rId40"/>
    <p:sldId id="296" r:id="rId41"/>
    <p:sldId id="297" r:id="rId42"/>
    <p:sldId id="289" r:id="rId43"/>
    <p:sldId id="298" r:id="rId44"/>
    <p:sldId id="299" r:id="rId45"/>
    <p:sldId id="265" r:id="rId46"/>
    <p:sldId id="302" r:id="rId47"/>
  </p:sldIdLst>
  <p:sldSz cx="9144000" cy="6858000" type="screen4x3"/>
  <p:notesSz cx="6858000" cy="9144000"/>
  <p:defaultText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2782" autoAdjust="0"/>
  </p:normalViewPr>
  <p:slideViewPr>
    <p:cSldViewPr>
      <p:cViewPr>
        <p:scale>
          <a:sx n="91" d="100"/>
          <a:sy n="91" d="100"/>
        </p:scale>
        <p:origin x="786" y="-22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iapositiva de título">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A6566B0-3E59-A84D-9AB2-DA05E602ADD5}"/>
              </a:ext>
            </a:extLst>
          </p:cNvPr>
          <p:cNvPicPr>
            <a:picLocks noChangeAspect="1"/>
          </p:cNvPicPr>
          <p:nvPr/>
        </p:nvPicPr>
        <p:blipFill>
          <a:blip r:embed="rId2"/>
          <a:stretch>
            <a:fillRect/>
          </a:stretch>
        </p:blipFill>
        <p:spPr>
          <a:xfrm>
            <a:off x="0" y="0"/>
            <a:ext cx="9144000" cy="6858000"/>
          </a:xfrm>
          <a:prstGeom prst="rect">
            <a:avLst/>
          </a:prstGeom>
        </p:spPr>
      </p:pic>
    </p:spTree>
    <p:extLst>
      <p:ext uri="{BB962C8B-B14F-4D97-AF65-F5344CB8AC3E}">
        <p14:creationId xmlns:p14="http://schemas.microsoft.com/office/powerpoint/2010/main" val="30964913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texto vertical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10"/>
          </p:nvPr>
        </p:nvSpPr>
        <p:spPr/>
        <p:txBody>
          <a:bodyPr/>
          <a:lstStyle/>
          <a:p>
            <a:fld id="{F5D02450-2440-42B3-8651-A6E43E99E086}" type="datetimeFigureOut">
              <a:rPr lang="es-MX" smtClean="0"/>
              <a:pPr/>
              <a:t>01/02/2021</a:t>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número de diapositiva 5"/>
          <p:cNvSpPr>
            <a:spLocks noGrp="1"/>
          </p:cNvSpPr>
          <p:nvPr>
            <p:ph type="sldNum" sz="quarter" idx="12"/>
          </p:nvPr>
        </p:nvSpPr>
        <p:spPr/>
        <p:txBody>
          <a:bodyPr/>
          <a:lstStyle/>
          <a:p>
            <a:fld id="{B57B0E34-5025-455C-AAC3-A407914B8C42}" type="slidenum">
              <a:rPr lang="es-MX" smtClean="0"/>
              <a:pPr/>
              <a:t>‹Nº›</a:t>
            </a:fld>
            <a:endParaRPr lang="es-MX"/>
          </a:p>
        </p:txBody>
      </p:sp>
    </p:spTree>
    <p:extLst>
      <p:ext uri="{BB962C8B-B14F-4D97-AF65-F5344CB8AC3E}">
        <p14:creationId xmlns:p14="http://schemas.microsoft.com/office/powerpoint/2010/main" val="12492327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74639"/>
            <a:ext cx="2057400" cy="5851525"/>
          </a:xfrm>
        </p:spPr>
        <p:txBody>
          <a:bodyPr vert="eaVert"/>
          <a:lstStyle/>
          <a:p>
            <a:r>
              <a:rPr lang="es-ES"/>
              <a:t>Haga clic para modificar el estilo de título del patrón</a:t>
            </a:r>
          </a:p>
        </p:txBody>
      </p:sp>
      <p:sp>
        <p:nvSpPr>
          <p:cNvPr id="3" name="Marcador de texto vertical 2"/>
          <p:cNvSpPr>
            <a:spLocks noGrp="1"/>
          </p:cNvSpPr>
          <p:nvPr>
            <p:ph type="body" orient="vert" idx="1"/>
          </p:nvPr>
        </p:nvSpPr>
        <p:spPr>
          <a:xfrm>
            <a:off x="457200" y="274639"/>
            <a:ext cx="6019800" cy="5851525"/>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10"/>
          </p:nvPr>
        </p:nvSpPr>
        <p:spPr/>
        <p:txBody>
          <a:bodyPr/>
          <a:lstStyle/>
          <a:p>
            <a:fld id="{F5D02450-2440-42B3-8651-A6E43E99E086}" type="datetimeFigureOut">
              <a:rPr lang="es-MX" smtClean="0"/>
              <a:pPr/>
              <a:t>01/02/2021</a:t>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número de diapositiva 5"/>
          <p:cNvSpPr>
            <a:spLocks noGrp="1"/>
          </p:cNvSpPr>
          <p:nvPr>
            <p:ph type="sldNum" sz="quarter" idx="12"/>
          </p:nvPr>
        </p:nvSpPr>
        <p:spPr/>
        <p:txBody>
          <a:bodyPr/>
          <a:lstStyle/>
          <a:p>
            <a:fld id="{B57B0E34-5025-455C-AAC3-A407914B8C42}" type="slidenum">
              <a:rPr lang="es-MX" smtClean="0"/>
              <a:pPr/>
              <a:t>‹Nº›</a:t>
            </a:fld>
            <a:endParaRPr lang="es-MX"/>
          </a:p>
        </p:txBody>
      </p:sp>
    </p:spTree>
    <p:extLst>
      <p:ext uri="{BB962C8B-B14F-4D97-AF65-F5344CB8AC3E}">
        <p14:creationId xmlns:p14="http://schemas.microsoft.com/office/powerpoint/2010/main" val="33563276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ítulo y objetos">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477ACAF-E4FF-A844-9E41-091A7206A2B4}"/>
              </a:ext>
            </a:extLst>
          </p:cNvPr>
          <p:cNvPicPr>
            <a:picLocks noChangeAspect="1"/>
          </p:cNvPicPr>
          <p:nvPr/>
        </p:nvPicPr>
        <p:blipFill>
          <a:blip r:embed="rId2"/>
          <a:stretch>
            <a:fillRect/>
          </a:stretch>
        </p:blipFill>
        <p:spPr>
          <a:xfrm>
            <a:off x="0" y="0"/>
            <a:ext cx="9144000" cy="6858000"/>
          </a:xfrm>
          <a:prstGeom prst="rect">
            <a:avLst/>
          </a:prstGeom>
        </p:spPr>
      </p:pic>
    </p:spTree>
    <p:extLst>
      <p:ext uri="{BB962C8B-B14F-4D97-AF65-F5344CB8AC3E}">
        <p14:creationId xmlns:p14="http://schemas.microsoft.com/office/powerpoint/2010/main" val="26079714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Encabezado de sección">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56920DA-0831-5D43-AA82-7741662FB96F}"/>
              </a:ext>
            </a:extLst>
          </p:cNvPr>
          <p:cNvPicPr>
            <a:picLocks noChangeAspect="1"/>
          </p:cNvPicPr>
          <p:nvPr/>
        </p:nvPicPr>
        <p:blipFill rotWithShape="1">
          <a:blip r:embed="rId2"/>
          <a:srcRect l="88730" b="81517"/>
          <a:stretch/>
        </p:blipFill>
        <p:spPr>
          <a:xfrm>
            <a:off x="8113486" y="0"/>
            <a:ext cx="1030514" cy="1267581"/>
          </a:xfrm>
          <a:prstGeom prst="rect">
            <a:avLst/>
          </a:prstGeom>
        </p:spPr>
      </p:pic>
    </p:spTree>
    <p:extLst>
      <p:ext uri="{BB962C8B-B14F-4D97-AF65-F5344CB8AC3E}">
        <p14:creationId xmlns:p14="http://schemas.microsoft.com/office/powerpoint/2010/main" val="39890011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Dos objetos">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FB3CFEF-4B3E-1E40-B352-B3A39094156E}"/>
              </a:ext>
            </a:extLst>
          </p:cNvPr>
          <p:cNvPicPr>
            <a:picLocks noChangeAspect="1"/>
          </p:cNvPicPr>
          <p:nvPr/>
        </p:nvPicPr>
        <p:blipFill>
          <a:blip r:embed="rId2"/>
          <a:stretch>
            <a:fillRect/>
          </a:stretch>
        </p:blipFill>
        <p:spPr>
          <a:xfrm>
            <a:off x="0" y="0"/>
            <a:ext cx="9144000" cy="6858000"/>
          </a:xfrm>
          <a:prstGeom prst="rect">
            <a:avLst/>
          </a:prstGeom>
        </p:spPr>
      </p:pic>
    </p:spTree>
    <p:extLst>
      <p:ext uri="{BB962C8B-B14F-4D97-AF65-F5344CB8AC3E}">
        <p14:creationId xmlns:p14="http://schemas.microsoft.com/office/powerpoint/2010/main" val="5279390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ación">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39422CC-C000-654E-9301-E5A5A99182F7}"/>
              </a:ext>
            </a:extLst>
          </p:cNvPr>
          <p:cNvPicPr>
            <a:picLocks noChangeAspect="1"/>
          </p:cNvPicPr>
          <p:nvPr/>
        </p:nvPicPr>
        <p:blipFill>
          <a:blip r:embed="rId2"/>
          <a:stretch>
            <a:fillRect/>
          </a:stretch>
        </p:blipFill>
        <p:spPr>
          <a:xfrm>
            <a:off x="0" y="0"/>
            <a:ext cx="9144000" cy="6858000"/>
          </a:xfrm>
          <a:prstGeom prst="rect">
            <a:avLst/>
          </a:prstGeom>
        </p:spPr>
      </p:pic>
    </p:spTree>
    <p:extLst>
      <p:ext uri="{BB962C8B-B14F-4D97-AF65-F5344CB8AC3E}">
        <p14:creationId xmlns:p14="http://schemas.microsoft.com/office/powerpoint/2010/main" val="29748651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ólo el título">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A3B3542-21FA-CE4F-97EC-30221117B445}"/>
              </a:ext>
            </a:extLst>
          </p:cNvPr>
          <p:cNvPicPr>
            <a:picLocks noChangeAspect="1"/>
          </p:cNvPicPr>
          <p:nvPr/>
        </p:nvPicPr>
        <p:blipFill>
          <a:blip r:embed="rId2"/>
          <a:stretch>
            <a:fillRect/>
          </a:stretch>
        </p:blipFill>
        <p:spPr>
          <a:xfrm>
            <a:off x="0" y="0"/>
            <a:ext cx="9144000" cy="6858000"/>
          </a:xfrm>
          <a:prstGeom prst="rect">
            <a:avLst/>
          </a:prstGeom>
        </p:spPr>
      </p:pic>
    </p:spTree>
    <p:extLst>
      <p:ext uri="{BB962C8B-B14F-4D97-AF65-F5344CB8AC3E}">
        <p14:creationId xmlns:p14="http://schemas.microsoft.com/office/powerpoint/2010/main" val="34202692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CFC36C6-822B-4F4E-9443-296E49B7FDEB}"/>
              </a:ext>
            </a:extLst>
          </p:cNvPr>
          <p:cNvPicPr>
            <a:picLocks noChangeAspect="1"/>
          </p:cNvPicPr>
          <p:nvPr/>
        </p:nvPicPr>
        <p:blipFill>
          <a:blip r:embed="rId2"/>
          <a:stretch>
            <a:fillRect/>
          </a:stretch>
        </p:blipFill>
        <p:spPr>
          <a:xfrm>
            <a:off x="0" y="0"/>
            <a:ext cx="9144000" cy="6858000"/>
          </a:xfrm>
          <a:prstGeom prst="rect">
            <a:avLst/>
          </a:prstGeom>
        </p:spPr>
      </p:pic>
    </p:spTree>
    <p:extLst>
      <p:ext uri="{BB962C8B-B14F-4D97-AF65-F5344CB8AC3E}">
        <p14:creationId xmlns:p14="http://schemas.microsoft.com/office/powerpoint/2010/main" val="27190682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457202" y="273049"/>
            <a:ext cx="3008313" cy="1162051"/>
          </a:xfrm>
        </p:spPr>
        <p:txBody>
          <a:bodyPr anchor="b"/>
          <a:lstStyle>
            <a:lvl1pPr algn="l">
              <a:defRPr sz="2000" b="1"/>
            </a:lvl1pPr>
          </a:lstStyle>
          <a:p>
            <a:r>
              <a:rPr lang="es-ES"/>
              <a:t>Haga clic para modificar el estilo de título del patrón</a:t>
            </a:r>
          </a:p>
        </p:txBody>
      </p:sp>
      <p:sp>
        <p:nvSpPr>
          <p:cNvPr id="3" name="Marcador de contenido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p:cNvSpPr>
            <a:spLocks noGrp="1"/>
          </p:cNvSpPr>
          <p:nvPr>
            <p:ph type="body" sz="half" idx="2"/>
          </p:nvPr>
        </p:nvSpPr>
        <p:spPr>
          <a:xfrm>
            <a:off x="457202"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Marcador de fecha 4"/>
          <p:cNvSpPr>
            <a:spLocks noGrp="1"/>
          </p:cNvSpPr>
          <p:nvPr>
            <p:ph type="dt" sz="half" idx="10"/>
          </p:nvPr>
        </p:nvSpPr>
        <p:spPr/>
        <p:txBody>
          <a:bodyPr/>
          <a:lstStyle/>
          <a:p>
            <a:fld id="{F5D02450-2440-42B3-8651-A6E43E99E086}" type="datetimeFigureOut">
              <a:rPr lang="es-MX" smtClean="0"/>
              <a:pPr/>
              <a:t>01/02/2021</a:t>
            </a:fld>
            <a:endParaRPr lang="es-MX"/>
          </a:p>
        </p:txBody>
      </p:sp>
      <p:sp>
        <p:nvSpPr>
          <p:cNvPr id="6" name="Marcador de pie de página 5"/>
          <p:cNvSpPr>
            <a:spLocks noGrp="1"/>
          </p:cNvSpPr>
          <p:nvPr>
            <p:ph type="ftr" sz="quarter" idx="11"/>
          </p:nvPr>
        </p:nvSpPr>
        <p:spPr/>
        <p:txBody>
          <a:bodyPr/>
          <a:lstStyle/>
          <a:p>
            <a:endParaRPr lang="es-MX"/>
          </a:p>
        </p:txBody>
      </p:sp>
      <p:sp>
        <p:nvSpPr>
          <p:cNvPr id="7" name="Marcador de número de diapositiva 6"/>
          <p:cNvSpPr>
            <a:spLocks noGrp="1"/>
          </p:cNvSpPr>
          <p:nvPr>
            <p:ph type="sldNum" sz="quarter" idx="12"/>
          </p:nvPr>
        </p:nvSpPr>
        <p:spPr/>
        <p:txBody>
          <a:bodyPr/>
          <a:lstStyle/>
          <a:p>
            <a:fld id="{B57B0E34-5025-455C-AAC3-A407914B8C42}" type="slidenum">
              <a:rPr lang="es-MX" smtClean="0"/>
              <a:pPr/>
              <a:t>‹Nº›</a:t>
            </a:fld>
            <a:endParaRPr lang="es-MX"/>
          </a:p>
        </p:txBody>
      </p:sp>
    </p:spTree>
    <p:extLst>
      <p:ext uri="{BB962C8B-B14F-4D97-AF65-F5344CB8AC3E}">
        <p14:creationId xmlns:p14="http://schemas.microsoft.com/office/powerpoint/2010/main" val="37118994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1792288" y="4800600"/>
            <a:ext cx="5486400" cy="566739"/>
          </a:xfrm>
        </p:spPr>
        <p:txBody>
          <a:bodyPr anchor="b"/>
          <a:lstStyle>
            <a:lvl1pPr algn="l">
              <a:defRPr sz="2000" b="1"/>
            </a:lvl1pPr>
          </a:lstStyle>
          <a:p>
            <a:r>
              <a:rPr lang="es-ES"/>
              <a:t>Haga clic para modificar el estilo de título del patrón</a:t>
            </a:r>
          </a:p>
        </p:txBody>
      </p:sp>
      <p:sp>
        <p:nvSpPr>
          <p:cNvPr id="3" name="Marcador de posición de imagen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p>
        </p:txBody>
      </p:sp>
      <p:sp>
        <p:nvSpPr>
          <p:cNvPr id="4" name="Marcador de texto 3"/>
          <p:cNvSpPr>
            <a:spLocks noGrp="1"/>
          </p:cNvSpPr>
          <p:nvPr>
            <p:ph type="body" sz="half" idx="2"/>
          </p:nvPr>
        </p:nvSpPr>
        <p:spPr>
          <a:xfrm>
            <a:off x="1792288" y="5367338"/>
            <a:ext cx="5486400"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Marcador de fecha 4"/>
          <p:cNvSpPr>
            <a:spLocks noGrp="1"/>
          </p:cNvSpPr>
          <p:nvPr>
            <p:ph type="dt" sz="half" idx="10"/>
          </p:nvPr>
        </p:nvSpPr>
        <p:spPr/>
        <p:txBody>
          <a:bodyPr/>
          <a:lstStyle/>
          <a:p>
            <a:fld id="{F5D02450-2440-42B3-8651-A6E43E99E086}" type="datetimeFigureOut">
              <a:rPr lang="es-MX" smtClean="0"/>
              <a:pPr/>
              <a:t>01/02/2021</a:t>
            </a:fld>
            <a:endParaRPr lang="es-MX"/>
          </a:p>
        </p:txBody>
      </p:sp>
      <p:sp>
        <p:nvSpPr>
          <p:cNvPr id="6" name="Marcador de pie de página 5"/>
          <p:cNvSpPr>
            <a:spLocks noGrp="1"/>
          </p:cNvSpPr>
          <p:nvPr>
            <p:ph type="ftr" sz="quarter" idx="11"/>
          </p:nvPr>
        </p:nvSpPr>
        <p:spPr/>
        <p:txBody>
          <a:bodyPr/>
          <a:lstStyle/>
          <a:p>
            <a:endParaRPr lang="es-MX"/>
          </a:p>
        </p:txBody>
      </p:sp>
      <p:sp>
        <p:nvSpPr>
          <p:cNvPr id="7" name="Marcador de número de diapositiva 6"/>
          <p:cNvSpPr>
            <a:spLocks noGrp="1"/>
          </p:cNvSpPr>
          <p:nvPr>
            <p:ph type="sldNum" sz="quarter" idx="12"/>
          </p:nvPr>
        </p:nvSpPr>
        <p:spPr/>
        <p:txBody>
          <a:bodyPr/>
          <a:lstStyle/>
          <a:p>
            <a:fld id="{B57B0E34-5025-455C-AAC3-A407914B8C42}" type="slidenum">
              <a:rPr lang="es-MX" smtClean="0"/>
              <a:pPr/>
              <a:t>‹Nº›</a:t>
            </a:fld>
            <a:endParaRPr lang="es-MX"/>
          </a:p>
        </p:txBody>
      </p:sp>
    </p:spTree>
    <p:extLst>
      <p:ext uri="{BB962C8B-B14F-4D97-AF65-F5344CB8AC3E}">
        <p14:creationId xmlns:p14="http://schemas.microsoft.com/office/powerpoint/2010/main" val="23735252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457200" y="274639"/>
            <a:ext cx="8229600" cy="1143000"/>
          </a:xfrm>
          <a:prstGeom prst="rect">
            <a:avLst/>
          </a:prstGeom>
        </p:spPr>
        <p:txBody>
          <a:bodyPr vert="horz" lIns="91440" tIns="45720" rIns="91440" bIns="45720" rtlCol="0" anchor="ctr">
            <a:normAutofit/>
          </a:bodyPr>
          <a:lstStyle/>
          <a:p>
            <a:r>
              <a:rPr lang="es-ES_tradnl"/>
              <a:t>Clic para editar título</a:t>
            </a:r>
            <a:endParaRPr lang="es-ES"/>
          </a:p>
        </p:txBody>
      </p:sp>
      <p:sp>
        <p:nvSpPr>
          <p:cNvPr id="3" name="Marcador de texto 2"/>
          <p:cNvSpPr>
            <a:spLocks noGrp="1"/>
          </p:cNvSpPr>
          <p:nvPr>
            <p:ph type="body" idx="1"/>
          </p:nvPr>
        </p:nvSpPr>
        <p:spPr>
          <a:xfrm>
            <a:off x="457200" y="1600201"/>
            <a:ext cx="8229600" cy="4525963"/>
          </a:xfrm>
          <a:prstGeom prst="rect">
            <a:avLst/>
          </a:prstGeom>
        </p:spPr>
        <p:txBody>
          <a:bodyPr vert="horz" lIns="91440" tIns="45720" rIns="91440" bIns="45720" rtlCol="0">
            <a:normAutofit/>
          </a:body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fecha 3"/>
          <p:cNvSpPr>
            <a:spLocks noGrp="1"/>
          </p:cNvSpPr>
          <p:nvPr>
            <p:ph type="dt" sz="half" idx="2"/>
          </p:nvPr>
        </p:nvSpPr>
        <p:spPr>
          <a:xfrm>
            <a:off x="457200" y="6356351"/>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5D02450-2440-42B3-8651-A6E43E99E086}" type="datetimeFigureOut">
              <a:rPr lang="es-MX" smtClean="0"/>
              <a:pPr/>
              <a:t>01/02/2021</a:t>
            </a:fld>
            <a:endParaRPr lang="es-MX"/>
          </a:p>
        </p:txBody>
      </p:sp>
      <p:sp>
        <p:nvSpPr>
          <p:cNvPr id="5" name="Marcador de pie de página 4"/>
          <p:cNvSpPr>
            <a:spLocks noGrp="1"/>
          </p:cNvSpPr>
          <p:nvPr>
            <p:ph type="ftr" sz="quarter" idx="3"/>
          </p:nvPr>
        </p:nvSpPr>
        <p:spPr>
          <a:xfrm>
            <a:off x="3124200" y="6356351"/>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a:p>
        </p:txBody>
      </p:sp>
      <p:sp>
        <p:nvSpPr>
          <p:cNvPr id="6" name="Marcador de número de diapositiva 5"/>
          <p:cNvSpPr>
            <a:spLocks noGrp="1"/>
          </p:cNvSpPr>
          <p:nvPr>
            <p:ph type="sldNum" sz="quarter" idx="4"/>
          </p:nvPr>
        </p:nvSpPr>
        <p:spPr>
          <a:xfrm>
            <a:off x="6553200" y="6356351"/>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57B0E34-5025-455C-AAC3-A407914B8C42}" type="slidenum">
              <a:rPr lang="es-MX" smtClean="0"/>
              <a:pPr/>
              <a:t>‹Nº›</a:t>
            </a:fld>
            <a:endParaRPr lang="es-MX"/>
          </a:p>
        </p:txBody>
      </p:sp>
    </p:spTree>
    <p:extLst>
      <p:ext uri="{BB962C8B-B14F-4D97-AF65-F5344CB8AC3E}">
        <p14:creationId xmlns:p14="http://schemas.microsoft.com/office/powerpoint/2010/main" val="164988618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7.wmf"/><Relationship Id="rId1" Type="http://schemas.openxmlformats.org/officeDocument/2006/relationships/slideLayout" Target="../slideLayouts/slideLayout3.xml"/><Relationship Id="rId4" Type="http://schemas.openxmlformats.org/officeDocument/2006/relationships/image" Target="../media/image9.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94330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714348" y="1124744"/>
            <a:ext cx="7715304" cy="3970318"/>
          </a:xfrm>
          <a:prstGeom prst="rect">
            <a:avLst/>
          </a:prstGeom>
          <a:noFill/>
        </p:spPr>
        <p:txBody>
          <a:bodyPr wrap="square" rtlCol="0">
            <a:spAutoFit/>
          </a:bodyPr>
          <a:lstStyle/>
          <a:p>
            <a:pPr algn="just"/>
            <a:r>
              <a:rPr lang="es-ES" sz="3000" b="1" dirty="0"/>
              <a:t>2.1.3 Diseño </a:t>
            </a:r>
            <a:r>
              <a:rPr lang="es-ES" sz="3000" b="1" baseline="30000" dirty="0"/>
              <a:t>1</a:t>
            </a:r>
            <a:endParaRPr lang="es-ES" sz="3000" b="1" dirty="0"/>
          </a:p>
          <a:p>
            <a:pPr algn="just"/>
            <a:r>
              <a:rPr lang="es-ES" sz="2400" dirty="0"/>
              <a:t>En esta etapa se proponen soluciones a los problemas a resolver, por lo que se realiza una toma de decisiones  aplicando los conocimientos adquiridos  y utilizando los datos existentes.</a:t>
            </a:r>
          </a:p>
          <a:p>
            <a:pPr algn="just"/>
            <a:endParaRPr lang="es-ES" sz="2400" dirty="0"/>
          </a:p>
          <a:p>
            <a:pPr algn="just"/>
            <a:r>
              <a:rPr lang="es-ES" sz="3000" b="1" dirty="0"/>
              <a:t>2.1.4 Verificación o prueba de escritorio </a:t>
            </a:r>
            <a:r>
              <a:rPr lang="es-ES" sz="3000" b="1" baseline="30000" dirty="0"/>
              <a:t>1</a:t>
            </a:r>
            <a:endParaRPr lang="es-ES" sz="3000" b="1" dirty="0"/>
          </a:p>
          <a:p>
            <a:pPr algn="just"/>
            <a:r>
              <a:rPr lang="es-ES" sz="2400" dirty="0"/>
              <a:t>Se consideran resultados previstos para datos conocidos a fin de que al probar cada una de sus partes podamos ir comprobando que el algoritmo sirve o requiere modificarse. </a:t>
            </a:r>
          </a:p>
        </p:txBody>
      </p:sp>
    </p:spTree>
    <p:extLst>
      <p:ext uri="{BB962C8B-B14F-4D97-AF65-F5344CB8AC3E}">
        <p14:creationId xmlns:p14="http://schemas.microsoft.com/office/powerpoint/2010/main" val="18669679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714348" y="980728"/>
            <a:ext cx="7715304" cy="3970318"/>
          </a:xfrm>
          <a:prstGeom prst="rect">
            <a:avLst/>
          </a:prstGeom>
          <a:noFill/>
        </p:spPr>
        <p:txBody>
          <a:bodyPr wrap="square" rtlCol="0">
            <a:spAutoFit/>
          </a:bodyPr>
          <a:lstStyle/>
          <a:p>
            <a:pPr algn="just"/>
            <a:r>
              <a:rPr lang="es-ES" sz="3000" b="1" dirty="0"/>
              <a:t>2.2 Análisis del Problema</a:t>
            </a:r>
          </a:p>
          <a:p>
            <a:pPr algn="just"/>
            <a:r>
              <a:rPr lang="es-ES" sz="3000" b="1" dirty="0"/>
              <a:t>2.2.1 Identificadores</a:t>
            </a:r>
          </a:p>
          <a:p>
            <a:pPr algn="just"/>
            <a:r>
              <a:rPr lang="es-ES" sz="2400" dirty="0"/>
              <a:t>Un identificador es el nombre que se le asigna a los datos de un programa </a:t>
            </a:r>
            <a:r>
              <a:rPr lang="es-ES" sz="2400" b="1" dirty="0"/>
              <a:t>(constantes, variables, tipos de datos), </a:t>
            </a:r>
            <a:r>
              <a:rPr lang="es-ES" sz="2400" dirty="0"/>
              <a:t>y que nos permiten el acceso a su contenido.</a:t>
            </a:r>
          </a:p>
          <a:p>
            <a:pPr algn="just"/>
            <a:endParaRPr lang="es-ES" sz="2400" dirty="0"/>
          </a:p>
          <a:p>
            <a:pPr algn="just"/>
            <a:r>
              <a:rPr lang="es-ES" sz="2400" dirty="0"/>
              <a:t>Ejemplo:</a:t>
            </a:r>
          </a:p>
          <a:p>
            <a:pPr algn="ctr"/>
            <a:r>
              <a:rPr lang="es-ES" sz="2400" b="1" dirty="0"/>
              <a:t>Calf1</a:t>
            </a:r>
          </a:p>
          <a:p>
            <a:pPr algn="ctr"/>
            <a:r>
              <a:rPr lang="es-ES" sz="2400" b="1" dirty="0"/>
              <a:t>Valor_1</a:t>
            </a:r>
          </a:p>
          <a:p>
            <a:pPr algn="ctr"/>
            <a:r>
              <a:rPr lang="es-ES" sz="2400" b="1" dirty="0" err="1"/>
              <a:t>Num_hrs</a:t>
            </a:r>
            <a:endParaRPr lang="es-ES" sz="2400" dirty="0"/>
          </a:p>
        </p:txBody>
      </p:sp>
    </p:spTree>
    <p:extLst>
      <p:ext uri="{BB962C8B-B14F-4D97-AF65-F5344CB8AC3E}">
        <p14:creationId xmlns:p14="http://schemas.microsoft.com/office/powerpoint/2010/main" val="37981577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714348" y="1196752"/>
            <a:ext cx="7715304" cy="4616648"/>
          </a:xfrm>
          <a:prstGeom prst="rect">
            <a:avLst/>
          </a:prstGeom>
          <a:noFill/>
        </p:spPr>
        <p:txBody>
          <a:bodyPr wrap="square" rtlCol="0">
            <a:spAutoFit/>
          </a:bodyPr>
          <a:lstStyle/>
          <a:p>
            <a:pPr algn="just"/>
            <a:r>
              <a:rPr lang="es-ES" sz="3000" b="1" dirty="0"/>
              <a:t>2.2.2 Tipos de datos</a:t>
            </a:r>
          </a:p>
          <a:p>
            <a:pPr algn="just"/>
            <a:r>
              <a:rPr lang="es-ES" sz="2400" dirty="0"/>
              <a:t>Es el valor que puede tomar una constante o variable . Por ejemplo, para representar los datos de un alumno como: Nombre, </a:t>
            </a:r>
            <a:r>
              <a:rPr lang="es-ES" sz="2400" dirty="0" err="1"/>
              <a:t>Num_cta</a:t>
            </a:r>
            <a:r>
              <a:rPr lang="es-ES" sz="2400" dirty="0"/>
              <a:t>, calf1, calf2, etc.</a:t>
            </a:r>
          </a:p>
          <a:p>
            <a:pPr algn="just"/>
            <a:endParaRPr lang="es-ES" sz="2400" dirty="0"/>
          </a:p>
          <a:p>
            <a:pPr algn="just"/>
            <a:r>
              <a:rPr lang="es-ES" sz="2400" dirty="0"/>
              <a:t>Los tipos de datos más utilizados son:</a:t>
            </a:r>
          </a:p>
          <a:p>
            <a:pPr algn="just"/>
            <a:r>
              <a:rPr lang="es-ES" sz="2400" b="1" dirty="0"/>
              <a:t>a) Numéricos:  </a:t>
            </a:r>
            <a:r>
              <a:rPr lang="es-ES" sz="2400" dirty="0"/>
              <a:t>Representan un valor entero y real.</a:t>
            </a:r>
          </a:p>
          <a:p>
            <a:pPr algn="just"/>
            <a:endParaRPr lang="es-ES" sz="2400" dirty="0"/>
          </a:p>
          <a:p>
            <a:pPr algn="just"/>
            <a:r>
              <a:rPr lang="es-ES" sz="2400" dirty="0"/>
              <a:t>Ejemplo:</a:t>
            </a:r>
          </a:p>
          <a:p>
            <a:pPr algn="just"/>
            <a:endParaRPr lang="es-ES" sz="2400" dirty="0"/>
          </a:p>
          <a:p>
            <a:pPr algn="just"/>
            <a:r>
              <a:rPr lang="es-ES" sz="2400" b="1" dirty="0"/>
              <a:t>Entero:  </a:t>
            </a:r>
            <a:r>
              <a:rPr lang="es-ES" sz="2400" dirty="0"/>
              <a:t>250, -5</a:t>
            </a:r>
            <a:r>
              <a:rPr lang="es-ES" sz="2400" b="1" dirty="0"/>
              <a:t>		Real:  </a:t>
            </a:r>
            <a:r>
              <a:rPr lang="es-ES" sz="2400" dirty="0"/>
              <a:t>3.1416, -27.5</a:t>
            </a:r>
            <a:endParaRPr lang="es-ES" sz="2400" b="1" dirty="0"/>
          </a:p>
          <a:p>
            <a:pPr algn="just"/>
            <a:endParaRPr lang="es-ES" sz="2400" dirty="0"/>
          </a:p>
        </p:txBody>
      </p:sp>
    </p:spTree>
    <p:extLst>
      <p:ext uri="{BB962C8B-B14F-4D97-AF65-F5344CB8AC3E}">
        <p14:creationId xmlns:p14="http://schemas.microsoft.com/office/powerpoint/2010/main" val="18669679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714348" y="2191504"/>
            <a:ext cx="7715304" cy="2769989"/>
          </a:xfrm>
          <a:prstGeom prst="rect">
            <a:avLst/>
          </a:prstGeom>
          <a:noFill/>
        </p:spPr>
        <p:txBody>
          <a:bodyPr wrap="square" rtlCol="0">
            <a:spAutoFit/>
          </a:bodyPr>
          <a:lstStyle/>
          <a:p>
            <a:pPr algn="just"/>
            <a:r>
              <a:rPr lang="es-ES" sz="3000" b="1" dirty="0"/>
              <a:t>2.2.2 Tipos de datos</a:t>
            </a:r>
          </a:p>
          <a:p>
            <a:pPr algn="just"/>
            <a:r>
              <a:rPr lang="es-ES" sz="2400" b="1" dirty="0"/>
              <a:t>b) Lógicos: </a:t>
            </a:r>
            <a:r>
              <a:rPr lang="es-ES" sz="2400" dirty="0"/>
              <a:t>Solo pueden tener dos valores (verdadero o falso), y son el resultado de una comparación.</a:t>
            </a:r>
          </a:p>
          <a:p>
            <a:pPr algn="just"/>
            <a:endParaRPr lang="es-ES" sz="2400" b="1" dirty="0"/>
          </a:p>
          <a:p>
            <a:pPr algn="just"/>
            <a:r>
              <a:rPr lang="es-ES" sz="2400" b="1" dirty="0"/>
              <a:t>c) Alfanuméricos: </a:t>
            </a:r>
            <a:r>
              <a:rPr lang="es-ES" sz="2400" dirty="0"/>
              <a:t>Son una serie de caracteres que sirven para representar y manejar datos como nombres de personas, artículos, productos, direcciones, etc.</a:t>
            </a:r>
            <a:endParaRPr lang="es-ES" sz="2400" b="1" dirty="0"/>
          </a:p>
        </p:txBody>
      </p:sp>
      <p:sp>
        <p:nvSpPr>
          <p:cNvPr id="3" name="2 CuadroTexto"/>
          <p:cNvSpPr txBox="1"/>
          <p:nvPr/>
        </p:nvSpPr>
        <p:spPr>
          <a:xfrm>
            <a:off x="714348" y="928670"/>
            <a:ext cx="6429420" cy="1077218"/>
          </a:xfrm>
          <a:prstGeom prst="rect">
            <a:avLst/>
          </a:prstGeom>
          <a:noFill/>
        </p:spPr>
        <p:txBody>
          <a:bodyPr wrap="square" rtlCol="0">
            <a:spAutoFit/>
          </a:bodyPr>
          <a:lstStyle/>
          <a:p>
            <a:pPr marL="342900" indent="-342900"/>
            <a:r>
              <a:rPr lang="es-ES" sz="2800" b="1" dirty="0"/>
              <a:t>2. </a:t>
            </a:r>
            <a:r>
              <a:rPr lang="es-ES" sz="3200" b="1" dirty="0"/>
              <a:t>Metodología para la descomposición de un algoritmo.  </a:t>
            </a:r>
          </a:p>
        </p:txBody>
      </p:sp>
    </p:spTree>
    <p:extLst>
      <p:ext uri="{BB962C8B-B14F-4D97-AF65-F5344CB8AC3E}">
        <p14:creationId xmlns:p14="http://schemas.microsoft.com/office/powerpoint/2010/main" val="18669679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714348" y="1196752"/>
            <a:ext cx="7715304" cy="3877985"/>
          </a:xfrm>
          <a:prstGeom prst="rect">
            <a:avLst/>
          </a:prstGeom>
          <a:noFill/>
        </p:spPr>
        <p:txBody>
          <a:bodyPr wrap="square" rtlCol="0">
            <a:spAutoFit/>
          </a:bodyPr>
          <a:lstStyle/>
          <a:p>
            <a:pPr algn="just"/>
            <a:r>
              <a:rPr lang="es-ES" sz="3000" b="1" dirty="0"/>
              <a:t>2.2.3 Variables</a:t>
            </a:r>
          </a:p>
          <a:p>
            <a:pPr algn="just"/>
            <a:r>
              <a:rPr lang="es-ES" sz="2400" dirty="0"/>
              <a:t>Permite almacenar de forma temporal un valor y el cual puede cambiar durante la ejecución del algoritmo ó programa.</a:t>
            </a:r>
          </a:p>
          <a:p>
            <a:pPr algn="just"/>
            <a:r>
              <a:rPr lang="es-ES" sz="2400" dirty="0"/>
              <a:t>Toda variable tiene un nombre que sirve para identificarla.</a:t>
            </a:r>
          </a:p>
          <a:p>
            <a:pPr algn="just"/>
            <a:endParaRPr lang="es-ES" sz="2400" dirty="0"/>
          </a:p>
          <a:p>
            <a:pPr algn="just"/>
            <a:r>
              <a:rPr lang="es-ES" sz="2400" dirty="0"/>
              <a:t>Ejemplo:</a:t>
            </a:r>
          </a:p>
          <a:p>
            <a:pPr algn="just"/>
            <a:r>
              <a:rPr lang="es-ES" sz="2400" dirty="0"/>
              <a:t>		</a:t>
            </a:r>
            <a:r>
              <a:rPr lang="es-ES" sz="2400" b="1" dirty="0" err="1"/>
              <a:t>prom</a:t>
            </a:r>
            <a:r>
              <a:rPr lang="es-ES" sz="2400" b="1" dirty="0"/>
              <a:t>=(calf1+calf2+calf3)/3</a:t>
            </a:r>
          </a:p>
          <a:p>
            <a:pPr algn="just"/>
            <a:endParaRPr lang="es-ES" sz="2400" b="1" dirty="0"/>
          </a:p>
          <a:p>
            <a:pPr algn="just"/>
            <a:r>
              <a:rPr lang="es-ES" sz="2400" dirty="0"/>
              <a:t>Las variables son: </a:t>
            </a:r>
            <a:r>
              <a:rPr lang="es-ES" sz="2400" dirty="0" err="1"/>
              <a:t>prom</a:t>
            </a:r>
            <a:r>
              <a:rPr lang="es-ES" sz="2400" dirty="0"/>
              <a:t>, calf1, calf2, calf3.</a:t>
            </a:r>
          </a:p>
        </p:txBody>
      </p:sp>
    </p:spTree>
    <p:extLst>
      <p:ext uri="{BB962C8B-B14F-4D97-AF65-F5344CB8AC3E}">
        <p14:creationId xmlns:p14="http://schemas.microsoft.com/office/powerpoint/2010/main" val="18669679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714348" y="1196752"/>
            <a:ext cx="7715304" cy="4247317"/>
          </a:xfrm>
          <a:prstGeom prst="rect">
            <a:avLst/>
          </a:prstGeom>
          <a:noFill/>
        </p:spPr>
        <p:txBody>
          <a:bodyPr wrap="square" rtlCol="0">
            <a:spAutoFit/>
          </a:bodyPr>
          <a:lstStyle/>
          <a:p>
            <a:pPr algn="just"/>
            <a:r>
              <a:rPr lang="es-ES" sz="3000" b="1" dirty="0"/>
              <a:t>2.2.4</a:t>
            </a:r>
            <a:r>
              <a:rPr lang="es-ES" sz="2400" b="1" dirty="0"/>
              <a:t> </a:t>
            </a:r>
            <a:r>
              <a:rPr lang="es-ES" sz="3000" b="1" dirty="0"/>
              <a:t>Constantes</a:t>
            </a:r>
          </a:p>
          <a:p>
            <a:pPr algn="just"/>
            <a:r>
              <a:rPr lang="es-ES" sz="2400" dirty="0"/>
              <a:t>Son datos numéricos o alfanuméricos que contienen un valor y que no cambia durante la ejecución del algoritmo ó programa.</a:t>
            </a:r>
          </a:p>
          <a:p>
            <a:pPr algn="just"/>
            <a:endParaRPr lang="es-ES" sz="2400" dirty="0"/>
          </a:p>
          <a:p>
            <a:pPr algn="just"/>
            <a:r>
              <a:rPr lang="es-ES" sz="2400" dirty="0"/>
              <a:t>Ejemplos:</a:t>
            </a:r>
          </a:p>
          <a:p>
            <a:pPr algn="just"/>
            <a:r>
              <a:rPr lang="es-ES" sz="2400" dirty="0"/>
              <a:t>		</a:t>
            </a:r>
            <a:r>
              <a:rPr lang="es-ES" sz="2400" b="1" dirty="0" err="1"/>
              <a:t>num_notas</a:t>
            </a:r>
            <a:r>
              <a:rPr lang="es-ES" sz="2400" b="1" dirty="0"/>
              <a:t> =3</a:t>
            </a:r>
          </a:p>
          <a:p>
            <a:pPr algn="just"/>
            <a:r>
              <a:rPr lang="es-ES" sz="2400" dirty="0"/>
              <a:t>		</a:t>
            </a:r>
            <a:r>
              <a:rPr lang="es-ES" sz="2400" b="1" dirty="0" err="1"/>
              <a:t>prom</a:t>
            </a:r>
            <a:r>
              <a:rPr lang="es-ES" sz="2400" b="1" dirty="0"/>
              <a:t>=(calf1+calf2+calf3)/</a:t>
            </a:r>
            <a:r>
              <a:rPr lang="es-ES" sz="2400" b="1" dirty="0" err="1"/>
              <a:t>num_notas</a:t>
            </a:r>
            <a:endParaRPr lang="es-ES" sz="2400" b="1" dirty="0"/>
          </a:p>
          <a:p>
            <a:pPr algn="just"/>
            <a:r>
              <a:rPr lang="es-ES" sz="2400" b="1" dirty="0"/>
              <a:t>		PI=3.1416</a:t>
            </a:r>
          </a:p>
          <a:p>
            <a:pPr algn="just"/>
            <a:r>
              <a:rPr lang="es-ES" sz="2400" b="1" dirty="0"/>
              <a:t>		</a:t>
            </a:r>
          </a:p>
          <a:p>
            <a:pPr algn="just"/>
            <a:r>
              <a:rPr lang="es-ES" sz="2400" dirty="0"/>
              <a:t>Las constantes son: </a:t>
            </a:r>
            <a:r>
              <a:rPr lang="es-ES" sz="2400" dirty="0" err="1"/>
              <a:t>num_notas</a:t>
            </a:r>
            <a:r>
              <a:rPr lang="es-ES" sz="2400" dirty="0"/>
              <a:t>, PI.</a:t>
            </a:r>
          </a:p>
        </p:txBody>
      </p:sp>
    </p:spTree>
    <p:extLst>
      <p:ext uri="{BB962C8B-B14F-4D97-AF65-F5344CB8AC3E}">
        <p14:creationId xmlns:p14="http://schemas.microsoft.com/office/powerpoint/2010/main" val="18669679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714348" y="1268760"/>
            <a:ext cx="7715304" cy="3877985"/>
          </a:xfrm>
          <a:prstGeom prst="rect">
            <a:avLst/>
          </a:prstGeom>
          <a:noFill/>
        </p:spPr>
        <p:txBody>
          <a:bodyPr wrap="square" rtlCol="0">
            <a:spAutoFit/>
          </a:bodyPr>
          <a:lstStyle/>
          <a:p>
            <a:pPr algn="just"/>
            <a:r>
              <a:rPr lang="es-ES" sz="3000" b="1" dirty="0"/>
              <a:t>2.2.5 Operadores y Expresiones</a:t>
            </a:r>
          </a:p>
          <a:p>
            <a:pPr algn="just"/>
            <a:endParaRPr lang="es-ES" sz="2400" b="1" dirty="0"/>
          </a:p>
          <a:p>
            <a:pPr algn="just"/>
            <a:r>
              <a:rPr lang="es-ES" sz="2400" b="1" dirty="0"/>
              <a:t>Expresiones: </a:t>
            </a:r>
            <a:r>
              <a:rPr lang="es-ES" sz="2400" dirty="0"/>
              <a:t>Es un conjunto</a:t>
            </a:r>
            <a:r>
              <a:rPr lang="es-ES_tradnl" sz="2400" dirty="0"/>
              <a:t> de constantes, variables,  operadores con lo que se realizan las operaciones y permite obtener un resultado.</a:t>
            </a:r>
          </a:p>
          <a:p>
            <a:pPr algn="just"/>
            <a:endParaRPr lang="es-ES" sz="2400" dirty="0"/>
          </a:p>
          <a:p>
            <a:pPr algn="just"/>
            <a:r>
              <a:rPr lang="es-ES" sz="2400" dirty="0"/>
              <a:t>Ejemplo: </a:t>
            </a:r>
          </a:p>
          <a:p>
            <a:pPr algn="just"/>
            <a:r>
              <a:rPr lang="es-ES" sz="2400" dirty="0"/>
              <a:t>		</a:t>
            </a:r>
            <a:r>
              <a:rPr lang="es-ES" sz="2400" b="1" dirty="0"/>
              <a:t>resultado </a:t>
            </a:r>
            <a:r>
              <a:rPr lang="es-ES" sz="2400" b="1" dirty="0">
                <a:sym typeface="Wingdings" pitchFamily="2" charset="2"/>
              </a:rPr>
              <a:t> </a:t>
            </a:r>
            <a:r>
              <a:rPr lang="es-ES" sz="2400" b="1" dirty="0"/>
              <a:t>a*(2*b+5)/c</a:t>
            </a:r>
          </a:p>
          <a:p>
            <a:pPr algn="just"/>
            <a:endParaRPr lang="es-ES" sz="2400" b="1" dirty="0"/>
          </a:p>
          <a:p>
            <a:pPr algn="just"/>
            <a:r>
              <a:rPr lang="es-ES" sz="2400" b="1" dirty="0"/>
              <a:t>		</a:t>
            </a:r>
            <a:r>
              <a:rPr lang="es-ES" sz="2400" b="1" dirty="0" err="1"/>
              <a:t>Cal_final</a:t>
            </a:r>
            <a:r>
              <a:rPr lang="es-ES" sz="2400" b="1" dirty="0">
                <a:sym typeface="Wingdings" pitchFamily="2" charset="2"/>
              </a:rPr>
              <a:t> (cali1+cali2)/2</a:t>
            </a:r>
            <a:endParaRPr lang="es-ES" sz="2400" b="1" dirty="0"/>
          </a:p>
        </p:txBody>
      </p:sp>
    </p:spTree>
    <p:extLst>
      <p:ext uri="{BB962C8B-B14F-4D97-AF65-F5344CB8AC3E}">
        <p14:creationId xmlns:p14="http://schemas.microsoft.com/office/powerpoint/2010/main" val="18669679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747057" y="620688"/>
            <a:ext cx="7715304" cy="830997"/>
          </a:xfrm>
          <a:prstGeom prst="rect">
            <a:avLst/>
          </a:prstGeom>
          <a:noFill/>
        </p:spPr>
        <p:txBody>
          <a:bodyPr wrap="square" rtlCol="0">
            <a:spAutoFit/>
          </a:bodyPr>
          <a:lstStyle/>
          <a:p>
            <a:pPr algn="just"/>
            <a:r>
              <a:rPr lang="es-ES" sz="2400" b="1" dirty="0"/>
              <a:t>Operadores: </a:t>
            </a:r>
            <a:r>
              <a:rPr lang="es-ES" sz="2400" dirty="0"/>
              <a:t>Es un símbolo que permite manipular los valores de variables y/o constantes.</a:t>
            </a:r>
          </a:p>
        </p:txBody>
      </p:sp>
      <p:sp>
        <p:nvSpPr>
          <p:cNvPr id="4" name="3 CuadroTexto"/>
          <p:cNvSpPr txBox="1"/>
          <p:nvPr/>
        </p:nvSpPr>
        <p:spPr>
          <a:xfrm>
            <a:off x="755576" y="1412776"/>
            <a:ext cx="5616624" cy="1661993"/>
          </a:xfrm>
          <a:prstGeom prst="rect">
            <a:avLst/>
          </a:prstGeom>
          <a:noFill/>
        </p:spPr>
        <p:txBody>
          <a:bodyPr wrap="square" rtlCol="0">
            <a:spAutoFit/>
          </a:bodyPr>
          <a:lstStyle/>
          <a:p>
            <a:pPr algn="just"/>
            <a:r>
              <a:rPr lang="es-ES" sz="3000" b="1" dirty="0"/>
              <a:t>2.2.5.1 Operadores matemáticos</a:t>
            </a:r>
          </a:p>
          <a:p>
            <a:pPr marL="457200" indent="-457200" algn="just">
              <a:buAutoNum type="arabicParenR"/>
            </a:pPr>
            <a:r>
              <a:rPr lang="es-ES" sz="2400" dirty="0"/>
              <a:t>^     **</a:t>
            </a:r>
          </a:p>
          <a:p>
            <a:pPr marL="457200" indent="-457200" algn="just">
              <a:buAutoNum type="arabicParenR"/>
            </a:pPr>
            <a:r>
              <a:rPr lang="es-ES" sz="2400" dirty="0"/>
              <a:t>*     /     div    </a:t>
            </a:r>
            <a:r>
              <a:rPr lang="es-ES" sz="2400" dirty="0" err="1"/>
              <a:t>mod</a:t>
            </a:r>
            <a:endParaRPr lang="es-ES" sz="2400" dirty="0"/>
          </a:p>
          <a:p>
            <a:pPr marL="457200" indent="-457200" algn="just">
              <a:buAutoNum type="arabicParenR"/>
            </a:pPr>
            <a:r>
              <a:rPr lang="es-ES" sz="2400" dirty="0"/>
              <a:t>+     -</a:t>
            </a:r>
          </a:p>
        </p:txBody>
      </p:sp>
      <p:sp>
        <p:nvSpPr>
          <p:cNvPr id="6" name="5 CuadroTexto"/>
          <p:cNvSpPr txBox="1"/>
          <p:nvPr/>
        </p:nvSpPr>
        <p:spPr>
          <a:xfrm>
            <a:off x="755576" y="2996952"/>
            <a:ext cx="7560840" cy="830997"/>
          </a:xfrm>
          <a:prstGeom prst="rect">
            <a:avLst/>
          </a:prstGeom>
          <a:noFill/>
        </p:spPr>
        <p:txBody>
          <a:bodyPr wrap="square" rtlCol="0">
            <a:spAutoFit/>
          </a:bodyPr>
          <a:lstStyle/>
          <a:p>
            <a:r>
              <a:rPr lang="es-MX" sz="2400" dirty="0"/>
              <a:t>Los operadores con igual nivel de  prioridad  se evalúan de izquierda a derecha.</a:t>
            </a:r>
          </a:p>
        </p:txBody>
      </p:sp>
      <p:sp>
        <p:nvSpPr>
          <p:cNvPr id="7" name="6 CuadroTexto"/>
          <p:cNvSpPr txBox="1"/>
          <p:nvPr/>
        </p:nvSpPr>
        <p:spPr>
          <a:xfrm>
            <a:off x="755576" y="3894147"/>
            <a:ext cx="6480720" cy="923330"/>
          </a:xfrm>
          <a:prstGeom prst="rect">
            <a:avLst/>
          </a:prstGeom>
          <a:noFill/>
        </p:spPr>
        <p:txBody>
          <a:bodyPr wrap="square" rtlCol="0">
            <a:spAutoFit/>
          </a:bodyPr>
          <a:lstStyle/>
          <a:p>
            <a:pPr algn="just"/>
            <a:r>
              <a:rPr lang="es-ES" sz="3000" b="1" dirty="0"/>
              <a:t>2.2.5.2 Operador de asignación</a:t>
            </a:r>
          </a:p>
          <a:p>
            <a:pPr marL="457200" indent="-457200" algn="just">
              <a:buAutoNum type="arabicParenR"/>
            </a:pPr>
            <a:r>
              <a:rPr lang="es-ES" sz="2400" b="1" dirty="0"/>
              <a:t>=</a:t>
            </a:r>
            <a:r>
              <a:rPr lang="es-ES" sz="2400" dirty="0"/>
              <a:t>   ó     </a:t>
            </a:r>
            <a:r>
              <a:rPr lang="es-ES" sz="2400" dirty="0">
                <a:sym typeface="Wingdings" pitchFamily="2" charset="2"/>
              </a:rPr>
              <a:t></a:t>
            </a:r>
            <a:endParaRPr lang="es-ES" sz="2400" dirty="0"/>
          </a:p>
        </p:txBody>
      </p:sp>
      <p:sp>
        <p:nvSpPr>
          <p:cNvPr id="8" name="7 CuadroTexto"/>
          <p:cNvSpPr txBox="1"/>
          <p:nvPr/>
        </p:nvSpPr>
        <p:spPr>
          <a:xfrm>
            <a:off x="683568" y="4758243"/>
            <a:ext cx="8208912" cy="830997"/>
          </a:xfrm>
          <a:prstGeom prst="rect">
            <a:avLst/>
          </a:prstGeom>
          <a:noFill/>
        </p:spPr>
        <p:txBody>
          <a:bodyPr wrap="square" rtlCol="0">
            <a:spAutoFit/>
          </a:bodyPr>
          <a:lstStyle/>
          <a:p>
            <a:r>
              <a:rPr lang="es-MX" sz="2400" dirty="0"/>
              <a:t>Sirve para recuperar o guardar los valores obtenidos al realizarse o ejecutarse una expresión.</a:t>
            </a:r>
          </a:p>
        </p:txBody>
      </p:sp>
    </p:spTree>
    <p:extLst>
      <p:ext uri="{BB962C8B-B14F-4D97-AF65-F5344CB8AC3E}">
        <p14:creationId xmlns:p14="http://schemas.microsoft.com/office/powerpoint/2010/main" val="18669679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Rectángulo"/>
          <p:cNvSpPr/>
          <p:nvPr/>
        </p:nvSpPr>
        <p:spPr>
          <a:xfrm>
            <a:off x="899592" y="908720"/>
            <a:ext cx="5328592" cy="2769989"/>
          </a:xfrm>
          <a:prstGeom prst="rect">
            <a:avLst/>
          </a:prstGeom>
        </p:spPr>
        <p:txBody>
          <a:bodyPr wrap="square">
            <a:spAutoFit/>
          </a:bodyPr>
          <a:lstStyle/>
          <a:p>
            <a:pPr marL="457200" indent="-457200" algn="just"/>
            <a:r>
              <a:rPr lang="es-ES" sz="3000" b="1" dirty="0"/>
              <a:t>2.2.5.3 Operadores de relación</a:t>
            </a:r>
          </a:p>
          <a:p>
            <a:pPr marL="457200" indent="-457200" algn="just">
              <a:buAutoNum type="arabicParenR"/>
              <a:tabLst>
                <a:tab pos="2876550" algn="l"/>
              </a:tabLst>
            </a:pPr>
            <a:r>
              <a:rPr lang="es-ES" sz="2400" dirty="0"/>
              <a:t>Mayor que  	&gt;</a:t>
            </a:r>
          </a:p>
          <a:p>
            <a:pPr marL="457200" indent="-457200" algn="just">
              <a:buAutoNum type="arabicParenR"/>
              <a:tabLst>
                <a:tab pos="2876550" algn="l"/>
              </a:tabLst>
            </a:pPr>
            <a:r>
              <a:rPr lang="es-ES" sz="2400" dirty="0"/>
              <a:t>Menor que 	&lt;</a:t>
            </a:r>
          </a:p>
          <a:p>
            <a:pPr marL="457200" indent="-457200" algn="just">
              <a:buAutoNum type="arabicParenR"/>
              <a:tabLst>
                <a:tab pos="2876550" algn="l"/>
              </a:tabLst>
            </a:pPr>
            <a:r>
              <a:rPr lang="es-ES" sz="2400" dirty="0"/>
              <a:t>Mayor igual que	&gt;=</a:t>
            </a:r>
          </a:p>
          <a:p>
            <a:pPr marL="457200" indent="-457200" algn="just">
              <a:buAutoNum type="arabicParenR"/>
              <a:tabLst>
                <a:tab pos="2876550" algn="l"/>
              </a:tabLst>
            </a:pPr>
            <a:r>
              <a:rPr lang="es-ES" sz="2400" dirty="0"/>
              <a:t>Menor igual que	&lt;=</a:t>
            </a:r>
          </a:p>
          <a:p>
            <a:pPr marL="457200" indent="-457200" algn="just">
              <a:buAutoNum type="arabicParenR"/>
              <a:tabLst>
                <a:tab pos="2876550" algn="l"/>
              </a:tabLst>
            </a:pPr>
            <a:r>
              <a:rPr lang="es-ES" sz="2400" dirty="0"/>
              <a:t>Igual 	=</a:t>
            </a:r>
          </a:p>
          <a:p>
            <a:pPr marL="457200" indent="-457200" algn="just">
              <a:buAutoNum type="arabicParenR"/>
              <a:tabLst>
                <a:tab pos="2876550" algn="l"/>
              </a:tabLst>
            </a:pPr>
            <a:r>
              <a:rPr lang="es-ES" sz="2400" dirty="0"/>
              <a:t>Diferencia	&lt; &gt;   !=</a:t>
            </a:r>
          </a:p>
        </p:txBody>
      </p:sp>
      <p:sp>
        <p:nvSpPr>
          <p:cNvPr id="7" name="6 CuadroTexto"/>
          <p:cNvSpPr txBox="1"/>
          <p:nvPr/>
        </p:nvSpPr>
        <p:spPr>
          <a:xfrm>
            <a:off x="755576" y="3861048"/>
            <a:ext cx="7560840" cy="1200329"/>
          </a:xfrm>
          <a:prstGeom prst="rect">
            <a:avLst/>
          </a:prstGeom>
          <a:noFill/>
        </p:spPr>
        <p:txBody>
          <a:bodyPr wrap="square" rtlCol="0">
            <a:spAutoFit/>
          </a:bodyPr>
          <a:lstStyle/>
          <a:p>
            <a:pPr>
              <a:buFont typeface="Arial" pitchFamily="34" charset="0"/>
              <a:buChar char="•"/>
            </a:pPr>
            <a:r>
              <a:rPr lang="es-MX" sz="2400" dirty="0"/>
              <a:t>Son empleados para comparar dos ó más valores.</a:t>
            </a:r>
          </a:p>
          <a:p>
            <a:pPr>
              <a:buFont typeface="Arial" pitchFamily="34" charset="0"/>
              <a:buChar char="•"/>
            </a:pPr>
            <a:r>
              <a:rPr lang="es-MX" sz="2400" dirty="0"/>
              <a:t>Su resultado produce valores como verdadero y falso.</a:t>
            </a:r>
          </a:p>
          <a:p>
            <a:pPr>
              <a:buFont typeface="Arial" pitchFamily="34" charset="0"/>
              <a:buChar char="•"/>
            </a:pPr>
            <a:r>
              <a:rPr lang="es-MX" sz="2400" dirty="0"/>
              <a:t>Tienen el mismo nivel de prioridad.</a:t>
            </a:r>
          </a:p>
        </p:txBody>
      </p:sp>
    </p:spTree>
    <p:extLst>
      <p:ext uri="{BB962C8B-B14F-4D97-AF65-F5344CB8AC3E}">
        <p14:creationId xmlns:p14="http://schemas.microsoft.com/office/powerpoint/2010/main" val="18669679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Rectángulo"/>
          <p:cNvSpPr/>
          <p:nvPr/>
        </p:nvSpPr>
        <p:spPr>
          <a:xfrm>
            <a:off x="683568" y="908720"/>
            <a:ext cx="7200800" cy="553998"/>
          </a:xfrm>
          <a:prstGeom prst="rect">
            <a:avLst/>
          </a:prstGeom>
        </p:spPr>
        <p:txBody>
          <a:bodyPr wrap="square">
            <a:spAutoFit/>
          </a:bodyPr>
          <a:lstStyle/>
          <a:p>
            <a:pPr marL="457200" indent="-457200" algn="just"/>
            <a:r>
              <a:rPr lang="es-ES" sz="3000" b="1" dirty="0"/>
              <a:t>2.2.5.4 Operadores Lógicos o booleanos</a:t>
            </a:r>
          </a:p>
        </p:txBody>
      </p:sp>
      <p:sp>
        <p:nvSpPr>
          <p:cNvPr id="7" name="6 CuadroTexto"/>
          <p:cNvSpPr txBox="1"/>
          <p:nvPr/>
        </p:nvSpPr>
        <p:spPr>
          <a:xfrm>
            <a:off x="611560" y="4388911"/>
            <a:ext cx="8208912" cy="1200329"/>
          </a:xfrm>
          <a:prstGeom prst="rect">
            <a:avLst/>
          </a:prstGeom>
          <a:noFill/>
        </p:spPr>
        <p:txBody>
          <a:bodyPr wrap="square" rtlCol="0">
            <a:spAutoFit/>
          </a:bodyPr>
          <a:lstStyle/>
          <a:p>
            <a:pPr>
              <a:buFont typeface="Arial" pitchFamily="34" charset="0"/>
              <a:buChar char="•"/>
            </a:pPr>
            <a:r>
              <a:rPr lang="es-MX" sz="2400" dirty="0"/>
              <a:t>Son empleados para comparar dos valores (verdadero y falso)</a:t>
            </a:r>
          </a:p>
          <a:p>
            <a:pPr>
              <a:buFont typeface="Arial" pitchFamily="34" charset="0"/>
              <a:buChar char="•"/>
            </a:pPr>
            <a:r>
              <a:rPr lang="es-MX" sz="2400" dirty="0"/>
              <a:t>Su resultado produce valores como verdadero y falso.</a:t>
            </a:r>
          </a:p>
          <a:p>
            <a:pPr>
              <a:buFont typeface="Arial" pitchFamily="34" charset="0"/>
              <a:buChar char="•"/>
            </a:pPr>
            <a:r>
              <a:rPr lang="es-MX" sz="2400" dirty="0"/>
              <a:t>Los tres tienen el mismo nivel de prioridad.</a:t>
            </a:r>
          </a:p>
        </p:txBody>
      </p:sp>
      <p:pic>
        <p:nvPicPr>
          <p:cNvPr id="1031" name="Picture 7"/>
          <p:cNvPicPr>
            <a:picLocks noChangeAspect="1" noChangeArrowheads="1"/>
          </p:cNvPicPr>
          <p:nvPr/>
        </p:nvPicPr>
        <p:blipFill>
          <a:blip r:embed="rId2" cstate="print"/>
          <a:srcRect/>
          <a:stretch>
            <a:fillRect/>
          </a:stretch>
        </p:blipFill>
        <p:spPr bwMode="auto">
          <a:xfrm>
            <a:off x="683567" y="1628800"/>
            <a:ext cx="2400266" cy="2223776"/>
          </a:xfrm>
          <a:prstGeom prst="rect">
            <a:avLst/>
          </a:prstGeom>
          <a:noFill/>
          <a:ln w="9525">
            <a:noFill/>
            <a:miter lim="800000"/>
            <a:headEnd/>
            <a:tailEnd/>
          </a:ln>
          <a:effectLst/>
        </p:spPr>
      </p:pic>
      <p:pic>
        <p:nvPicPr>
          <p:cNvPr id="1032" name="Picture 8"/>
          <p:cNvPicPr>
            <a:picLocks noChangeAspect="1" noChangeArrowheads="1"/>
          </p:cNvPicPr>
          <p:nvPr/>
        </p:nvPicPr>
        <p:blipFill>
          <a:blip r:embed="rId3" cstate="print"/>
          <a:srcRect/>
          <a:stretch>
            <a:fillRect/>
          </a:stretch>
        </p:blipFill>
        <p:spPr bwMode="auto">
          <a:xfrm>
            <a:off x="3637039" y="1628800"/>
            <a:ext cx="2400266" cy="2223776"/>
          </a:xfrm>
          <a:prstGeom prst="rect">
            <a:avLst/>
          </a:prstGeom>
          <a:noFill/>
          <a:ln w="9525">
            <a:noFill/>
            <a:miter lim="800000"/>
            <a:headEnd/>
            <a:tailEnd/>
          </a:ln>
          <a:effectLst/>
        </p:spPr>
      </p:pic>
      <p:pic>
        <p:nvPicPr>
          <p:cNvPr id="27652" name="Picture 4"/>
          <p:cNvPicPr>
            <a:picLocks noChangeAspect="1" noChangeArrowheads="1"/>
          </p:cNvPicPr>
          <p:nvPr/>
        </p:nvPicPr>
        <p:blipFill>
          <a:blip r:embed="rId4" cstate="print"/>
          <a:srcRect/>
          <a:stretch>
            <a:fillRect/>
          </a:stretch>
        </p:blipFill>
        <p:spPr bwMode="auto">
          <a:xfrm>
            <a:off x="6715139" y="1643050"/>
            <a:ext cx="1857389" cy="1369431"/>
          </a:xfrm>
          <a:prstGeom prst="rect">
            <a:avLst/>
          </a:prstGeom>
          <a:noFill/>
          <a:ln w="9525">
            <a:noFill/>
            <a:miter lim="800000"/>
            <a:headEnd/>
            <a:tailEnd/>
          </a:ln>
          <a:effectLst/>
        </p:spPr>
      </p:pic>
    </p:spTree>
    <p:extLst>
      <p:ext uri="{BB962C8B-B14F-4D97-AF65-F5344CB8AC3E}">
        <p14:creationId xmlns:p14="http://schemas.microsoft.com/office/powerpoint/2010/main" val="18669679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E2E536F4-5BC2-4AEC-BB99-4FC7053C8D4F}"/>
              </a:ext>
            </a:extLst>
          </p:cNvPr>
          <p:cNvSpPr txBox="1"/>
          <p:nvPr/>
        </p:nvSpPr>
        <p:spPr>
          <a:xfrm>
            <a:off x="1763688" y="2084920"/>
            <a:ext cx="6768752" cy="1323439"/>
          </a:xfrm>
          <a:prstGeom prst="rect">
            <a:avLst/>
          </a:prstGeom>
          <a:noFill/>
        </p:spPr>
        <p:txBody>
          <a:bodyPr wrap="square" rtlCol="0">
            <a:spAutoFit/>
          </a:bodyPr>
          <a:lstStyle/>
          <a:p>
            <a:r>
              <a:rPr lang="es-ES" sz="8000" dirty="0"/>
              <a:t>ALGORITMOS</a:t>
            </a:r>
            <a:endParaRPr lang="es-CO" sz="8000" dirty="0"/>
          </a:p>
        </p:txBody>
      </p:sp>
      <p:sp>
        <p:nvSpPr>
          <p:cNvPr id="3" name="CuadroTexto 2">
            <a:extLst>
              <a:ext uri="{FF2B5EF4-FFF2-40B4-BE49-F238E27FC236}">
                <a16:creationId xmlns:a16="http://schemas.microsoft.com/office/drawing/2014/main" id="{520DD4AC-6AC3-4921-91DF-8CB013FD3CDD}"/>
              </a:ext>
            </a:extLst>
          </p:cNvPr>
          <p:cNvSpPr txBox="1"/>
          <p:nvPr/>
        </p:nvSpPr>
        <p:spPr>
          <a:xfrm>
            <a:off x="3923928" y="4293096"/>
            <a:ext cx="3024336" cy="369332"/>
          </a:xfrm>
          <a:prstGeom prst="rect">
            <a:avLst/>
          </a:prstGeom>
          <a:noFill/>
        </p:spPr>
        <p:txBody>
          <a:bodyPr wrap="square" rtlCol="0">
            <a:spAutoFit/>
          </a:bodyPr>
          <a:lstStyle/>
          <a:p>
            <a:r>
              <a:rPr lang="es-ES" dirty="0"/>
              <a:t>Mg. Edilfredo Pineda Flórez</a:t>
            </a:r>
            <a:endParaRPr lang="es-CO" dirty="0"/>
          </a:p>
        </p:txBody>
      </p:sp>
    </p:spTree>
    <p:extLst>
      <p:ext uri="{BB962C8B-B14F-4D97-AF65-F5344CB8AC3E}">
        <p14:creationId xmlns:p14="http://schemas.microsoft.com/office/powerpoint/2010/main" val="38270173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Rectángulo"/>
          <p:cNvSpPr/>
          <p:nvPr/>
        </p:nvSpPr>
        <p:spPr>
          <a:xfrm>
            <a:off x="683568" y="908720"/>
            <a:ext cx="7200800" cy="553998"/>
          </a:xfrm>
          <a:prstGeom prst="rect">
            <a:avLst/>
          </a:prstGeom>
        </p:spPr>
        <p:txBody>
          <a:bodyPr wrap="square">
            <a:spAutoFit/>
          </a:bodyPr>
          <a:lstStyle/>
          <a:p>
            <a:pPr marL="457200" indent="-457200" algn="just"/>
            <a:r>
              <a:rPr lang="es-ES" sz="3000" b="1" dirty="0"/>
              <a:t>Prioridad entre los Operadores</a:t>
            </a:r>
          </a:p>
        </p:txBody>
      </p:sp>
      <p:sp>
        <p:nvSpPr>
          <p:cNvPr id="8" name="7 Rectángulo redondeado"/>
          <p:cNvSpPr/>
          <p:nvPr/>
        </p:nvSpPr>
        <p:spPr>
          <a:xfrm>
            <a:off x="1187624" y="1916832"/>
            <a:ext cx="2592288" cy="648072"/>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s-ES" sz="2600" dirty="0"/>
              <a:t>1) Matemáticos </a:t>
            </a:r>
          </a:p>
        </p:txBody>
      </p:sp>
      <p:sp>
        <p:nvSpPr>
          <p:cNvPr id="9" name="8 Rectángulo redondeado"/>
          <p:cNvSpPr/>
          <p:nvPr/>
        </p:nvSpPr>
        <p:spPr>
          <a:xfrm>
            <a:off x="1187624" y="2852936"/>
            <a:ext cx="2592288" cy="648072"/>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s-ES" sz="2600" dirty="0"/>
              <a:t>2) Relacionales</a:t>
            </a:r>
          </a:p>
        </p:txBody>
      </p:sp>
      <p:sp>
        <p:nvSpPr>
          <p:cNvPr id="10" name="9 Rectángulo redondeado"/>
          <p:cNvSpPr/>
          <p:nvPr/>
        </p:nvSpPr>
        <p:spPr>
          <a:xfrm>
            <a:off x="1187624" y="3861048"/>
            <a:ext cx="2592288" cy="648072"/>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s-ES" sz="2600" dirty="0"/>
              <a:t>  3) Lógicos</a:t>
            </a:r>
          </a:p>
        </p:txBody>
      </p:sp>
      <p:sp>
        <p:nvSpPr>
          <p:cNvPr id="11" name="10 Rectángulo redondeado"/>
          <p:cNvSpPr/>
          <p:nvPr/>
        </p:nvSpPr>
        <p:spPr>
          <a:xfrm>
            <a:off x="1187624" y="4869160"/>
            <a:ext cx="2592288" cy="648072"/>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s-ES" sz="2600" dirty="0"/>
              <a:t>4) De asignación</a:t>
            </a:r>
          </a:p>
        </p:txBody>
      </p:sp>
      <p:sp>
        <p:nvSpPr>
          <p:cNvPr id="12" name="11 CuadroTexto"/>
          <p:cNvSpPr txBox="1"/>
          <p:nvPr/>
        </p:nvSpPr>
        <p:spPr>
          <a:xfrm>
            <a:off x="5076056" y="1988840"/>
            <a:ext cx="3168352" cy="3108543"/>
          </a:xfrm>
          <a:prstGeom prst="rect">
            <a:avLst/>
          </a:prstGeom>
          <a:noFill/>
        </p:spPr>
        <p:txBody>
          <a:bodyPr wrap="square" rtlCol="0">
            <a:spAutoFit/>
          </a:bodyPr>
          <a:lstStyle/>
          <a:p>
            <a:pPr algn="just"/>
            <a:r>
              <a:rPr lang="es-MX" sz="2800" dirty="0"/>
              <a:t>Siempre se ejecutan de izquierda a derecha en caso de haber dos ó más operadores con el mismo nivel de prioridad.</a:t>
            </a:r>
          </a:p>
        </p:txBody>
      </p:sp>
      <p:cxnSp>
        <p:nvCxnSpPr>
          <p:cNvPr id="14" name="13 Conector recto de flecha"/>
          <p:cNvCxnSpPr/>
          <p:nvPr/>
        </p:nvCxnSpPr>
        <p:spPr>
          <a:xfrm rot="5400000">
            <a:off x="-576572" y="3392996"/>
            <a:ext cx="2665090" cy="794"/>
          </a:xfrm>
          <a:prstGeom prst="straightConnector1">
            <a:avLst/>
          </a:prstGeom>
          <a:ln w="57150">
            <a:tailEnd type="stealth" w="lg" len="lg"/>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1866967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ox(in)">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3" presetClass="entr" presetSubtype="16"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plus(in)">
                                      <p:cBhvr>
                                        <p:cTn id="12" dur="20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slide(fromBottom)">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21" presetClass="entr" presetSubtype="4" fill="hold"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wheel(4)">
                                      <p:cBhvr>
                                        <p:cTn id="22" dur="2000"/>
                                        <p:tgtEl>
                                          <p:spTgt spid="14"/>
                                        </p:tgtEl>
                                      </p:cBhvr>
                                    </p:animEffect>
                                  </p:childTnLst>
                                </p:cTn>
                              </p:par>
                            </p:childTnLst>
                          </p:cTn>
                        </p:par>
                      </p:childTnLst>
                    </p:cTn>
                  </p:par>
                  <p:par>
                    <p:cTn id="23" fill="hold">
                      <p:stCondLst>
                        <p:cond delay="indefinite"/>
                      </p:stCondLst>
                      <p:childTnLst>
                        <p:par>
                          <p:cTn id="24" fill="hold">
                            <p:stCondLst>
                              <p:cond delay="0"/>
                            </p:stCondLst>
                            <p:childTnLst>
                              <p:par>
                                <p:cTn id="25" presetID="35"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fade">
                                      <p:cBhvr>
                                        <p:cTn id="27" dur="2000"/>
                                        <p:tgtEl>
                                          <p:spTgt spid="12"/>
                                        </p:tgtEl>
                                      </p:cBhvr>
                                    </p:animEffect>
                                    <p:anim calcmode="lin" valueType="num">
                                      <p:cBhvr>
                                        <p:cTn id="28" dur="2000" fill="hold"/>
                                        <p:tgtEl>
                                          <p:spTgt spid="12"/>
                                        </p:tgtEl>
                                        <p:attrNameLst>
                                          <p:attrName>style.rotation</p:attrName>
                                        </p:attrNameLst>
                                      </p:cBhvr>
                                      <p:tavLst>
                                        <p:tav tm="0">
                                          <p:val>
                                            <p:fltVal val="720"/>
                                          </p:val>
                                        </p:tav>
                                        <p:tav tm="100000">
                                          <p:val>
                                            <p:fltVal val="0"/>
                                          </p:val>
                                        </p:tav>
                                      </p:tavLst>
                                    </p:anim>
                                    <p:anim calcmode="lin" valueType="num">
                                      <p:cBhvr>
                                        <p:cTn id="29" dur="2000" fill="hold"/>
                                        <p:tgtEl>
                                          <p:spTgt spid="12"/>
                                        </p:tgtEl>
                                        <p:attrNameLst>
                                          <p:attrName>ppt_h</p:attrName>
                                        </p:attrNameLst>
                                      </p:cBhvr>
                                      <p:tavLst>
                                        <p:tav tm="0">
                                          <p:val>
                                            <p:fltVal val="0"/>
                                          </p:val>
                                        </p:tav>
                                        <p:tav tm="100000">
                                          <p:val>
                                            <p:strVal val="#ppt_h"/>
                                          </p:val>
                                        </p:tav>
                                      </p:tavLst>
                                    </p:anim>
                                    <p:anim calcmode="lin" valueType="num">
                                      <p:cBhvr>
                                        <p:cTn id="30" dur="2000" fill="hold"/>
                                        <p:tgtEl>
                                          <p:spTgt spid="12"/>
                                        </p:tgtEl>
                                        <p:attrNameLst>
                                          <p:attrName>ppt_w</p:attrName>
                                        </p:attrNameLst>
                                      </p:cBhvr>
                                      <p:tavLst>
                                        <p:tav tm="0">
                                          <p:val>
                                            <p:fltVal val="0"/>
                                          </p:val>
                                        </p:tav>
                                        <p:tav tm="100000">
                                          <p:val>
                                            <p:strVal val="#ppt_w"/>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Rectángulo"/>
          <p:cNvSpPr/>
          <p:nvPr/>
        </p:nvSpPr>
        <p:spPr>
          <a:xfrm>
            <a:off x="683568" y="908720"/>
            <a:ext cx="7200800" cy="1015663"/>
          </a:xfrm>
          <a:prstGeom prst="rect">
            <a:avLst/>
          </a:prstGeom>
        </p:spPr>
        <p:txBody>
          <a:bodyPr wrap="square">
            <a:spAutoFit/>
          </a:bodyPr>
          <a:lstStyle/>
          <a:p>
            <a:pPr marL="457200" indent="-457200" algn="just"/>
            <a:r>
              <a:rPr lang="es-ES" sz="3000" b="1" dirty="0"/>
              <a:t>2.3. Diseño de algoritmos</a:t>
            </a:r>
          </a:p>
          <a:p>
            <a:pPr marL="457200" indent="-457200" algn="just"/>
            <a:r>
              <a:rPr lang="es-ES" sz="3000" b="1" dirty="0"/>
              <a:t>2.3.1. Alternativas de solución</a:t>
            </a:r>
          </a:p>
        </p:txBody>
      </p:sp>
      <p:sp>
        <p:nvSpPr>
          <p:cNvPr id="13" name="12 CuadroTexto"/>
          <p:cNvSpPr txBox="1"/>
          <p:nvPr/>
        </p:nvSpPr>
        <p:spPr>
          <a:xfrm>
            <a:off x="683569" y="2204864"/>
            <a:ext cx="7344816" cy="2893100"/>
          </a:xfrm>
          <a:prstGeom prst="rect">
            <a:avLst/>
          </a:prstGeom>
          <a:noFill/>
        </p:spPr>
        <p:txBody>
          <a:bodyPr wrap="square" rtlCol="0">
            <a:spAutoFit/>
          </a:bodyPr>
          <a:lstStyle/>
          <a:p>
            <a:pPr algn="just"/>
            <a:r>
              <a:rPr lang="es-MX" sz="2600" dirty="0"/>
              <a:t>Es la forma de representar la secuencia lógica de ejecución de instrucciones.</a:t>
            </a:r>
          </a:p>
          <a:p>
            <a:pPr algn="just"/>
            <a:endParaRPr lang="es-MX" sz="2600" dirty="0"/>
          </a:p>
          <a:p>
            <a:pPr algn="just"/>
            <a:r>
              <a:rPr lang="es-MX" sz="2600" dirty="0"/>
              <a:t>Esta puede ser a través de:</a:t>
            </a:r>
          </a:p>
          <a:p>
            <a:pPr algn="just"/>
            <a:endParaRPr lang="es-MX" sz="2600" dirty="0"/>
          </a:p>
          <a:p>
            <a:pPr marL="457200" indent="-457200" algn="just">
              <a:buAutoNum type="arabicParenR"/>
            </a:pPr>
            <a:r>
              <a:rPr lang="es-MX" sz="2600" dirty="0"/>
              <a:t>Diagramas de flujo</a:t>
            </a:r>
          </a:p>
          <a:p>
            <a:pPr marL="457200" indent="-457200" algn="just">
              <a:buAutoNum type="arabicParenR"/>
            </a:pPr>
            <a:r>
              <a:rPr lang="es-MX" sz="2600" dirty="0"/>
              <a:t>Pseudocódigo</a:t>
            </a:r>
          </a:p>
        </p:txBody>
      </p:sp>
    </p:spTree>
    <p:extLst>
      <p:ext uri="{BB962C8B-B14F-4D97-AF65-F5344CB8AC3E}">
        <p14:creationId xmlns:p14="http://schemas.microsoft.com/office/powerpoint/2010/main" val="18669679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Rectángulo"/>
          <p:cNvSpPr/>
          <p:nvPr/>
        </p:nvSpPr>
        <p:spPr>
          <a:xfrm>
            <a:off x="683568" y="908720"/>
            <a:ext cx="7200800" cy="553998"/>
          </a:xfrm>
          <a:prstGeom prst="rect">
            <a:avLst/>
          </a:prstGeom>
        </p:spPr>
        <p:txBody>
          <a:bodyPr wrap="square">
            <a:spAutoFit/>
          </a:bodyPr>
          <a:lstStyle/>
          <a:p>
            <a:pPr marL="457200" indent="-457200" algn="just"/>
            <a:r>
              <a:rPr lang="es-ES" sz="3000" b="1" dirty="0"/>
              <a:t>2.3.1.1 Diagrama de flujo </a:t>
            </a:r>
          </a:p>
        </p:txBody>
      </p:sp>
      <p:sp>
        <p:nvSpPr>
          <p:cNvPr id="3" name="2 CuadroTexto"/>
          <p:cNvSpPr txBox="1"/>
          <p:nvPr/>
        </p:nvSpPr>
        <p:spPr>
          <a:xfrm>
            <a:off x="755576" y="1700808"/>
            <a:ext cx="7272808" cy="2308324"/>
          </a:xfrm>
          <a:prstGeom prst="rect">
            <a:avLst/>
          </a:prstGeom>
          <a:noFill/>
        </p:spPr>
        <p:txBody>
          <a:bodyPr wrap="square" rtlCol="0">
            <a:spAutoFit/>
          </a:bodyPr>
          <a:lstStyle/>
          <a:p>
            <a:pPr algn="just"/>
            <a:r>
              <a:rPr lang="es-MX" sz="2400" dirty="0"/>
              <a:t>Es empleado para representar la solución de un algoritmo empleando figuras geométricas, donde cada una de ellas representa en particular una tarea especifica que realizar.  </a:t>
            </a:r>
          </a:p>
          <a:p>
            <a:pPr algn="just"/>
            <a:endParaRPr lang="es-MX" sz="2400" dirty="0"/>
          </a:p>
          <a:p>
            <a:pPr algn="just"/>
            <a:r>
              <a:rPr lang="es-MX" sz="2400" dirty="0"/>
              <a:t>Las más comunes son:</a:t>
            </a:r>
          </a:p>
        </p:txBody>
      </p:sp>
    </p:spTree>
    <p:extLst>
      <p:ext uri="{BB962C8B-B14F-4D97-AF65-F5344CB8AC3E}">
        <p14:creationId xmlns:p14="http://schemas.microsoft.com/office/powerpoint/2010/main" val="18669679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Group 61"/>
          <p:cNvGraphicFramePr>
            <a:graphicFrameLocks/>
          </p:cNvGraphicFramePr>
          <p:nvPr>
            <p:extLst>
              <p:ext uri="{D42A27DB-BD31-4B8C-83A1-F6EECF244321}">
                <p14:modId xmlns:p14="http://schemas.microsoft.com/office/powerpoint/2010/main" val="1599695703"/>
              </p:ext>
            </p:extLst>
          </p:nvPr>
        </p:nvGraphicFramePr>
        <p:xfrm>
          <a:off x="609600" y="332656"/>
          <a:ext cx="7772400" cy="5692474"/>
        </p:xfrm>
        <a:graphic>
          <a:graphicData uri="http://schemas.openxmlformats.org/drawingml/2006/table">
            <a:tbl>
              <a:tblPr/>
              <a:tblGrid>
                <a:gridCol w="2450232">
                  <a:extLst>
                    <a:ext uri="{9D8B030D-6E8A-4147-A177-3AD203B41FA5}">
                      <a16:colId xmlns:a16="http://schemas.microsoft.com/office/drawing/2014/main" val="20000"/>
                    </a:ext>
                  </a:extLst>
                </a:gridCol>
                <a:gridCol w="5322168">
                  <a:extLst>
                    <a:ext uri="{9D8B030D-6E8A-4147-A177-3AD203B41FA5}">
                      <a16:colId xmlns:a16="http://schemas.microsoft.com/office/drawing/2014/main" val="20001"/>
                    </a:ext>
                  </a:extLst>
                </a:gridCol>
              </a:tblGrid>
              <a:tr h="460391">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MX" sz="2000" b="1" i="0" u="none" strike="noStrike" cap="none" normalizeH="0" baseline="0" dirty="0">
                          <a:ln>
                            <a:noFill/>
                          </a:ln>
                          <a:solidFill>
                            <a:schemeClr val="tx1"/>
                          </a:solidFill>
                          <a:effectLst/>
                          <a:latin typeface="Verdana" pitchFamily="34" charset="0"/>
                        </a:rPr>
                        <a:t>SIMBOLO</a:t>
                      </a:r>
                      <a:endParaRPr kumimoji="0" lang="es-ES" sz="2000" b="1" i="0" u="none" strike="noStrike" cap="none" normalizeH="0" baseline="0" dirty="0">
                        <a:ln>
                          <a:noFill/>
                        </a:ln>
                        <a:solidFill>
                          <a:schemeClr val="tx1"/>
                        </a:solidFill>
                        <a:effectLst/>
                        <a:latin typeface="Verdana"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MX" sz="2000" b="1" i="0" u="none" strike="noStrike" cap="none" normalizeH="0" baseline="0" dirty="0">
                          <a:ln>
                            <a:noFill/>
                          </a:ln>
                          <a:solidFill>
                            <a:schemeClr val="tx1"/>
                          </a:solidFill>
                          <a:effectLst/>
                          <a:latin typeface="Verdana" pitchFamily="34" charset="0"/>
                        </a:rPr>
                        <a:t>UTILIDAD</a:t>
                      </a:r>
                      <a:endParaRPr kumimoji="0" lang="es-ES" sz="2000" b="1" i="0" u="none" strike="noStrike" cap="none" normalizeH="0" baseline="0" dirty="0">
                        <a:ln>
                          <a:noFill/>
                        </a:ln>
                        <a:solidFill>
                          <a:schemeClr val="tx1"/>
                        </a:solidFill>
                        <a:effectLst/>
                        <a:latin typeface="Verdana"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0335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s-MX" sz="1600" b="0" i="0" u="none" strike="noStrike" cap="none" normalizeH="0" baseline="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s-MX" sz="2800" b="0" i="0" u="none" strike="noStrike" cap="none" normalizeH="0" baseline="0" dirty="0">
                          <a:ln>
                            <a:noFill/>
                          </a:ln>
                          <a:solidFill>
                            <a:schemeClr val="tx1"/>
                          </a:solidFill>
                          <a:effectLst/>
                          <a:latin typeface="Arial" charset="0"/>
                          <a:cs typeface="Times New Roman" pitchFamily="18" charset="0"/>
                        </a:rPr>
                        <a:t>El rectángulo se utiliza para identificar las acciones a realizar, es decir, este símbolo indica el </a:t>
                      </a:r>
                      <a:r>
                        <a:rPr kumimoji="0" lang="es-MX" sz="2800" b="0" i="1" u="none" strike="noStrike" cap="none" normalizeH="0" baseline="0" dirty="0">
                          <a:ln>
                            <a:noFill/>
                          </a:ln>
                          <a:solidFill>
                            <a:schemeClr val="accent6">
                              <a:lumMod val="75000"/>
                            </a:schemeClr>
                          </a:solidFill>
                          <a:effectLst/>
                          <a:latin typeface="Arial" charset="0"/>
                          <a:cs typeface="Times New Roman" pitchFamily="18" charset="0"/>
                        </a:rPr>
                        <a:t>proceso</a:t>
                      </a:r>
                      <a:r>
                        <a:rPr kumimoji="0" lang="es-MX" sz="2800" b="0" i="0" u="none" strike="noStrike" cap="none" normalizeH="0" baseline="0" dirty="0">
                          <a:ln>
                            <a:noFill/>
                          </a:ln>
                          <a:solidFill>
                            <a:schemeClr val="tx1"/>
                          </a:solidFill>
                          <a:effectLst/>
                          <a:latin typeface="Arial" charset="0"/>
                          <a:cs typeface="Times New Roman" pitchFamily="18" charset="0"/>
                        </a:rPr>
                        <a:t> a realizar</a:t>
                      </a:r>
                      <a:r>
                        <a:rPr kumimoji="0" lang="es-ES" sz="2800" b="0" i="0" u="none" strike="noStrike" cap="none" normalizeH="0" baseline="0" dirty="0">
                          <a:ln>
                            <a:noFill/>
                          </a:ln>
                          <a:solidFill>
                            <a:schemeClr val="tx1"/>
                          </a:solidFill>
                          <a:effectLst/>
                          <a:latin typeface="Arial" charset="0"/>
                        </a:rPr>
                        <a:t>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4001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s-MX" sz="1600" b="0" i="0" u="none" strike="noStrike" cap="none" normalizeH="0" baseline="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s-MX" sz="2800" b="0" i="0" u="none" strike="noStrike" cap="none" normalizeH="0" baseline="0" dirty="0">
                          <a:ln>
                            <a:noFill/>
                          </a:ln>
                          <a:solidFill>
                            <a:schemeClr val="tx1"/>
                          </a:solidFill>
                          <a:effectLst/>
                          <a:latin typeface="Arial" charset="0"/>
                        </a:rPr>
                        <a:t>El trapezoide, indica la </a:t>
                      </a:r>
                      <a:r>
                        <a:rPr kumimoji="0" lang="es-MX" sz="2800" b="0" i="1" u="none" strike="noStrike" kern="1200" cap="none" normalizeH="0" baseline="0" dirty="0">
                          <a:ln>
                            <a:noFill/>
                          </a:ln>
                          <a:solidFill>
                            <a:schemeClr val="accent6">
                              <a:lumMod val="75000"/>
                            </a:schemeClr>
                          </a:solidFill>
                          <a:effectLst/>
                          <a:latin typeface="Arial" charset="0"/>
                          <a:ea typeface="+mn-ea"/>
                          <a:cs typeface="Times New Roman" pitchFamily="18" charset="0"/>
                        </a:rPr>
                        <a:t>entrada</a:t>
                      </a:r>
                      <a:r>
                        <a:rPr kumimoji="0" lang="es-MX" sz="2800" b="0" i="0" u="none" strike="noStrike" cap="none" normalizeH="0" baseline="0" dirty="0">
                          <a:ln>
                            <a:noFill/>
                          </a:ln>
                          <a:solidFill>
                            <a:schemeClr val="tx1"/>
                          </a:solidFill>
                          <a:effectLst/>
                          <a:latin typeface="Arial" charset="0"/>
                        </a:rPr>
                        <a:t> o </a:t>
                      </a:r>
                      <a:r>
                        <a:rPr kumimoji="0" lang="es-MX" sz="2800" b="0" i="1" u="none" strike="noStrike" kern="1200" cap="none" normalizeH="0" baseline="0" dirty="0">
                          <a:ln>
                            <a:noFill/>
                          </a:ln>
                          <a:solidFill>
                            <a:schemeClr val="accent6">
                              <a:lumMod val="75000"/>
                            </a:schemeClr>
                          </a:solidFill>
                          <a:effectLst/>
                          <a:latin typeface="Arial" charset="0"/>
                          <a:ea typeface="+mn-ea"/>
                          <a:cs typeface="Times New Roman" pitchFamily="18" charset="0"/>
                        </a:rPr>
                        <a:t>lectura</a:t>
                      </a:r>
                      <a:r>
                        <a:rPr kumimoji="0" lang="es-MX" sz="2800" b="0" i="0" u="none" strike="noStrike" cap="none" normalizeH="0" baseline="0" dirty="0">
                          <a:ln>
                            <a:noFill/>
                          </a:ln>
                          <a:solidFill>
                            <a:schemeClr val="tx1"/>
                          </a:solidFill>
                          <a:effectLst/>
                          <a:latin typeface="Arial" charset="0"/>
                        </a:rPr>
                        <a:t> de los datos</a:t>
                      </a:r>
                      <a:endParaRPr kumimoji="0" lang="es-ES" sz="2800" b="0"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5557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s-MX" sz="1600" b="0" i="0" u="none" strike="noStrike" cap="none" normalizeH="0" baseline="0" dirty="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s-MX" sz="2800" b="0" i="0" u="none" strike="noStrike" cap="none" normalizeH="0" baseline="0" dirty="0">
                          <a:ln>
                            <a:noFill/>
                          </a:ln>
                          <a:solidFill>
                            <a:schemeClr val="tx1"/>
                          </a:solidFill>
                          <a:effectLst/>
                          <a:latin typeface="Arial" charset="0"/>
                        </a:rPr>
                        <a:t>El rombo, es la </a:t>
                      </a:r>
                      <a:r>
                        <a:rPr kumimoji="0" lang="es-MX" sz="2800" b="0" i="1" u="none" strike="noStrike" kern="1200" cap="none" normalizeH="0" baseline="0" dirty="0">
                          <a:ln>
                            <a:noFill/>
                          </a:ln>
                          <a:solidFill>
                            <a:schemeClr val="accent6">
                              <a:lumMod val="75000"/>
                            </a:schemeClr>
                          </a:solidFill>
                          <a:effectLst/>
                          <a:latin typeface="Arial" charset="0"/>
                          <a:ea typeface="+mn-ea"/>
                          <a:cs typeface="Times New Roman" pitchFamily="18" charset="0"/>
                        </a:rPr>
                        <a:t>caja de decisiones</a:t>
                      </a:r>
                      <a:r>
                        <a:rPr kumimoji="0" lang="es-MX" sz="2800" b="0" i="0" u="none" strike="noStrike" cap="none" normalizeH="0" baseline="0" dirty="0">
                          <a:ln>
                            <a:noFill/>
                          </a:ln>
                          <a:solidFill>
                            <a:schemeClr val="tx1"/>
                          </a:solidFill>
                          <a:effectLst/>
                          <a:latin typeface="Arial" charset="0"/>
                        </a:rPr>
                        <a:t>, representa las alternativas con solo dos posibles opciones </a:t>
                      </a:r>
                      <a:r>
                        <a:rPr kumimoji="0" lang="es-MX" sz="2800" b="0" i="1" u="none" strike="noStrike" kern="1200" cap="none" normalizeH="0" baseline="0" dirty="0">
                          <a:ln>
                            <a:noFill/>
                          </a:ln>
                          <a:solidFill>
                            <a:schemeClr val="accent6">
                              <a:lumMod val="75000"/>
                            </a:schemeClr>
                          </a:solidFill>
                          <a:effectLst/>
                          <a:latin typeface="Arial" charset="0"/>
                          <a:ea typeface="+mn-ea"/>
                          <a:cs typeface="Times New Roman" pitchFamily="18" charset="0"/>
                        </a:rPr>
                        <a:t>SI y NO </a:t>
                      </a:r>
                      <a:endParaRPr kumimoji="0" lang="es-ES" sz="2800" b="0" i="1" u="none" strike="noStrike" kern="1200" cap="none" normalizeH="0" baseline="0" dirty="0">
                        <a:ln>
                          <a:noFill/>
                        </a:ln>
                        <a:solidFill>
                          <a:schemeClr val="accent6">
                            <a:lumMod val="75000"/>
                          </a:schemeClr>
                        </a:solidFill>
                        <a:effectLst/>
                        <a:latin typeface="Arial" charset="0"/>
                        <a:ea typeface="+mn-ea"/>
                        <a:cs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4" name="Rectangle 42"/>
          <p:cNvSpPr>
            <a:spLocks noChangeArrowheads="1"/>
          </p:cNvSpPr>
          <p:nvPr/>
        </p:nvSpPr>
        <p:spPr bwMode="auto">
          <a:xfrm>
            <a:off x="1331001" y="1484784"/>
            <a:ext cx="1066800" cy="457200"/>
          </a:xfrm>
          <a:prstGeom prst="rect">
            <a:avLst/>
          </a:prstGeom>
          <a:solidFill>
            <a:srgbClr val="FFFFFF"/>
          </a:solidFill>
          <a:ln w="9525">
            <a:solidFill>
              <a:srgbClr val="000000"/>
            </a:solidFill>
            <a:miter lim="800000"/>
            <a:headEnd/>
            <a:tailEnd/>
          </a:ln>
        </p:spPr>
        <p:txBody>
          <a:bodyPr/>
          <a:lstStyle/>
          <a:p>
            <a:endParaRPr lang="es-MX"/>
          </a:p>
        </p:txBody>
      </p:sp>
      <p:grpSp>
        <p:nvGrpSpPr>
          <p:cNvPr id="11" name="10 Grupo"/>
          <p:cNvGrpSpPr/>
          <p:nvPr/>
        </p:nvGrpSpPr>
        <p:grpSpPr>
          <a:xfrm>
            <a:off x="1042523" y="4716411"/>
            <a:ext cx="1657269" cy="563563"/>
            <a:chOff x="1186731" y="5445224"/>
            <a:chExt cx="1657269" cy="563563"/>
          </a:xfrm>
        </p:grpSpPr>
        <p:sp>
          <p:nvSpPr>
            <p:cNvPr id="7" name="AutoShape 44"/>
            <p:cNvSpPr>
              <a:spLocks noChangeArrowheads="1"/>
            </p:cNvSpPr>
            <p:nvPr/>
          </p:nvSpPr>
          <p:spPr bwMode="auto">
            <a:xfrm>
              <a:off x="1447800" y="5445224"/>
              <a:ext cx="1073150" cy="563563"/>
            </a:xfrm>
            <a:prstGeom prst="flowChartDecision">
              <a:avLst/>
            </a:prstGeom>
            <a:solidFill>
              <a:srgbClr val="FFFFFF"/>
            </a:solidFill>
            <a:ln w="9525">
              <a:solidFill>
                <a:srgbClr val="000000"/>
              </a:solidFill>
              <a:miter lim="800000"/>
              <a:headEnd/>
              <a:tailEnd/>
            </a:ln>
          </p:spPr>
          <p:txBody>
            <a:bodyPr/>
            <a:lstStyle/>
            <a:p>
              <a:endParaRPr lang="es-MX"/>
            </a:p>
          </p:txBody>
        </p:sp>
        <p:sp>
          <p:nvSpPr>
            <p:cNvPr id="8" name="Line 72"/>
            <p:cNvSpPr>
              <a:spLocks noChangeShapeType="1"/>
            </p:cNvSpPr>
            <p:nvPr/>
          </p:nvSpPr>
          <p:spPr bwMode="auto">
            <a:xfrm>
              <a:off x="2520000" y="5727908"/>
              <a:ext cx="324000" cy="0"/>
            </a:xfrm>
            <a:prstGeom prst="line">
              <a:avLst/>
            </a:prstGeom>
            <a:noFill/>
            <a:ln w="9525">
              <a:solidFill>
                <a:schemeClr val="tx1"/>
              </a:solidFill>
              <a:round/>
              <a:headEnd/>
              <a:tailEnd/>
            </a:ln>
            <a:effectLst/>
          </p:spPr>
          <p:txBody>
            <a:bodyPr wrap="none"/>
            <a:lstStyle/>
            <a:p>
              <a:endParaRPr lang="es-MX"/>
            </a:p>
          </p:txBody>
        </p:sp>
        <p:sp>
          <p:nvSpPr>
            <p:cNvPr id="9" name="Line 74"/>
            <p:cNvSpPr>
              <a:spLocks noChangeShapeType="1"/>
            </p:cNvSpPr>
            <p:nvPr/>
          </p:nvSpPr>
          <p:spPr bwMode="auto">
            <a:xfrm flipH="1">
              <a:off x="1186731" y="5733256"/>
              <a:ext cx="288925" cy="0"/>
            </a:xfrm>
            <a:prstGeom prst="line">
              <a:avLst/>
            </a:prstGeom>
            <a:noFill/>
            <a:ln w="9525">
              <a:solidFill>
                <a:schemeClr val="tx1"/>
              </a:solidFill>
              <a:round/>
              <a:headEnd/>
              <a:tailEnd/>
            </a:ln>
            <a:effectLst/>
          </p:spPr>
          <p:txBody>
            <a:bodyPr wrap="none"/>
            <a:lstStyle/>
            <a:p>
              <a:endParaRPr lang="es-MX"/>
            </a:p>
          </p:txBody>
        </p:sp>
      </p:grpSp>
      <p:sp>
        <p:nvSpPr>
          <p:cNvPr id="10" name="AutoShape 43"/>
          <p:cNvSpPr>
            <a:spLocks noChangeArrowheads="1"/>
          </p:cNvSpPr>
          <p:nvPr/>
        </p:nvSpPr>
        <p:spPr bwMode="auto">
          <a:xfrm>
            <a:off x="1331001" y="3086800"/>
            <a:ext cx="996950" cy="671513"/>
          </a:xfrm>
          <a:prstGeom prst="flowChartManualInput">
            <a:avLst/>
          </a:prstGeom>
          <a:solidFill>
            <a:srgbClr val="FFFFFF"/>
          </a:solidFill>
          <a:ln w="9525">
            <a:solidFill>
              <a:srgbClr val="000000"/>
            </a:solidFill>
            <a:miter lim="800000"/>
            <a:headEnd/>
            <a:tailEnd/>
          </a:ln>
        </p:spPr>
        <p:txBody>
          <a:bodyPr/>
          <a:lstStyle/>
          <a:p>
            <a:endParaRPr lang="es-MX" dirty="0"/>
          </a:p>
        </p:txBody>
      </p:sp>
    </p:spTree>
    <p:extLst>
      <p:ext uri="{BB962C8B-B14F-4D97-AF65-F5344CB8AC3E}">
        <p14:creationId xmlns:p14="http://schemas.microsoft.com/office/powerpoint/2010/main" val="1866967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heel(4)">
                                      <p:cBhvr>
                                        <p:cTn id="7" dur="2000"/>
                                        <p:tgtEl>
                                          <p:spTgt spid="3"/>
                                        </p:tgtEl>
                                      </p:cBhvr>
                                    </p:animEffect>
                                  </p:childTnLst>
                                </p:cTn>
                              </p:par>
                              <p:par>
                                <p:cTn id="8" presetID="21" presetClass="entr" presetSubtype="4"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heel(4)">
                                      <p:cBhvr>
                                        <p:cTn id="10" dur="2000"/>
                                        <p:tgtEl>
                                          <p:spTgt spid="4"/>
                                        </p:tgtEl>
                                      </p:cBhvr>
                                    </p:animEffect>
                                  </p:childTnLst>
                                </p:cTn>
                              </p:par>
                              <p:par>
                                <p:cTn id="11" presetID="21" presetClass="entr" presetSubtype="4"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wheel(4)">
                                      <p:cBhvr>
                                        <p:cTn id="13"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0"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Group 76"/>
          <p:cNvGraphicFramePr>
            <a:graphicFrameLocks/>
          </p:cNvGraphicFramePr>
          <p:nvPr>
            <p:extLst>
              <p:ext uri="{D42A27DB-BD31-4B8C-83A1-F6EECF244321}">
                <p14:modId xmlns:p14="http://schemas.microsoft.com/office/powerpoint/2010/main" val="3495651612"/>
              </p:ext>
            </p:extLst>
          </p:nvPr>
        </p:nvGraphicFramePr>
        <p:xfrm>
          <a:off x="467544" y="692696"/>
          <a:ext cx="8351838" cy="4916760"/>
        </p:xfrm>
        <a:graphic>
          <a:graphicData uri="http://schemas.openxmlformats.org/drawingml/2006/table">
            <a:tbl>
              <a:tblPr/>
              <a:tblGrid>
                <a:gridCol w="2482850">
                  <a:extLst>
                    <a:ext uri="{9D8B030D-6E8A-4147-A177-3AD203B41FA5}">
                      <a16:colId xmlns:a16="http://schemas.microsoft.com/office/drawing/2014/main" val="20000"/>
                    </a:ext>
                  </a:extLst>
                </a:gridCol>
                <a:gridCol w="5868988">
                  <a:extLst>
                    <a:ext uri="{9D8B030D-6E8A-4147-A177-3AD203B41FA5}">
                      <a16:colId xmlns:a16="http://schemas.microsoft.com/office/drawing/2014/main" val="20001"/>
                    </a:ext>
                  </a:extLst>
                </a:gridCol>
              </a:tblGrid>
              <a:tr h="43204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MX" sz="2000" b="1" i="0" u="none" strike="noStrike" cap="none" normalizeH="0" baseline="0" dirty="0">
                          <a:ln>
                            <a:noFill/>
                          </a:ln>
                          <a:solidFill>
                            <a:schemeClr val="tx1"/>
                          </a:solidFill>
                          <a:effectLst/>
                          <a:latin typeface="Verdana" pitchFamily="34" charset="0"/>
                        </a:rPr>
                        <a:t>SIMBOLO</a:t>
                      </a:r>
                      <a:endParaRPr kumimoji="0" lang="es-ES" sz="2000" b="1" i="0" u="none" strike="noStrike" cap="none" normalizeH="0" baseline="0" dirty="0">
                        <a:ln>
                          <a:noFill/>
                        </a:ln>
                        <a:solidFill>
                          <a:schemeClr val="tx1"/>
                        </a:solidFill>
                        <a:effectLst/>
                        <a:latin typeface="Verdana"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MX" sz="2000" b="1" i="0" u="none" strike="noStrike" cap="none" normalizeH="0" baseline="0" dirty="0">
                          <a:ln>
                            <a:noFill/>
                          </a:ln>
                          <a:solidFill>
                            <a:schemeClr val="tx1"/>
                          </a:solidFill>
                          <a:effectLst/>
                          <a:latin typeface="Verdana" pitchFamily="34" charset="0"/>
                        </a:rPr>
                        <a:t>UTILIDAD</a:t>
                      </a:r>
                      <a:endParaRPr kumimoji="0" lang="es-ES" sz="2000" b="1" i="0" u="none" strike="noStrike" cap="none" normalizeH="0" baseline="0" dirty="0">
                        <a:ln>
                          <a:noFill/>
                        </a:ln>
                        <a:solidFill>
                          <a:schemeClr val="tx1"/>
                        </a:solidFill>
                        <a:effectLst/>
                        <a:latin typeface="Verdana"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143516">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s-MX" sz="2600" b="0" i="0" u="none" strike="noStrike" cap="none" normalizeH="0" baseline="0" dirty="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s-MX" sz="2600" b="0" i="0" u="none" strike="noStrike" kern="1200" cap="none" normalizeH="0" baseline="0" dirty="0">
                          <a:ln>
                            <a:noFill/>
                          </a:ln>
                          <a:solidFill>
                            <a:schemeClr val="tx1"/>
                          </a:solidFill>
                          <a:effectLst/>
                          <a:latin typeface="Arial" charset="0"/>
                          <a:ea typeface="+mn-ea"/>
                          <a:cs typeface="Times New Roman" pitchFamily="18" charset="0"/>
                        </a:rPr>
                        <a:t>Los círculos, son utilizados para indicar el </a:t>
                      </a:r>
                      <a:r>
                        <a:rPr kumimoji="0" lang="es-MX" sz="2600" b="1" i="0" u="none" strike="noStrike" kern="1200" cap="none" normalizeH="0" baseline="0" dirty="0">
                          <a:ln>
                            <a:noFill/>
                          </a:ln>
                          <a:solidFill>
                            <a:schemeClr val="accent6">
                              <a:lumMod val="75000"/>
                            </a:schemeClr>
                          </a:solidFill>
                          <a:effectLst/>
                          <a:latin typeface="Arial" charset="0"/>
                          <a:ea typeface="+mn-ea"/>
                          <a:cs typeface="Times New Roman" pitchFamily="18" charset="0"/>
                        </a:rPr>
                        <a:t>inicio</a:t>
                      </a:r>
                      <a:r>
                        <a:rPr kumimoji="0" lang="es-MX" sz="2600" b="0" i="0" u="none" strike="noStrike" kern="1200" cap="none" normalizeH="0" baseline="0" dirty="0">
                          <a:ln>
                            <a:noFill/>
                          </a:ln>
                          <a:solidFill>
                            <a:schemeClr val="tx1"/>
                          </a:solidFill>
                          <a:effectLst/>
                          <a:latin typeface="Arial" charset="0"/>
                          <a:ea typeface="+mn-ea"/>
                          <a:cs typeface="Times New Roman" pitchFamily="18" charset="0"/>
                        </a:rPr>
                        <a:t> y el </a:t>
                      </a:r>
                      <a:r>
                        <a:rPr kumimoji="0" lang="es-MX" sz="2600" b="1" i="0" u="none" strike="noStrike" kern="1200" cap="none" normalizeH="0" baseline="0" dirty="0">
                          <a:ln>
                            <a:noFill/>
                          </a:ln>
                          <a:solidFill>
                            <a:schemeClr val="accent6">
                              <a:lumMod val="75000"/>
                            </a:schemeClr>
                          </a:solidFill>
                          <a:effectLst/>
                          <a:latin typeface="Arial" charset="0"/>
                          <a:ea typeface="+mn-ea"/>
                          <a:cs typeface="Times New Roman" pitchFamily="18" charset="0"/>
                        </a:rPr>
                        <a:t>final</a:t>
                      </a:r>
                      <a:r>
                        <a:rPr kumimoji="0" lang="es-MX" sz="2600" b="0" i="0" u="none" strike="noStrike" kern="1200" cap="none" normalizeH="0" baseline="0" dirty="0">
                          <a:ln>
                            <a:noFill/>
                          </a:ln>
                          <a:solidFill>
                            <a:schemeClr val="tx1"/>
                          </a:solidFill>
                          <a:effectLst/>
                          <a:latin typeface="Arial" charset="0"/>
                          <a:ea typeface="+mn-ea"/>
                          <a:cs typeface="Times New Roman" pitchFamily="18" charset="0"/>
                        </a:rPr>
                        <a:t> del algoritmo</a:t>
                      </a:r>
                      <a:r>
                        <a:rPr kumimoji="0" lang="es-ES" sz="2600" b="0" i="0" u="none" strike="noStrike" kern="1200" cap="none" normalizeH="0" baseline="0" dirty="0">
                          <a:ln>
                            <a:noFill/>
                          </a:ln>
                          <a:solidFill>
                            <a:schemeClr val="tx1"/>
                          </a:solidFill>
                          <a:effectLst/>
                          <a:latin typeface="Arial" charset="0"/>
                          <a:ea typeface="+mn-ea"/>
                          <a:cs typeface="Times New Roman" pitchFamily="18" charset="0"/>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13191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s-MX" sz="2600" b="0" i="0" u="none" strike="noStrike" cap="none" normalizeH="0" baseline="0" dirty="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s-MX" sz="2600" b="0" i="0" u="none" strike="noStrike" kern="1200" cap="none" normalizeH="0" baseline="0" dirty="0">
                          <a:ln>
                            <a:noFill/>
                          </a:ln>
                          <a:solidFill>
                            <a:schemeClr val="tx1"/>
                          </a:solidFill>
                          <a:effectLst/>
                          <a:latin typeface="Arial" charset="0"/>
                          <a:ea typeface="+mn-ea"/>
                          <a:cs typeface="Times New Roman" pitchFamily="18" charset="0"/>
                        </a:rPr>
                        <a:t>El cono se utiliza para indicar una </a:t>
                      </a:r>
                      <a:r>
                        <a:rPr kumimoji="0" lang="es-MX" sz="2600" b="1" i="0" u="none" strike="noStrike" kern="1200" cap="none" normalizeH="0" baseline="0" dirty="0">
                          <a:ln>
                            <a:noFill/>
                          </a:ln>
                          <a:solidFill>
                            <a:schemeClr val="accent6">
                              <a:lumMod val="75000"/>
                            </a:schemeClr>
                          </a:solidFill>
                          <a:effectLst/>
                          <a:latin typeface="Arial" charset="0"/>
                          <a:ea typeface="+mn-ea"/>
                          <a:cs typeface="Times New Roman" pitchFamily="18" charset="0"/>
                        </a:rPr>
                        <a:t>salida en pantalla</a:t>
                      </a:r>
                      <a:r>
                        <a:rPr kumimoji="0" lang="es-MX" sz="2600" b="0" i="0" u="none" strike="noStrike" kern="1200" cap="none" normalizeH="0" baseline="0" dirty="0">
                          <a:ln>
                            <a:noFill/>
                          </a:ln>
                          <a:solidFill>
                            <a:schemeClr val="tx1"/>
                          </a:solidFill>
                          <a:effectLst/>
                          <a:latin typeface="Arial" charset="0"/>
                          <a:ea typeface="+mn-ea"/>
                          <a:cs typeface="Times New Roman" pitchFamily="18" charset="0"/>
                        </a:rPr>
                        <a:t>.</a:t>
                      </a:r>
                      <a:endParaRPr kumimoji="0" lang="es-ES" sz="2600" b="0" i="0" u="none" strike="noStrike" kern="1200" cap="none" normalizeH="0" baseline="0" dirty="0">
                        <a:ln>
                          <a:noFill/>
                        </a:ln>
                        <a:solidFill>
                          <a:schemeClr val="tx1"/>
                        </a:solidFill>
                        <a:effectLst/>
                        <a:latin typeface="Arial" charset="0"/>
                        <a:ea typeface="+mn-ea"/>
                        <a:cs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80881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s-MX" sz="2600" b="0" i="0" u="none" strike="noStrike" cap="none" normalizeH="0" baseline="0" dirty="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s-MX" sz="2600" b="0" i="0" u="none" strike="noStrike" kern="1200" cap="none" normalizeH="0" baseline="0" dirty="0">
                          <a:ln>
                            <a:noFill/>
                          </a:ln>
                          <a:solidFill>
                            <a:schemeClr val="tx1"/>
                          </a:solidFill>
                          <a:effectLst/>
                          <a:latin typeface="Arial" charset="0"/>
                          <a:ea typeface="+mn-ea"/>
                          <a:cs typeface="Times New Roman" pitchFamily="18" charset="0"/>
                        </a:rPr>
                        <a:t>La flecha, indica </a:t>
                      </a:r>
                      <a:r>
                        <a:rPr kumimoji="0" lang="es-MX" sz="2600" b="1" i="0" u="none" strike="noStrike" kern="1200" cap="none" normalizeH="0" baseline="0" dirty="0">
                          <a:ln>
                            <a:noFill/>
                          </a:ln>
                          <a:solidFill>
                            <a:schemeClr val="accent6">
                              <a:lumMod val="75000"/>
                            </a:schemeClr>
                          </a:solidFill>
                          <a:effectLst/>
                          <a:latin typeface="Arial" charset="0"/>
                          <a:ea typeface="+mn-ea"/>
                          <a:cs typeface="Times New Roman" pitchFamily="18" charset="0"/>
                        </a:rPr>
                        <a:t>la secuencia de acciones a realizar</a:t>
                      </a:r>
                      <a:r>
                        <a:rPr kumimoji="0" lang="es-MX" sz="2600" b="0" i="0" u="none" strike="noStrike" kern="1200" cap="none" normalizeH="0" baseline="0" dirty="0">
                          <a:ln>
                            <a:noFill/>
                          </a:ln>
                          <a:solidFill>
                            <a:schemeClr val="tx1"/>
                          </a:solidFill>
                          <a:effectLst/>
                          <a:latin typeface="Arial" charset="0"/>
                          <a:ea typeface="+mn-ea"/>
                          <a:cs typeface="Times New Roman" pitchFamily="18" charset="0"/>
                        </a:rPr>
                        <a:t>, es decir, es quien marca la continuidad y orden de ejecución de las acciones propias del problema a resolver.</a:t>
                      </a:r>
                      <a:endParaRPr kumimoji="0" lang="es-ES" sz="2600" b="0" i="0" u="none" strike="noStrike" kern="1200" cap="none" normalizeH="0" baseline="0" dirty="0">
                        <a:ln>
                          <a:noFill/>
                        </a:ln>
                        <a:solidFill>
                          <a:schemeClr val="tx1"/>
                        </a:solidFill>
                        <a:effectLst/>
                        <a:latin typeface="Arial" charset="0"/>
                        <a:ea typeface="+mn-ea"/>
                        <a:cs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5" name="4 Elipse"/>
          <p:cNvSpPr/>
          <p:nvPr/>
        </p:nvSpPr>
        <p:spPr>
          <a:xfrm>
            <a:off x="1187624" y="1417712"/>
            <a:ext cx="1008112" cy="864096"/>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nvGrpSpPr>
          <p:cNvPr id="9" name="8 Grupo"/>
          <p:cNvGrpSpPr/>
          <p:nvPr/>
        </p:nvGrpSpPr>
        <p:grpSpPr>
          <a:xfrm>
            <a:off x="971600" y="2497832"/>
            <a:ext cx="1296143" cy="937498"/>
            <a:chOff x="827585" y="3427606"/>
            <a:chExt cx="1296143" cy="937498"/>
          </a:xfrm>
        </p:grpSpPr>
        <p:sp>
          <p:nvSpPr>
            <p:cNvPr id="7" name="Oval 137"/>
            <p:cNvSpPr>
              <a:spLocks noChangeArrowheads="1"/>
            </p:cNvSpPr>
            <p:nvPr/>
          </p:nvSpPr>
          <p:spPr bwMode="auto">
            <a:xfrm>
              <a:off x="1850316" y="3427606"/>
              <a:ext cx="273412" cy="937498"/>
            </a:xfrm>
            <a:prstGeom prst="ellipse">
              <a:avLst/>
            </a:prstGeom>
            <a:solidFill>
              <a:srgbClr val="FFFFFF"/>
            </a:solidFill>
            <a:ln w="9525">
              <a:solidFill>
                <a:srgbClr val="000000"/>
              </a:solidFill>
              <a:round/>
              <a:headEnd/>
              <a:tailEnd/>
            </a:ln>
          </p:spPr>
          <p:txBody>
            <a:bodyPr/>
            <a:lstStyle/>
            <a:p>
              <a:endParaRPr lang="es-MX"/>
            </a:p>
          </p:txBody>
        </p:sp>
        <p:sp>
          <p:nvSpPr>
            <p:cNvPr id="8" name="Freeform 138"/>
            <p:cNvSpPr>
              <a:spLocks/>
            </p:cNvSpPr>
            <p:nvPr/>
          </p:nvSpPr>
          <p:spPr bwMode="auto">
            <a:xfrm>
              <a:off x="827585" y="3429000"/>
              <a:ext cx="1152128" cy="936104"/>
            </a:xfrm>
            <a:custGeom>
              <a:avLst/>
              <a:gdLst/>
              <a:ahLst/>
              <a:cxnLst>
                <a:cxn ang="0">
                  <a:pos x="1620" y="0"/>
                </a:cxn>
                <a:cxn ang="0">
                  <a:pos x="0" y="720"/>
                </a:cxn>
                <a:cxn ang="0">
                  <a:pos x="1620" y="1080"/>
                </a:cxn>
              </a:cxnLst>
              <a:rect l="0" t="0" r="r" b="b"/>
              <a:pathLst>
                <a:path w="1620" h="1080">
                  <a:moveTo>
                    <a:pt x="1620" y="0"/>
                  </a:moveTo>
                  <a:lnTo>
                    <a:pt x="0" y="720"/>
                  </a:lnTo>
                  <a:lnTo>
                    <a:pt x="1620" y="1080"/>
                  </a:lnTo>
                </a:path>
              </a:pathLst>
            </a:custGeom>
            <a:solidFill>
              <a:srgbClr val="FFFFFF"/>
            </a:solidFill>
            <a:ln w="9525">
              <a:solidFill>
                <a:srgbClr val="000000"/>
              </a:solidFill>
              <a:round/>
              <a:headEnd/>
              <a:tailEnd/>
            </a:ln>
          </p:spPr>
          <p:txBody>
            <a:bodyPr/>
            <a:lstStyle/>
            <a:p>
              <a:endParaRPr lang="es-MX"/>
            </a:p>
          </p:txBody>
        </p:sp>
      </p:grpSp>
      <p:sp>
        <p:nvSpPr>
          <p:cNvPr id="10" name="Line 1036"/>
          <p:cNvSpPr>
            <a:spLocks noChangeShapeType="1"/>
          </p:cNvSpPr>
          <p:nvPr/>
        </p:nvSpPr>
        <p:spPr bwMode="auto">
          <a:xfrm>
            <a:off x="1763688" y="3865984"/>
            <a:ext cx="0" cy="1219200"/>
          </a:xfrm>
          <a:prstGeom prst="line">
            <a:avLst/>
          </a:prstGeom>
          <a:noFill/>
          <a:ln w="76200">
            <a:solidFill>
              <a:schemeClr val="tx1"/>
            </a:solidFill>
            <a:round/>
            <a:headEnd/>
            <a:tailEnd type="triangle" w="med" len="med"/>
          </a:ln>
          <a:effectLst/>
        </p:spPr>
        <p:txBody>
          <a:bodyPr wrap="none"/>
          <a:lstStyle/>
          <a:p>
            <a:endParaRPr lang="es-MX"/>
          </a:p>
        </p:txBody>
      </p:sp>
    </p:spTree>
    <p:extLst>
      <p:ext uri="{BB962C8B-B14F-4D97-AF65-F5344CB8AC3E}">
        <p14:creationId xmlns:p14="http://schemas.microsoft.com/office/powerpoint/2010/main" val="1866967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Group 76"/>
          <p:cNvGraphicFramePr>
            <a:graphicFrameLocks/>
          </p:cNvGraphicFramePr>
          <p:nvPr>
            <p:extLst>
              <p:ext uri="{D42A27DB-BD31-4B8C-83A1-F6EECF244321}">
                <p14:modId xmlns:p14="http://schemas.microsoft.com/office/powerpoint/2010/main" val="3237624910"/>
              </p:ext>
            </p:extLst>
          </p:nvPr>
        </p:nvGraphicFramePr>
        <p:xfrm>
          <a:off x="467544" y="1565404"/>
          <a:ext cx="8351838" cy="1782976"/>
        </p:xfrm>
        <a:graphic>
          <a:graphicData uri="http://schemas.openxmlformats.org/drawingml/2006/table">
            <a:tbl>
              <a:tblPr/>
              <a:tblGrid>
                <a:gridCol w="2482850">
                  <a:extLst>
                    <a:ext uri="{9D8B030D-6E8A-4147-A177-3AD203B41FA5}">
                      <a16:colId xmlns:a16="http://schemas.microsoft.com/office/drawing/2014/main" val="20000"/>
                    </a:ext>
                  </a:extLst>
                </a:gridCol>
                <a:gridCol w="5868988">
                  <a:extLst>
                    <a:ext uri="{9D8B030D-6E8A-4147-A177-3AD203B41FA5}">
                      <a16:colId xmlns:a16="http://schemas.microsoft.com/office/drawing/2014/main" val="20001"/>
                    </a:ext>
                  </a:extLst>
                </a:gridCol>
              </a:tblGrid>
              <a:tr h="63946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MX" sz="2000" b="1" i="0" u="none" strike="noStrike" cap="none" normalizeH="0" baseline="0" dirty="0">
                          <a:ln>
                            <a:noFill/>
                          </a:ln>
                          <a:solidFill>
                            <a:schemeClr val="tx1"/>
                          </a:solidFill>
                          <a:effectLst/>
                          <a:latin typeface="Verdana" pitchFamily="34" charset="0"/>
                        </a:rPr>
                        <a:t>SIMBOLO</a:t>
                      </a:r>
                      <a:endParaRPr kumimoji="0" lang="es-ES" sz="2000" b="1" i="0" u="none" strike="noStrike" cap="none" normalizeH="0" baseline="0" dirty="0">
                        <a:ln>
                          <a:noFill/>
                        </a:ln>
                        <a:solidFill>
                          <a:schemeClr val="tx1"/>
                        </a:solidFill>
                        <a:effectLst/>
                        <a:latin typeface="Verdana"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MX" sz="2000" b="1" i="0" u="none" strike="noStrike" cap="none" normalizeH="0" baseline="0" dirty="0">
                          <a:ln>
                            <a:noFill/>
                          </a:ln>
                          <a:solidFill>
                            <a:schemeClr val="tx1"/>
                          </a:solidFill>
                          <a:effectLst/>
                          <a:latin typeface="Verdana" pitchFamily="34" charset="0"/>
                        </a:rPr>
                        <a:t>UTILIDAD</a:t>
                      </a:r>
                      <a:endParaRPr kumimoji="0" lang="es-ES" sz="2000" b="1" i="0" u="none" strike="noStrike" cap="none" normalizeH="0" baseline="0" dirty="0">
                        <a:ln>
                          <a:noFill/>
                        </a:ln>
                        <a:solidFill>
                          <a:schemeClr val="tx1"/>
                        </a:solidFill>
                        <a:effectLst/>
                        <a:latin typeface="Verdana"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143516">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s-MX" sz="2600" b="0" i="0" u="none" strike="noStrike" cap="none" normalizeH="0" baseline="0" dirty="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s-MX" sz="2600" b="0" i="0" u="none" strike="noStrike" kern="1200" cap="none" normalizeH="0" baseline="0" dirty="0">
                          <a:ln>
                            <a:noFill/>
                          </a:ln>
                          <a:solidFill>
                            <a:schemeClr val="tx1"/>
                          </a:solidFill>
                          <a:effectLst/>
                          <a:latin typeface="Arial" charset="0"/>
                          <a:ea typeface="+mn-ea"/>
                          <a:cs typeface="Times New Roman" pitchFamily="18" charset="0"/>
                        </a:rPr>
                        <a:t>Representa la </a:t>
                      </a:r>
                      <a:r>
                        <a:rPr kumimoji="0" lang="es-MX" sz="2600" b="1" i="0" u="none" strike="noStrike" kern="1200" cap="none" normalizeH="0" baseline="0" dirty="0">
                          <a:ln>
                            <a:noFill/>
                          </a:ln>
                          <a:solidFill>
                            <a:schemeClr val="accent6">
                              <a:lumMod val="75000"/>
                            </a:schemeClr>
                          </a:solidFill>
                          <a:effectLst/>
                          <a:latin typeface="Arial" charset="0"/>
                          <a:ea typeface="+mn-ea"/>
                          <a:cs typeface="Times New Roman" pitchFamily="18" charset="0"/>
                        </a:rPr>
                        <a:t>repetición</a:t>
                      </a:r>
                      <a:r>
                        <a:rPr kumimoji="0" lang="es-MX" sz="2600" b="0" i="0" u="none" strike="noStrike" kern="1200" cap="none" normalizeH="0" baseline="0" dirty="0">
                          <a:ln>
                            <a:noFill/>
                          </a:ln>
                          <a:solidFill>
                            <a:schemeClr val="tx1"/>
                          </a:solidFill>
                          <a:effectLst/>
                          <a:latin typeface="Arial" charset="0"/>
                          <a:ea typeface="+mn-ea"/>
                          <a:cs typeface="Times New Roman" pitchFamily="18" charset="0"/>
                        </a:rPr>
                        <a:t> de pasos a a través de los </a:t>
                      </a:r>
                      <a:r>
                        <a:rPr kumimoji="0" lang="es-MX" sz="2600" b="1" i="0" u="none" strike="noStrike" kern="1200" cap="none" normalizeH="0" baseline="0" dirty="0">
                          <a:ln>
                            <a:noFill/>
                          </a:ln>
                          <a:solidFill>
                            <a:schemeClr val="tx1"/>
                          </a:solidFill>
                          <a:effectLst/>
                          <a:latin typeface="Arial" charset="0"/>
                          <a:ea typeface="+mn-ea"/>
                          <a:cs typeface="Times New Roman" pitchFamily="18" charset="0"/>
                        </a:rPr>
                        <a:t>ciclos</a:t>
                      </a:r>
                      <a:endParaRPr kumimoji="0" lang="es-ES" sz="2600" b="1" i="0" u="none" strike="noStrike" kern="1200" cap="none" normalizeH="0" baseline="0" dirty="0">
                        <a:ln>
                          <a:noFill/>
                        </a:ln>
                        <a:solidFill>
                          <a:schemeClr val="tx1"/>
                        </a:solidFill>
                        <a:effectLst/>
                        <a:latin typeface="Arial" charset="0"/>
                        <a:ea typeface="+mn-ea"/>
                        <a:cs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5" name="4 Forma libre"/>
          <p:cNvSpPr/>
          <p:nvPr/>
        </p:nvSpPr>
        <p:spPr>
          <a:xfrm>
            <a:off x="683568" y="2564904"/>
            <a:ext cx="2088232" cy="360040"/>
          </a:xfrm>
          <a:custGeom>
            <a:avLst/>
            <a:gdLst>
              <a:gd name="connsiteX0" fmla="*/ 0 w 1368152"/>
              <a:gd name="connsiteY0" fmla="*/ 0 h 648072"/>
              <a:gd name="connsiteX1" fmla="*/ 1044116 w 1368152"/>
              <a:gd name="connsiteY1" fmla="*/ 0 h 648072"/>
              <a:gd name="connsiteX2" fmla="*/ 1368152 w 1368152"/>
              <a:gd name="connsiteY2" fmla="*/ 324036 h 648072"/>
              <a:gd name="connsiteX3" fmla="*/ 1044116 w 1368152"/>
              <a:gd name="connsiteY3" fmla="*/ 648072 h 648072"/>
              <a:gd name="connsiteX4" fmla="*/ 0 w 1368152"/>
              <a:gd name="connsiteY4" fmla="*/ 648072 h 648072"/>
              <a:gd name="connsiteX5" fmla="*/ 0 w 1368152"/>
              <a:gd name="connsiteY5" fmla="*/ 0 h 648072"/>
              <a:gd name="connsiteX0" fmla="*/ 456051 w 1824203"/>
              <a:gd name="connsiteY0" fmla="*/ 0 h 648072"/>
              <a:gd name="connsiteX1" fmla="*/ 1500167 w 1824203"/>
              <a:gd name="connsiteY1" fmla="*/ 0 h 648072"/>
              <a:gd name="connsiteX2" fmla="*/ 1824203 w 1824203"/>
              <a:gd name="connsiteY2" fmla="*/ 324036 h 648072"/>
              <a:gd name="connsiteX3" fmla="*/ 1500167 w 1824203"/>
              <a:gd name="connsiteY3" fmla="*/ 648072 h 648072"/>
              <a:gd name="connsiteX4" fmla="*/ 456051 w 1824203"/>
              <a:gd name="connsiteY4" fmla="*/ 648072 h 648072"/>
              <a:gd name="connsiteX5" fmla="*/ 0 w 1824203"/>
              <a:gd name="connsiteY5" fmla="*/ 288032 h 648072"/>
              <a:gd name="connsiteX6" fmla="*/ 456051 w 1824203"/>
              <a:gd name="connsiteY6" fmla="*/ 0 h 648072"/>
              <a:gd name="connsiteX0" fmla="*/ 390901 w 1759053"/>
              <a:gd name="connsiteY0" fmla="*/ 0 h 648072"/>
              <a:gd name="connsiteX1" fmla="*/ 1435017 w 1759053"/>
              <a:gd name="connsiteY1" fmla="*/ 0 h 648072"/>
              <a:gd name="connsiteX2" fmla="*/ 1759053 w 1759053"/>
              <a:gd name="connsiteY2" fmla="*/ 324036 h 648072"/>
              <a:gd name="connsiteX3" fmla="*/ 1435017 w 1759053"/>
              <a:gd name="connsiteY3" fmla="*/ 648072 h 648072"/>
              <a:gd name="connsiteX4" fmla="*/ 390901 w 1759053"/>
              <a:gd name="connsiteY4" fmla="*/ 648072 h 648072"/>
              <a:gd name="connsiteX5" fmla="*/ 0 w 1759053"/>
              <a:gd name="connsiteY5" fmla="*/ 288032 h 648072"/>
              <a:gd name="connsiteX6" fmla="*/ 390901 w 1759053"/>
              <a:gd name="connsiteY6" fmla="*/ 0 h 6480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59053" h="648072">
                <a:moveTo>
                  <a:pt x="390901" y="0"/>
                </a:moveTo>
                <a:lnTo>
                  <a:pt x="1435017" y="0"/>
                </a:lnTo>
                <a:lnTo>
                  <a:pt x="1759053" y="324036"/>
                </a:lnTo>
                <a:lnTo>
                  <a:pt x="1435017" y="648072"/>
                </a:lnTo>
                <a:lnTo>
                  <a:pt x="390901" y="648072"/>
                </a:lnTo>
                <a:lnTo>
                  <a:pt x="0" y="288032"/>
                </a:lnTo>
                <a:lnTo>
                  <a:pt x="390901" y="0"/>
                </a:lnTo>
                <a:close/>
              </a:path>
            </a:pathLst>
          </a:cu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Tree>
    <p:extLst>
      <p:ext uri="{BB962C8B-B14F-4D97-AF65-F5344CB8AC3E}">
        <p14:creationId xmlns:p14="http://schemas.microsoft.com/office/powerpoint/2010/main" val="1866967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683568" y="908720"/>
            <a:ext cx="7200800" cy="553998"/>
          </a:xfrm>
          <a:prstGeom prst="rect">
            <a:avLst/>
          </a:prstGeom>
        </p:spPr>
        <p:txBody>
          <a:bodyPr wrap="square">
            <a:spAutoFit/>
          </a:bodyPr>
          <a:lstStyle/>
          <a:p>
            <a:pPr marL="457200" indent="-457200" algn="just"/>
            <a:r>
              <a:rPr lang="es-ES" sz="3000" b="1" dirty="0"/>
              <a:t>2.3.1.2 Pseudocódigo</a:t>
            </a:r>
          </a:p>
        </p:txBody>
      </p:sp>
      <p:sp>
        <p:nvSpPr>
          <p:cNvPr id="3" name="2 CuadroTexto"/>
          <p:cNvSpPr txBox="1"/>
          <p:nvPr/>
        </p:nvSpPr>
        <p:spPr>
          <a:xfrm>
            <a:off x="755576" y="1700808"/>
            <a:ext cx="7272808" cy="4585871"/>
          </a:xfrm>
          <a:prstGeom prst="rect">
            <a:avLst/>
          </a:prstGeom>
          <a:noFill/>
        </p:spPr>
        <p:txBody>
          <a:bodyPr wrap="square" rtlCol="0">
            <a:spAutoFit/>
          </a:bodyPr>
          <a:lstStyle/>
          <a:p>
            <a:pPr algn="just"/>
            <a:r>
              <a:rPr lang="es-MX" sz="2400" dirty="0"/>
              <a:t>Es empleado para representar la solución de un algoritmo empleando lenguaje natural escrito estableciendo la secuencia de pasos sin imprecisiones y de manera clara.</a:t>
            </a:r>
          </a:p>
          <a:p>
            <a:pPr algn="just"/>
            <a:endParaRPr lang="es-MX" sz="2400" dirty="0"/>
          </a:p>
          <a:p>
            <a:pPr algn="just"/>
            <a:r>
              <a:rPr lang="es-MX" sz="2800" dirty="0"/>
              <a:t>Ejemplo:</a:t>
            </a:r>
          </a:p>
          <a:p>
            <a:pPr algn="just"/>
            <a:r>
              <a:rPr lang="es-MX" sz="2400" b="1" dirty="0"/>
              <a:t>Proceso</a:t>
            </a:r>
          </a:p>
          <a:p>
            <a:pPr algn="just"/>
            <a:r>
              <a:rPr lang="es-MX" sz="2400" dirty="0"/>
              <a:t>	Leer </a:t>
            </a:r>
            <a:r>
              <a:rPr lang="es-MX" sz="2400" dirty="0" err="1"/>
              <a:t>lista_de_variables</a:t>
            </a:r>
            <a:r>
              <a:rPr lang="es-MX" sz="2400" dirty="0"/>
              <a:t>;</a:t>
            </a:r>
          </a:p>
          <a:p>
            <a:pPr algn="just"/>
            <a:r>
              <a:rPr lang="es-MX" sz="2400" dirty="0"/>
              <a:t>	variable&lt;-</a:t>
            </a:r>
            <a:r>
              <a:rPr lang="es-MX" sz="2400" dirty="0" err="1"/>
              <a:t>expresion</a:t>
            </a:r>
            <a:r>
              <a:rPr lang="es-MX" sz="2400" dirty="0"/>
              <a:t>;</a:t>
            </a:r>
          </a:p>
          <a:p>
            <a:pPr algn="just"/>
            <a:r>
              <a:rPr lang="es-MX" sz="2400" dirty="0"/>
              <a:t>	Escribir </a:t>
            </a:r>
            <a:r>
              <a:rPr lang="es-MX" sz="2400" dirty="0" err="1"/>
              <a:t>lista_de_expresiones</a:t>
            </a:r>
            <a:r>
              <a:rPr lang="es-MX" sz="2400" dirty="0"/>
              <a:t>;</a:t>
            </a:r>
          </a:p>
          <a:p>
            <a:pPr algn="just"/>
            <a:r>
              <a:rPr lang="es-MX" sz="2400" b="1" dirty="0" err="1"/>
              <a:t>FinProceso</a:t>
            </a:r>
            <a:endParaRPr lang="es-MX" sz="2400" b="1" dirty="0"/>
          </a:p>
          <a:p>
            <a:pPr algn="just"/>
            <a:endParaRPr lang="es-MX" sz="2400" dirty="0"/>
          </a:p>
        </p:txBody>
      </p:sp>
    </p:spTree>
    <p:extLst>
      <p:ext uri="{BB962C8B-B14F-4D97-AF65-F5344CB8AC3E}">
        <p14:creationId xmlns:p14="http://schemas.microsoft.com/office/powerpoint/2010/main" val="18669679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611560" y="548680"/>
            <a:ext cx="7848872" cy="1477328"/>
          </a:xfrm>
          <a:prstGeom prst="rect">
            <a:avLst/>
          </a:prstGeom>
        </p:spPr>
        <p:txBody>
          <a:bodyPr wrap="square">
            <a:spAutoFit/>
          </a:bodyPr>
          <a:lstStyle/>
          <a:p>
            <a:pPr marL="457200" indent="-457200" algn="just"/>
            <a:r>
              <a:rPr lang="es-ES" sz="3000" b="1" dirty="0"/>
              <a:t>2.3.2 </a:t>
            </a:r>
            <a:r>
              <a:rPr lang="es-MX" sz="3000" b="1" dirty="0"/>
              <a:t>Uso del Diagrama de flujo, pseudocódigo y prueba de escritorio para los tipos de estructuras</a:t>
            </a:r>
            <a:endParaRPr lang="es-ES" sz="3000" b="1" dirty="0"/>
          </a:p>
        </p:txBody>
      </p:sp>
      <p:sp>
        <p:nvSpPr>
          <p:cNvPr id="3" name="2 Rectángulo"/>
          <p:cNvSpPr/>
          <p:nvPr/>
        </p:nvSpPr>
        <p:spPr>
          <a:xfrm>
            <a:off x="683568" y="2132856"/>
            <a:ext cx="8064896" cy="1292662"/>
          </a:xfrm>
          <a:prstGeom prst="rect">
            <a:avLst/>
          </a:prstGeom>
        </p:spPr>
        <p:txBody>
          <a:bodyPr wrap="square">
            <a:spAutoFit/>
          </a:bodyPr>
          <a:lstStyle/>
          <a:p>
            <a:r>
              <a:rPr lang="es-ES" sz="2600" b="1" dirty="0"/>
              <a:t>2.3.2.1 Secuenciales</a:t>
            </a:r>
          </a:p>
          <a:p>
            <a:pPr marL="457200" indent="-457200"/>
            <a:r>
              <a:rPr lang="es-MX" sz="2600" dirty="0"/>
              <a:t>	Implica escribir un paso tras de otro, donde el primero que se haya escrito es el primero que se ejecutará.</a:t>
            </a:r>
          </a:p>
        </p:txBody>
      </p:sp>
      <p:sp>
        <p:nvSpPr>
          <p:cNvPr id="6" name="5 CuadroTexto"/>
          <p:cNvSpPr txBox="1"/>
          <p:nvPr/>
        </p:nvSpPr>
        <p:spPr>
          <a:xfrm>
            <a:off x="3851920" y="3429000"/>
            <a:ext cx="1527982" cy="2492990"/>
          </a:xfrm>
          <a:prstGeom prst="rect">
            <a:avLst/>
          </a:prstGeom>
          <a:noFill/>
        </p:spPr>
        <p:txBody>
          <a:bodyPr wrap="none" rtlCol="0">
            <a:spAutoFit/>
          </a:bodyPr>
          <a:lstStyle/>
          <a:p>
            <a:r>
              <a:rPr lang="es-MX" sz="2600" b="1" dirty="0"/>
              <a:t>Inicio</a:t>
            </a:r>
          </a:p>
          <a:p>
            <a:r>
              <a:rPr lang="es-MX" sz="2600" dirty="0"/>
              <a:t>   Acción1</a:t>
            </a:r>
          </a:p>
          <a:p>
            <a:r>
              <a:rPr lang="es-MX" sz="2600" dirty="0"/>
              <a:t>   Acción2</a:t>
            </a:r>
          </a:p>
          <a:p>
            <a:r>
              <a:rPr lang="es-MX" sz="2600" dirty="0"/>
              <a:t>  </a:t>
            </a:r>
            <a:r>
              <a:rPr lang="es-MX" sz="2000" b="1" dirty="0"/>
              <a:t>    .</a:t>
            </a:r>
          </a:p>
          <a:p>
            <a:r>
              <a:rPr lang="es-MX" sz="2600" dirty="0"/>
              <a:t>   </a:t>
            </a:r>
            <a:r>
              <a:rPr lang="es-MX" sz="2600" dirty="0" err="1"/>
              <a:t>AcciónN</a:t>
            </a:r>
            <a:endParaRPr lang="es-MX" sz="2600" dirty="0"/>
          </a:p>
          <a:p>
            <a:r>
              <a:rPr lang="es-MX" sz="2600" b="1" dirty="0"/>
              <a:t>Fin</a:t>
            </a:r>
          </a:p>
        </p:txBody>
      </p:sp>
    </p:spTree>
    <p:extLst>
      <p:ext uri="{BB962C8B-B14F-4D97-AF65-F5344CB8AC3E}">
        <p14:creationId xmlns:p14="http://schemas.microsoft.com/office/powerpoint/2010/main" val="18669679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Rectángulo"/>
          <p:cNvSpPr/>
          <p:nvPr/>
        </p:nvSpPr>
        <p:spPr>
          <a:xfrm>
            <a:off x="755576" y="476672"/>
            <a:ext cx="8064896" cy="892552"/>
          </a:xfrm>
          <a:prstGeom prst="rect">
            <a:avLst/>
          </a:prstGeom>
        </p:spPr>
        <p:txBody>
          <a:bodyPr wrap="square">
            <a:spAutoFit/>
          </a:bodyPr>
          <a:lstStyle/>
          <a:p>
            <a:r>
              <a:rPr lang="es-ES" sz="2600" b="1" dirty="0"/>
              <a:t>2.3.2.1 Secuenciales</a:t>
            </a:r>
          </a:p>
          <a:p>
            <a:pPr marL="457200" indent="-457200"/>
            <a:r>
              <a:rPr lang="es-MX" sz="2600" dirty="0"/>
              <a:t>Ejemplo:</a:t>
            </a:r>
          </a:p>
        </p:txBody>
      </p:sp>
      <p:sp>
        <p:nvSpPr>
          <p:cNvPr id="1027" name="Text Box 3"/>
          <p:cNvSpPr txBox="1">
            <a:spLocks noChangeArrowheads="1"/>
          </p:cNvSpPr>
          <p:nvPr/>
        </p:nvSpPr>
        <p:spPr bwMode="auto">
          <a:xfrm>
            <a:off x="1187624" y="2492896"/>
            <a:ext cx="2592288" cy="2016224"/>
          </a:xfrm>
          <a:prstGeom prst="rect">
            <a:avLst/>
          </a:prstGeom>
          <a:noFill/>
          <a:ln w="6350">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sz="2400" b="1" i="0" u="none" strike="noStrike" cap="none" normalizeH="0" baseline="0" dirty="0">
                <a:ln>
                  <a:noFill/>
                </a:ln>
                <a:solidFill>
                  <a:schemeClr val="tx1"/>
                </a:solidFill>
                <a:effectLst/>
                <a:cs typeface="Arial" pitchFamily="34" charset="0"/>
              </a:rPr>
              <a:t>Inicio</a:t>
            </a:r>
          </a:p>
          <a:p>
            <a:pPr marL="0" marR="0" lvl="0" indent="0" algn="l" defTabSz="914400" rtl="0" eaLnBrk="1" fontAlgn="base" latinLnBrk="0" hangingPunct="1">
              <a:lnSpc>
                <a:spcPct val="100000"/>
              </a:lnSpc>
              <a:spcBef>
                <a:spcPct val="0"/>
              </a:spcBef>
              <a:spcAft>
                <a:spcPct val="0"/>
              </a:spcAft>
              <a:buClrTx/>
              <a:buSzTx/>
              <a:buFontTx/>
              <a:buNone/>
              <a:tabLst/>
            </a:pPr>
            <a:r>
              <a:rPr lang="es-ES" sz="2400" dirty="0">
                <a:cs typeface="Arial" pitchFamily="34" charset="0"/>
              </a:rPr>
              <a:t>     L</a:t>
            </a:r>
            <a:r>
              <a:rPr kumimoji="0" lang="es-ES" sz="2400" b="0" i="0" u="none" strike="noStrike" cap="none" normalizeH="0" baseline="0" dirty="0">
                <a:ln>
                  <a:noFill/>
                </a:ln>
                <a:solidFill>
                  <a:schemeClr val="tx1"/>
                </a:solidFill>
                <a:effectLst/>
                <a:cs typeface="Arial" pitchFamily="34" charset="0"/>
              </a:rPr>
              <a:t>eer N1, N2</a:t>
            </a:r>
          </a:p>
          <a:p>
            <a:pPr marL="0" marR="0" lvl="0" indent="0" algn="l" defTabSz="914400" rtl="0" eaLnBrk="1" fontAlgn="base" latinLnBrk="0" hangingPunct="1">
              <a:lnSpc>
                <a:spcPct val="100000"/>
              </a:lnSpc>
              <a:spcBef>
                <a:spcPct val="0"/>
              </a:spcBef>
              <a:spcAft>
                <a:spcPct val="0"/>
              </a:spcAft>
              <a:buClrTx/>
              <a:buSzTx/>
              <a:buFontTx/>
              <a:buNone/>
              <a:tabLst/>
            </a:pPr>
            <a:r>
              <a:rPr kumimoji="0" lang="es-ES" sz="2400" b="0" i="0" u="none" strike="noStrike" cap="none" normalizeH="0" baseline="0" dirty="0">
                <a:ln>
                  <a:noFill/>
                </a:ln>
                <a:solidFill>
                  <a:schemeClr val="tx1"/>
                </a:solidFill>
                <a:effectLst/>
                <a:cs typeface="Arial" pitchFamily="34" charset="0"/>
              </a:rPr>
              <a:t>     SUMA=N1+N2</a:t>
            </a:r>
          </a:p>
          <a:p>
            <a:pPr marL="0" marR="0" lvl="0" indent="0" algn="l" defTabSz="914400" rtl="0" eaLnBrk="1" fontAlgn="base" latinLnBrk="0" hangingPunct="1">
              <a:lnSpc>
                <a:spcPct val="100000"/>
              </a:lnSpc>
              <a:spcBef>
                <a:spcPct val="0"/>
              </a:spcBef>
              <a:spcAft>
                <a:spcPct val="0"/>
              </a:spcAft>
              <a:buClrTx/>
              <a:buSzTx/>
              <a:buFontTx/>
              <a:buNone/>
              <a:tabLst/>
            </a:pPr>
            <a:r>
              <a:rPr kumimoji="0" lang="es-ES" sz="2400" b="0" i="0" u="none" strike="noStrike" cap="none" normalizeH="0" baseline="0" dirty="0">
                <a:ln>
                  <a:noFill/>
                </a:ln>
                <a:solidFill>
                  <a:schemeClr val="tx1"/>
                </a:solidFill>
                <a:effectLst/>
                <a:cs typeface="Arial" pitchFamily="34" charset="0"/>
              </a:rPr>
              <a:t>     Escribir </a:t>
            </a:r>
            <a:r>
              <a:rPr lang="es-ES" sz="2400" dirty="0">
                <a:cs typeface="Arial" pitchFamily="34" charset="0"/>
              </a:rPr>
              <a:t>SUMA</a:t>
            </a:r>
            <a:endParaRPr kumimoji="0" lang="es-ES" sz="2400" b="0" i="0" u="none" strike="noStrike" cap="none" normalizeH="0" baseline="0" dirty="0">
              <a:ln>
                <a:noFill/>
              </a:ln>
              <a:solidFill>
                <a:schemeClr val="tx1"/>
              </a:solidFill>
              <a:effectLst/>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s-ES" sz="2400" b="1" i="0" u="none" strike="noStrike" cap="none" normalizeH="0" baseline="0" dirty="0">
                <a:ln>
                  <a:noFill/>
                </a:ln>
                <a:solidFill>
                  <a:schemeClr val="tx1"/>
                </a:solidFill>
                <a:effectLst/>
                <a:cs typeface="Arial" pitchFamily="34" charset="0"/>
              </a:rPr>
              <a:t>Fin</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s-MX" sz="2400" b="0" i="0" u="none" strike="noStrike" cap="none" normalizeH="0" baseline="0" dirty="0">
              <a:ln>
                <a:noFill/>
              </a:ln>
              <a:solidFill>
                <a:schemeClr val="tx1"/>
              </a:solidFill>
              <a:effectLst/>
              <a:cs typeface="Arial" pitchFamily="34" charset="0"/>
            </a:endParaRPr>
          </a:p>
        </p:txBody>
      </p:sp>
      <p:sp>
        <p:nvSpPr>
          <p:cNvPr id="6" name="5 Rectángulo"/>
          <p:cNvSpPr/>
          <p:nvPr/>
        </p:nvSpPr>
        <p:spPr>
          <a:xfrm>
            <a:off x="323528" y="1515960"/>
            <a:ext cx="8064896" cy="492443"/>
          </a:xfrm>
          <a:prstGeom prst="rect">
            <a:avLst/>
          </a:prstGeom>
        </p:spPr>
        <p:txBody>
          <a:bodyPr wrap="square">
            <a:spAutoFit/>
          </a:bodyPr>
          <a:lstStyle/>
          <a:p>
            <a:pPr marL="457200" indent="-457200"/>
            <a:r>
              <a:rPr lang="es-ES" sz="2600" b="1" dirty="0"/>
              <a:t>	Pseudocódigo				DFD</a:t>
            </a:r>
          </a:p>
        </p:txBody>
      </p:sp>
      <p:pic>
        <p:nvPicPr>
          <p:cNvPr id="7" name="6 Imagen"/>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88024" y="2047565"/>
            <a:ext cx="3384376" cy="3883323"/>
          </a:xfrm>
          <a:prstGeom prst="rect">
            <a:avLst/>
          </a:prstGeom>
          <a:noFill/>
          <a:ln>
            <a:noFill/>
          </a:ln>
        </p:spPr>
      </p:pic>
    </p:spTree>
    <p:extLst>
      <p:ext uri="{BB962C8B-B14F-4D97-AF65-F5344CB8AC3E}">
        <p14:creationId xmlns:p14="http://schemas.microsoft.com/office/powerpoint/2010/main" val="186696798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539552" y="1124744"/>
            <a:ext cx="8064896" cy="4585871"/>
          </a:xfrm>
          <a:prstGeom prst="rect">
            <a:avLst/>
          </a:prstGeom>
        </p:spPr>
        <p:txBody>
          <a:bodyPr wrap="square">
            <a:spAutoFit/>
          </a:bodyPr>
          <a:lstStyle/>
          <a:p>
            <a:pPr marL="457200" indent="-457200"/>
            <a:r>
              <a:rPr lang="es-ES" sz="2600" b="1" dirty="0"/>
              <a:t>2.3.2.2 Selectivas: </a:t>
            </a:r>
            <a:r>
              <a:rPr lang="es-MX" sz="2600" dirty="0"/>
              <a:t>Se utilizan para TOMAR DECISIONES. </a:t>
            </a:r>
          </a:p>
          <a:p>
            <a:pPr marL="457200" indent="-457200"/>
            <a:endParaRPr lang="es-ES" sz="2600" b="1" dirty="0"/>
          </a:p>
          <a:p>
            <a:pPr marL="914400" lvl="1" indent="-457200">
              <a:buFont typeface="Wingdings" pitchFamily="2" charset="2"/>
              <a:buChar char="ü"/>
            </a:pPr>
            <a:r>
              <a:rPr lang="es-ES" sz="2600" b="1" dirty="0"/>
              <a:t>Simples</a:t>
            </a:r>
          </a:p>
          <a:p>
            <a:pPr marL="457200" indent="-457200" algn="just"/>
            <a:r>
              <a:rPr lang="es-MX" sz="2600" dirty="0"/>
              <a:t>	Lo que se hace es EVALUAR la condición, si la condición es verdadera realiza la acción, en caso contrario termina el programa.</a:t>
            </a:r>
          </a:p>
          <a:p>
            <a:pPr marL="457200" indent="-457200" algn="just"/>
            <a:endParaRPr lang="es-MX" sz="2600" dirty="0"/>
          </a:p>
          <a:p>
            <a:pPr lvl="5"/>
            <a:r>
              <a:rPr lang="es-ES_tradnl" sz="2800" dirty="0"/>
              <a:t>Si &lt;condición&gt; entonces</a:t>
            </a:r>
            <a:endParaRPr lang="es-MX" sz="2800" dirty="0"/>
          </a:p>
          <a:p>
            <a:pPr lvl="5"/>
            <a:r>
              <a:rPr lang="es-ES_tradnl" sz="2800" dirty="0"/>
              <a:t>	Acción(es)</a:t>
            </a:r>
            <a:endParaRPr lang="es-MX" sz="2800" dirty="0"/>
          </a:p>
          <a:p>
            <a:pPr lvl="5"/>
            <a:r>
              <a:rPr lang="es-ES_tradnl" sz="2800" dirty="0"/>
              <a:t>Fin-si</a:t>
            </a:r>
            <a:endParaRPr lang="es-MX" sz="2800" dirty="0"/>
          </a:p>
          <a:p>
            <a:pPr marL="457200" indent="-457200" algn="just"/>
            <a:endParaRPr lang="es-MX" sz="2600" dirty="0"/>
          </a:p>
        </p:txBody>
      </p:sp>
    </p:spTree>
    <p:extLst>
      <p:ext uri="{BB962C8B-B14F-4D97-AF65-F5344CB8AC3E}">
        <p14:creationId xmlns:p14="http://schemas.microsoft.com/office/powerpoint/2010/main" val="18669679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CuadroTexto"/>
          <p:cNvSpPr txBox="1"/>
          <p:nvPr/>
        </p:nvSpPr>
        <p:spPr>
          <a:xfrm>
            <a:off x="714348" y="1928803"/>
            <a:ext cx="7715304" cy="2308324"/>
          </a:xfrm>
          <a:prstGeom prst="rect">
            <a:avLst/>
          </a:prstGeom>
          <a:noFill/>
        </p:spPr>
        <p:txBody>
          <a:bodyPr wrap="square" rtlCol="0">
            <a:spAutoFit/>
          </a:bodyPr>
          <a:lstStyle/>
          <a:p>
            <a:pPr algn="just"/>
            <a:r>
              <a:rPr lang="es-ES" sz="2400" dirty="0"/>
              <a:t>El presente trabajo muestra la metodología para dar  solución a un problema en específico, aplicando algoritmos matemáticos, por lo que se abordan diferentes estructuras básicas a fin de diseñar algoritmos orientados a la implementación de una lógica asertiva afinada, utilizando el software denominado DFD y </a:t>
            </a:r>
            <a:r>
              <a:rPr lang="es-ES" sz="2400" dirty="0" err="1"/>
              <a:t>Pseint</a:t>
            </a:r>
            <a:r>
              <a:rPr lang="es-ES" sz="2400" dirty="0"/>
              <a:t>.</a:t>
            </a:r>
          </a:p>
        </p:txBody>
      </p:sp>
      <p:sp>
        <p:nvSpPr>
          <p:cNvPr id="4" name="3 CuadroTexto"/>
          <p:cNvSpPr txBox="1"/>
          <p:nvPr/>
        </p:nvSpPr>
        <p:spPr>
          <a:xfrm>
            <a:off x="2602424" y="5142382"/>
            <a:ext cx="6357982" cy="923330"/>
          </a:xfrm>
          <a:prstGeom prst="rect">
            <a:avLst/>
          </a:prstGeom>
          <a:noFill/>
        </p:spPr>
        <p:txBody>
          <a:bodyPr wrap="square" rtlCol="0">
            <a:spAutoFit/>
          </a:bodyPr>
          <a:lstStyle/>
          <a:p>
            <a:r>
              <a:rPr lang="es-MX" dirty="0"/>
              <a:t>Algoritmo, identificador , verificación, operadores , expresiones, variable, constante, estructura, secuencial, decisión,  repetitiva, diagrama de flujo y pseudocódigo</a:t>
            </a:r>
          </a:p>
        </p:txBody>
      </p:sp>
      <p:sp>
        <p:nvSpPr>
          <p:cNvPr id="5" name="4 CuadroTexto"/>
          <p:cNvSpPr txBox="1"/>
          <p:nvPr/>
        </p:nvSpPr>
        <p:spPr>
          <a:xfrm>
            <a:off x="642910" y="928670"/>
            <a:ext cx="6429420" cy="553998"/>
          </a:xfrm>
          <a:prstGeom prst="rect">
            <a:avLst/>
          </a:prstGeom>
          <a:noFill/>
        </p:spPr>
        <p:txBody>
          <a:bodyPr wrap="square" rtlCol="0">
            <a:spAutoFit/>
          </a:bodyPr>
          <a:lstStyle/>
          <a:p>
            <a:r>
              <a:rPr lang="es-ES" sz="3000" b="1" dirty="0" err="1"/>
              <a:t>Abstrac</a:t>
            </a:r>
            <a:endParaRPr lang="es-ES" sz="2800" b="1" dirty="0"/>
          </a:p>
        </p:txBody>
      </p:sp>
      <p:sp>
        <p:nvSpPr>
          <p:cNvPr id="6" name="5 CuadroTexto"/>
          <p:cNvSpPr txBox="1"/>
          <p:nvPr/>
        </p:nvSpPr>
        <p:spPr>
          <a:xfrm>
            <a:off x="714348" y="5085184"/>
            <a:ext cx="1857389" cy="523220"/>
          </a:xfrm>
          <a:prstGeom prst="rect">
            <a:avLst/>
          </a:prstGeom>
          <a:noFill/>
        </p:spPr>
        <p:txBody>
          <a:bodyPr wrap="square" rtlCol="0">
            <a:spAutoFit/>
          </a:bodyPr>
          <a:lstStyle/>
          <a:p>
            <a:r>
              <a:rPr lang="es-ES" sz="2800" b="1" dirty="0" err="1"/>
              <a:t>Keywords</a:t>
            </a:r>
            <a:r>
              <a:rPr lang="es-ES" sz="2800" b="1" dirty="0"/>
              <a:t>:</a:t>
            </a:r>
          </a:p>
        </p:txBody>
      </p:sp>
    </p:spTree>
    <p:extLst>
      <p:ext uri="{BB962C8B-B14F-4D97-AF65-F5344CB8AC3E}">
        <p14:creationId xmlns:p14="http://schemas.microsoft.com/office/powerpoint/2010/main" val="148327033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539552" y="620688"/>
            <a:ext cx="8064896" cy="1292662"/>
          </a:xfrm>
          <a:prstGeom prst="rect">
            <a:avLst/>
          </a:prstGeom>
        </p:spPr>
        <p:txBody>
          <a:bodyPr wrap="square">
            <a:spAutoFit/>
          </a:bodyPr>
          <a:lstStyle/>
          <a:p>
            <a:pPr marL="514350" indent="-514350">
              <a:buAutoNum type="arabicParenR" startAt="2"/>
            </a:pPr>
            <a:r>
              <a:rPr lang="es-ES" sz="2600" b="1" dirty="0"/>
              <a:t>Selectivas Simples</a:t>
            </a:r>
            <a:endParaRPr lang="es-MX" sz="1200" dirty="0"/>
          </a:p>
          <a:p>
            <a:pPr marL="914400" lvl="1" indent="-457200"/>
            <a:r>
              <a:rPr lang="es-ES" sz="2600" dirty="0"/>
              <a:t>Ejemplo:</a:t>
            </a:r>
          </a:p>
          <a:p>
            <a:pPr marL="457200" indent="-457200" algn="just"/>
            <a:r>
              <a:rPr lang="es-MX" sz="2600" dirty="0"/>
              <a:t>	</a:t>
            </a:r>
          </a:p>
        </p:txBody>
      </p:sp>
      <p:sp>
        <p:nvSpPr>
          <p:cNvPr id="3" name="2 Rectángulo"/>
          <p:cNvSpPr/>
          <p:nvPr/>
        </p:nvSpPr>
        <p:spPr>
          <a:xfrm>
            <a:off x="683568" y="1628799"/>
            <a:ext cx="8064896" cy="492443"/>
          </a:xfrm>
          <a:prstGeom prst="rect">
            <a:avLst/>
          </a:prstGeom>
        </p:spPr>
        <p:txBody>
          <a:bodyPr wrap="square">
            <a:spAutoFit/>
          </a:bodyPr>
          <a:lstStyle/>
          <a:p>
            <a:pPr marL="457200" indent="-457200"/>
            <a:r>
              <a:rPr lang="es-ES" sz="2600" b="1" dirty="0"/>
              <a:t>	Pseudocódigo				DFD</a:t>
            </a:r>
          </a:p>
        </p:txBody>
      </p:sp>
      <p:sp>
        <p:nvSpPr>
          <p:cNvPr id="6" name="Text Box 3"/>
          <p:cNvSpPr txBox="1">
            <a:spLocks noChangeArrowheads="1"/>
          </p:cNvSpPr>
          <p:nvPr/>
        </p:nvSpPr>
        <p:spPr bwMode="auto">
          <a:xfrm>
            <a:off x="288032" y="2204864"/>
            <a:ext cx="4788024" cy="2952328"/>
          </a:xfrm>
          <a:prstGeom prst="rect">
            <a:avLst/>
          </a:prstGeom>
          <a:noFill/>
          <a:ln w="6350">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sz="2400" b="1" i="0" u="none" strike="noStrike" cap="none" normalizeH="0" baseline="0" dirty="0">
                <a:ln>
                  <a:noFill/>
                </a:ln>
                <a:solidFill>
                  <a:schemeClr val="tx1"/>
                </a:solidFill>
                <a:effectLst/>
                <a:cs typeface="Arial" pitchFamily="34" charset="0"/>
              </a:rPr>
              <a:t>Inicio</a:t>
            </a:r>
          </a:p>
          <a:p>
            <a:pPr lvl="0" fontAlgn="base">
              <a:spcBef>
                <a:spcPct val="0"/>
              </a:spcBef>
              <a:spcAft>
                <a:spcPct val="0"/>
              </a:spcAft>
            </a:pPr>
            <a:r>
              <a:rPr kumimoji="0" lang="es-ES" sz="2400" b="0" i="0" u="none" strike="noStrike" cap="none" normalizeH="0" baseline="0" dirty="0">
                <a:ln>
                  <a:noFill/>
                </a:ln>
                <a:solidFill>
                  <a:schemeClr val="tx1"/>
                </a:solidFill>
                <a:effectLst/>
                <a:cs typeface="Arial" pitchFamily="34" charset="0"/>
              </a:rPr>
              <a:t>     Leer </a:t>
            </a:r>
            <a:r>
              <a:rPr lang="es-ES" sz="2400" dirty="0">
                <a:cs typeface="Arial" pitchFamily="34" charset="0"/>
              </a:rPr>
              <a:t>COMPRA</a:t>
            </a:r>
            <a:endParaRPr kumimoji="0" lang="es-ES" sz="2400" b="0" i="0" u="none" strike="noStrike" cap="none" normalizeH="0" baseline="0" dirty="0">
              <a:ln>
                <a:noFill/>
              </a:ln>
              <a:solidFill>
                <a:schemeClr val="tx1"/>
              </a:solidFill>
              <a:effectLst/>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lang="es-ES" sz="2400" dirty="0">
                <a:cs typeface="Arial" pitchFamily="34" charset="0"/>
              </a:rPr>
              <a:t>     Si COMPRA&gt;1000 entonces</a:t>
            </a:r>
          </a:p>
          <a:p>
            <a:pPr lvl="0" fontAlgn="base">
              <a:spcBef>
                <a:spcPct val="0"/>
              </a:spcBef>
              <a:spcAft>
                <a:spcPct val="0"/>
              </a:spcAft>
            </a:pPr>
            <a:r>
              <a:rPr kumimoji="0" lang="es-ES" sz="2400" b="0" i="0" u="none" strike="noStrike" cap="none" normalizeH="0" dirty="0">
                <a:ln>
                  <a:noFill/>
                </a:ln>
                <a:solidFill>
                  <a:schemeClr val="tx1"/>
                </a:solidFill>
                <a:effectLst/>
                <a:cs typeface="Arial" pitchFamily="34" charset="0"/>
              </a:rPr>
              <a:t>          DESCUENTO=</a:t>
            </a:r>
            <a:r>
              <a:rPr lang="es-ES" sz="2400" dirty="0">
                <a:cs typeface="Arial" pitchFamily="34" charset="0"/>
              </a:rPr>
              <a:t>COMPRA</a:t>
            </a:r>
            <a:r>
              <a:rPr kumimoji="0" lang="es-ES" sz="2400" b="0" i="0" u="none" strike="noStrike" cap="none" normalizeH="0" dirty="0">
                <a:ln>
                  <a:noFill/>
                </a:ln>
                <a:solidFill>
                  <a:schemeClr val="tx1"/>
                </a:solidFill>
                <a:effectLst/>
                <a:cs typeface="Arial" pitchFamily="34" charset="0"/>
              </a:rPr>
              <a:t>*0.10</a:t>
            </a:r>
          </a:p>
          <a:p>
            <a:pPr lvl="0" fontAlgn="base">
              <a:spcBef>
                <a:spcPct val="0"/>
              </a:spcBef>
              <a:spcAft>
                <a:spcPct val="0"/>
              </a:spcAft>
            </a:pPr>
            <a:r>
              <a:rPr lang="es-ES" sz="2400" dirty="0">
                <a:cs typeface="Arial" pitchFamily="34" charset="0"/>
              </a:rPr>
              <a:t>          PAGO</a:t>
            </a:r>
            <a:r>
              <a:rPr lang="es-ES" sz="2400" baseline="0" dirty="0">
                <a:cs typeface="Arial" pitchFamily="34" charset="0"/>
              </a:rPr>
              <a:t>=</a:t>
            </a:r>
            <a:r>
              <a:rPr lang="es-ES" sz="2400" dirty="0">
                <a:cs typeface="Arial" pitchFamily="34" charset="0"/>
              </a:rPr>
              <a:t>COMPRA–DESCUENTO</a:t>
            </a:r>
          </a:p>
          <a:p>
            <a:pPr marL="0" marR="0" lvl="0" indent="0" algn="l" defTabSz="914400" rtl="0" eaLnBrk="1" fontAlgn="base" latinLnBrk="0" hangingPunct="1">
              <a:lnSpc>
                <a:spcPct val="100000"/>
              </a:lnSpc>
              <a:spcBef>
                <a:spcPct val="0"/>
              </a:spcBef>
              <a:spcAft>
                <a:spcPct val="0"/>
              </a:spcAft>
              <a:buClrTx/>
              <a:buSzTx/>
              <a:buFontTx/>
              <a:buNone/>
              <a:tabLst/>
            </a:pPr>
            <a:r>
              <a:rPr kumimoji="0" lang="es-ES" sz="2400" b="0" i="0" u="none" strike="noStrike" cap="none" normalizeH="0" baseline="0" dirty="0">
                <a:ln>
                  <a:noFill/>
                </a:ln>
                <a:solidFill>
                  <a:schemeClr val="tx1"/>
                </a:solidFill>
                <a:effectLst/>
                <a:cs typeface="Arial" pitchFamily="34" charset="0"/>
              </a:rPr>
              <a:t>          Escribir </a:t>
            </a:r>
            <a:r>
              <a:rPr kumimoji="0" lang="es-ES" sz="2400" b="0" i="0" u="none" strike="noStrike" cap="none" normalizeH="0" dirty="0">
                <a:ln>
                  <a:noFill/>
                </a:ln>
                <a:solidFill>
                  <a:schemeClr val="tx1"/>
                </a:solidFill>
                <a:effectLst/>
                <a:cs typeface="Arial" pitchFamily="34" charset="0"/>
              </a:rPr>
              <a:t>PAGO</a:t>
            </a:r>
          </a:p>
          <a:p>
            <a:pPr marL="0" marR="0" lvl="0" indent="0" algn="l" defTabSz="914400" rtl="0" eaLnBrk="1" fontAlgn="base" latinLnBrk="0" hangingPunct="1">
              <a:lnSpc>
                <a:spcPct val="100000"/>
              </a:lnSpc>
              <a:spcBef>
                <a:spcPct val="0"/>
              </a:spcBef>
              <a:spcAft>
                <a:spcPct val="0"/>
              </a:spcAft>
              <a:buClrTx/>
              <a:buSzTx/>
              <a:buFontTx/>
              <a:buNone/>
              <a:tabLst/>
            </a:pPr>
            <a:r>
              <a:rPr lang="es-ES" sz="2400" baseline="0" dirty="0">
                <a:cs typeface="Arial" pitchFamily="34" charset="0"/>
              </a:rPr>
              <a:t>     </a:t>
            </a:r>
            <a:r>
              <a:rPr lang="es-ES" sz="2400" dirty="0" err="1">
                <a:cs typeface="Arial" pitchFamily="34" charset="0"/>
              </a:rPr>
              <a:t>F</a:t>
            </a:r>
            <a:r>
              <a:rPr lang="es-ES" sz="2400" baseline="0" dirty="0" err="1">
                <a:cs typeface="Arial" pitchFamily="34" charset="0"/>
              </a:rPr>
              <a:t>in</a:t>
            </a:r>
            <a:r>
              <a:rPr lang="es-ES" sz="2400" dirty="0" err="1">
                <a:cs typeface="Arial" pitchFamily="34" charset="0"/>
              </a:rPr>
              <a:t>si</a:t>
            </a:r>
            <a:endParaRPr kumimoji="0" lang="es-ES" sz="2400" b="0" i="0" u="none" strike="noStrike" cap="none" normalizeH="0" baseline="0" dirty="0">
              <a:ln>
                <a:noFill/>
              </a:ln>
              <a:solidFill>
                <a:schemeClr val="tx1"/>
              </a:solidFill>
              <a:effectLst/>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s-ES" sz="2400" b="1" i="0" u="none" strike="noStrike" cap="none" normalizeH="0" baseline="0" dirty="0">
                <a:ln>
                  <a:noFill/>
                </a:ln>
                <a:solidFill>
                  <a:schemeClr val="tx1"/>
                </a:solidFill>
                <a:effectLst/>
                <a:cs typeface="Arial" pitchFamily="34" charset="0"/>
              </a:rPr>
              <a:t>Fin</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s-MX" sz="2400" b="0" i="0" u="none" strike="noStrike" cap="none" normalizeH="0" baseline="0" dirty="0">
              <a:ln>
                <a:noFill/>
              </a:ln>
              <a:solidFill>
                <a:schemeClr val="tx1"/>
              </a:solidFill>
              <a:effectLst/>
              <a:cs typeface="Arial" pitchFamily="34" charset="0"/>
            </a:endParaRPr>
          </a:p>
        </p:txBody>
      </p:sp>
      <p:pic>
        <p:nvPicPr>
          <p:cNvPr id="7" name="6 Imagen"/>
          <p:cNvPicPr/>
          <p:nvPr/>
        </p:nvPicPr>
        <p:blipFill>
          <a:blip r:embed="rId2" cstate="print"/>
          <a:srcRect/>
          <a:stretch>
            <a:fillRect/>
          </a:stretch>
        </p:blipFill>
        <p:spPr bwMode="auto">
          <a:xfrm>
            <a:off x="5148064" y="2132855"/>
            <a:ext cx="3384376" cy="3972793"/>
          </a:xfrm>
          <a:prstGeom prst="rect">
            <a:avLst/>
          </a:prstGeom>
          <a:noFill/>
          <a:ln w="9525">
            <a:noFill/>
            <a:miter lim="800000"/>
            <a:headEnd/>
            <a:tailEnd/>
          </a:ln>
        </p:spPr>
      </p:pic>
    </p:spTree>
    <p:extLst>
      <p:ext uri="{BB962C8B-B14F-4D97-AF65-F5344CB8AC3E}">
        <p14:creationId xmlns:p14="http://schemas.microsoft.com/office/powerpoint/2010/main" val="186696798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539552" y="1124744"/>
            <a:ext cx="8064896" cy="5293757"/>
          </a:xfrm>
          <a:prstGeom prst="rect">
            <a:avLst/>
          </a:prstGeom>
        </p:spPr>
        <p:txBody>
          <a:bodyPr wrap="square">
            <a:spAutoFit/>
          </a:bodyPr>
          <a:lstStyle/>
          <a:p>
            <a:pPr marL="457200" indent="-457200"/>
            <a:r>
              <a:rPr lang="es-ES" sz="2600" b="1" dirty="0"/>
              <a:t>2)  Selectivas</a:t>
            </a:r>
          </a:p>
          <a:p>
            <a:pPr marL="914400" lvl="1" indent="-457200">
              <a:buFont typeface="Wingdings" pitchFamily="2" charset="2"/>
              <a:buChar char="ü"/>
            </a:pPr>
            <a:r>
              <a:rPr lang="es-ES" sz="2600" b="1" dirty="0"/>
              <a:t>Doble</a:t>
            </a:r>
          </a:p>
          <a:p>
            <a:pPr marL="457200" indent="-457200" algn="just"/>
            <a:r>
              <a:rPr lang="es-MX" sz="2600" dirty="0"/>
              <a:t>	Luego de evaluar una condición si esta se cumple, es decir si es verdadera realiza una serie de acciones, y si esta es falsa se realiza otra serie de acciones distinta a la primera.</a:t>
            </a:r>
          </a:p>
          <a:p>
            <a:pPr marL="457200" indent="-457200"/>
            <a:endParaRPr lang="es-MX" sz="2600" dirty="0"/>
          </a:p>
          <a:p>
            <a:pPr lvl="4"/>
            <a:r>
              <a:rPr lang="es-ES_tradnl" sz="2600" dirty="0"/>
              <a:t>Si &lt;condición&gt; entonces</a:t>
            </a:r>
            <a:endParaRPr lang="es-MX" sz="2600" dirty="0"/>
          </a:p>
          <a:p>
            <a:pPr lvl="4"/>
            <a:r>
              <a:rPr lang="es-ES_tradnl" sz="2600" dirty="0"/>
              <a:t>	Acción(es)</a:t>
            </a:r>
            <a:endParaRPr lang="es-MX" sz="2600" dirty="0"/>
          </a:p>
          <a:p>
            <a:pPr lvl="4"/>
            <a:r>
              <a:rPr lang="es-ES_tradnl" sz="2600" dirty="0"/>
              <a:t>Sino	</a:t>
            </a:r>
            <a:endParaRPr lang="es-MX" sz="2600" dirty="0"/>
          </a:p>
          <a:p>
            <a:pPr lvl="4"/>
            <a:r>
              <a:rPr lang="es-ES_tradnl" sz="2600" dirty="0"/>
              <a:t>	Acción(es)</a:t>
            </a:r>
            <a:endParaRPr lang="es-MX" sz="2600" dirty="0"/>
          </a:p>
          <a:p>
            <a:pPr lvl="4"/>
            <a:r>
              <a:rPr lang="es-ES_tradnl" sz="2600" dirty="0" err="1"/>
              <a:t>Finsi</a:t>
            </a:r>
            <a:endParaRPr lang="es-MX" sz="2600" dirty="0"/>
          </a:p>
          <a:p>
            <a:pPr marL="457200" indent="-457200"/>
            <a:endParaRPr lang="es-MX" sz="2600" dirty="0"/>
          </a:p>
        </p:txBody>
      </p:sp>
    </p:spTree>
    <p:extLst>
      <p:ext uri="{BB962C8B-B14F-4D97-AF65-F5344CB8AC3E}">
        <p14:creationId xmlns:p14="http://schemas.microsoft.com/office/powerpoint/2010/main" val="186696798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539552" y="476672"/>
            <a:ext cx="8064896" cy="1292662"/>
          </a:xfrm>
          <a:prstGeom prst="rect">
            <a:avLst/>
          </a:prstGeom>
        </p:spPr>
        <p:txBody>
          <a:bodyPr wrap="square">
            <a:spAutoFit/>
          </a:bodyPr>
          <a:lstStyle/>
          <a:p>
            <a:pPr marL="514350" indent="-514350">
              <a:buAutoNum type="arabicParenR" startAt="2"/>
            </a:pPr>
            <a:r>
              <a:rPr lang="es-ES" sz="2600" b="1" dirty="0"/>
              <a:t>Selectivas Doble</a:t>
            </a:r>
          </a:p>
          <a:p>
            <a:pPr marL="514350" indent="-514350"/>
            <a:r>
              <a:rPr lang="es-ES" sz="2600" dirty="0"/>
              <a:t>Ejemplo:</a:t>
            </a:r>
          </a:p>
          <a:p>
            <a:pPr marL="457200" indent="-457200"/>
            <a:endParaRPr lang="es-MX" sz="2600" dirty="0"/>
          </a:p>
        </p:txBody>
      </p:sp>
      <p:sp>
        <p:nvSpPr>
          <p:cNvPr id="3" name="Text Box 3"/>
          <p:cNvSpPr txBox="1">
            <a:spLocks noChangeArrowheads="1"/>
          </p:cNvSpPr>
          <p:nvPr/>
        </p:nvSpPr>
        <p:spPr bwMode="auto">
          <a:xfrm>
            <a:off x="539552" y="2132856"/>
            <a:ext cx="4248472" cy="2952328"/>
          </a:xfrm>
          <a:prstGeom prst="rect">
            <a:avLst/>
          </a:prstGeom>
          <a:noFill/>
          <a:ln w="6350">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sz="2400" b="1" i="0" u="none" strike="noStrike" cap="none" normalizeH="0" baseline="0" dirty="0">
                <a:ln>
                  <a:noFill/>
                </a:ln>
                <a:solidFill>
                  <a:schemeClr val="tx1"/>
                </a:solidFill>
                <a:effectLst/>
                <a:cs typeface="Arial" pitchFamily="34" charset="0"/>
              </a:rPr>
              <a:t>Inicio</a:t>
            </a:r>
          </a:p>
          <a:p>
            <a:pPr marL="0" marR="0" lvl="0" indent="0" algn="l" defTabSz="914400" rtl="0" eaLnBrk="1" fontAlgn="base" latinLnBrk="0" hangingPunct="1">
              <a:lnSpc>
                <a:spcPct val="100000"/>
              </a:lnSpc>
              <a:spcBef>
                <a:spcPct val="0"/>
              </a:spcBef>
              <a:spcAft>
                <a:spcPct val="0"/>
              </a:spcAft>
              <a:buClrTx/>
              <a:buSzTx/>
              <a:buFontTx/>
              <a:buNone/>
              <a:tabLst/>
            </a:pPr>
            <a:r>
              <a:rPr kumimoji="0" lang="es-ES" sz="2400" b="0" i="0" u="none" strike="noStrike" cap="none" normalizeH="0" baseline="0" dirty="0">
                <a:ln>
                  <a:noFill/>
                </a:ln>
                <a:solidFill>
                  <a:schemeClr val="tx1"/>
                </a:solidFill>
                <a:effectLst/>
                <a:cs typeface="Arial" pitchFamily="34" charset="0"/>
              </a:rPr>
              <a:t>     Leer </a:t>
            </a:r>
            <a:r>
              <a:rPr lang="es-ES" sz="2400" dirty="0">
                <a:cs typeface="Arial" pitchFamily="34" charset="0"/>
              </a:rPr>
              <a:t>EDAD</a:t>
            </a:r>
            <a:endParaRPr kumimoji="0" lang="es-ES" sz="2400" b="0" i="0" u="none" strike="noStrike" cap="none" normalizeH="0" baseline="0" dirty="0">
              <a:ln>
                <a:noFill/>
              </a:ln>
              <a:solidFill>
                <a:schemeClr val="tx1"/>
              </a:solidFill>
              <a:effectLst/>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lang="es-ES" sz="2400" dirty="0">
                <a:cs typeface="Arial" pitchFamily="34" charset="0"/>
              </a:rPr>
              <a:t>     Si EDAD&gt;=18 entonces</a:t>
            </a:r>
          </a:p>
          <a:p>
            <a:pPr marL="0" marR="0" lvl="0" indent="0" algn="l" defTabSz="914400" rtl="0" eaLnBrk="1" fontAlgn="base" latinLnBrk="0" hangingPunct="1">
              <a:lnSpc>
                <a:spcPct val="100000"/>
              </a:lnSpc>
              <a:spcBef>
                <a:spcPct val="0"/>
              </a:spcBef>
              <a:spcAft>
                <a:spcPct val="0"/>
              </a:spcAft>
              <a:buClrTx/>
              <a:buSzTx/>
              <a:buFontTx/>
              <a:buNone/>
              <a:tabLst/>
            </a:pPr>
            <a:r>
              <a:rPr kumimoji="0" lang="es-ES" sz="2400" b="0" i="0" u="none" strike="noStrike" cap="none" normalizeH="0" dirty="0">
                <a:ln>
                  <a:noFill/>
                </a:ln>
                <a:solidFill>
                  <a:schemeClr val="tx1"/>
                </a:solidFill>
                <a:effectLst/>
                <a:cs typeface="Arial" pitchFamily="34" charset="0"/>
              </a:rPr>
              <a:t>          Escribir “Mayor de edad”</a:t>
            </a:r>
          </a:p>
          <a:p>
            <a:pPr marL="0" marR="0" lvl="0" indent="0" algn="l" defTabSz="914400" rtl="0" eaLnBrk="1" fontAlgn="base" latinLnBrk="0" hangingPunct="1">
              <a:lnSpc>
                <a:spcPct val="100000"/>
              </a:lnSpc>
              <a:spcBef>
                <a:spcPct val="0"/>
              </a:spcBef>
              <a:spcAft>
                <a:spcPct val="0"/>
              </a:spcAft>
              <a:buClrTx/>
              <a:buSzTx/>
              <a:buFontTx/>
              <a:buNone/>
              <a:tabLst/>
            </a:pPr>
            <a:r>
              <a:rPr lang="es-ES" sz="2400" dirty="0">
                <a:cs typeface="Arial" pitchFamily="34" charset="0"/>
              </a:rPr>
              <a:t>     Sino</a:t>
            </a:r>
          </a:p>
          <a:p>
            <a:pPr marL="0" marR="0" lvl="0" indent="0" algn="l" defTabSz="914400" rtl="0" eaLnBrk="1" fontAlgn="base" latinLnBrk="0" hangingPunct="1">
              <a:lnSpc>
                <a:spcPct val="100000"/>
              </a:lnSpc>
              <a:spcBef>
                <a:spcPct val="0"/>
              </a:spcBef>
              <a:spcAft>
                <a:spcPct val="0"/>
              </a:spcAft>
              <a:buClrTx/>
              <a:buSzTx/>
              <a:buFontTx/>
              <a:buNone/>
              <a:tabLst/>
            </a:pPr>
            <a:r>
              <a:rPr kumimoji="0" lang="es-ES" sz="2400" b="0" i="0" u="none" strike="noStrike" cap="none" normalizeH="0" baseline="0" dirty="0">
                <a:ln>
                  <a:noFill/>
                </a:ln>
                <a:solidFill>
                  <a:schemeClr val="tx1"/>
                </a:solidFill>
                <a:effectLst/>
                <a:cs typeface="Arial" pitchFamily="34" charset="0"/>
              </a:rPr>
              <a:t>          Escribir</a:t>
            </a:r>
            <a:r>
              <a:rPr kumimoji="0" lang="es-ES" sz="2400" b="0" i="0" u="none" strike="noStrike" cap="none" normalizeH="0" dirty="0">
                <a:ln>
                  <a:noFill/>
                </a:ln>
                <a:solidFill>
                  <a:schemeClr val="tx1"/>
                </a:solidFill>
                <a:effectLst/>
                <a:cs typeface="Arial" pitchFamily="34" charset="0"/>
              </a:rPr>
              <a:t> “Menor de edad”</a:t>
            </a:r>
          </a:p>
          <a:p>
            <a:pPr marL="0" marR="0" lvl="0" indent="0" algn="l" defTabSz="914400" rtl="0" eaLnBrk="1" fontAlgn="base" latinLnBrk="0" hangingPunct="1">
              <a:lnSpc>
                <a:spcPct val="100000"/>
              </a:lnSpc>
              <a:spcBef>
                <a:spcPct val="0"/>
              </a:spcBef>
              <a:spcAft>
                <a:spcPct val="0"/>
              </a:spcAft>
              <a:buClrTx/>
              <a:buSzTx/>
              <a:buFontTx/>
              <a:buNone/>
              <a:tabLst/>
            </a:pPr>
            <a:r>
              <a:rPr lang="es-ES" sz="2400" baseline="0" dirty="0">
                <a:cs typeface="Arial" pitchFamily="34" charset="0"/>
              </a:rPr>
              <a:t>     </a:t>
            </a:r>
            <a:r>
              <a:rPr lang="es-ES" sz="2400" baseline="0" dirty="0" err="1">
                <a:cs typeface="Arial" pitchFamily="34" charset="0"/>
              </a:rPr>
              <a:t>Fin</a:t>
            </a:r>
            <a:r>
              <a:rPr lang="es-ES" sz="2400" dirty="0" err="1">
                <a:cs typeface="Arial" pitchFamily="34" charset="0"/>
              </a:rPr>
              <a:t>si</a:t>
            </a:r>
            <a:endParaRPr kumimoji="0" lang="es-ES" sz="2400" b="0" i="0" u="none" strike="noStrike" cap="none" normalizeH="0" baseline="0" dirty="0">
              <a:ln>
                <a:noFill/>
              </a:ln>
              <a:solidFill>
                <a:schemeClr val="tx1"/>
              </a:solidFill>
              <a:effectLst/>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s-ES" sz="2400" b="1" i="0" u="none" strike="noStrike" cap="none" normalizeH="0" baseline="0" dirty="0">
                <a:ln>
                  <a:noFill/>
                </a:ln>
                <a:solidFill>
                  <a:schemeClr val="tx1"/>
                </a:solidFill>
                <a:effectLst/>
                <a:cs typeface="Arial" pitchFamily="34" charset="0"/>
              </a:rPr>
              <a:t>Fin</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s-MX" sz="2400" b="0" i="0" u="none" strike="noStrike" cap="none" normalizeH="0" baseline="0" dirty="0">
              <a:ln>
                <a:noFill/>
              </a:ln>
              <a:solidFill>
                <a:schemeClr val="tx1"/>
              </a:solidFill>
              <a:effectLst/>
              <a:cs typeface="Arial" pitchFamily="34" charset="0"/>
            </a:endParaRPr>
          </a:p>
        </p:txBody>
      </p:sp>
      <p:sp>
        <p:nvSpPr>
          <p:cNvPr id="4" name="3 Rectángulo"/>
          <p:cNvSpPr/>
          <p:nvPr/>
        </p:nvSpPr>
        <p:spPr>
          <a:xfrm>
            <a:off x="683568" y="1484784"/>
            <a:ext cx="8064896" cy="492443"/>
          </a:xfrm>
          <a:prstGeom prst="rect">
            <a:avLst/>
          </a:prstGeom>
        </p:spPr>
        <p:txBody>
          <a:bodyPr wrap="square">
            <a:spAutoFit/>
          </a:bodyPr>
          <a:lstStyle/>
          <a:p>
            <a:pPr marL="457200" indent="-457200"/>
            <a:r>
              <a:rPr lang="es-ES" sz="2600" b="1" dirty="0"/>
              <a:t>	Pseudocódigo				DFD</a:t>
            </a:r>
          </a:p>
        </p:txBody>
      </p:sp>
      <p:pic>
        <p:nvPicPr>
          <p:cNvPr id="6" name="5 Imagen"/>
          <p:cNvPicPr/>
          <p:nvPr/>
        </p:nvPicPr>
        <p:blipFill>
          <a:blip r:embed="rId2" cstate="print"/>
          <a:srcRect/>
          <a:stretch>
            <a:fillRect/>
          </a:stretch>
        </p:blipFill>
        <p:spPr bwMode="auto">
          <a:xfrm>
            <a:off x="4788024" y="1996306"/>
            <a:ext cx="3600400" cy="3880966"/>
          </a:xfrm>
          <a:prstGeom prst="rect">
            <a:avLst/>
          </a:prstGeom>
          <a:noFill/>
          <a:ln w="9525">
            <a:noFill/>
            <a:miter lim="800000"/>
            <a:headEnd/>
            <a:tailEnd/>
          </a:ln>
        </p:spPr>
      </p:pic>
    </p:spTree>
    <p:extLst>
      <p:ext uri="{BB962C8B-B14F-4D97-AF65-F5344CB8AC3E}">
        <p14:creationId xmlns:p14="http://schemas.microsoft.com/office/powerpoint/2010/main" val="186696798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539552" y="332656"/>
            <a:ext cx="8064896" cy="6278642"/>
          </a:xfrm>
          <a:prstGeom prst="rect">
            <a:avLst/>
          </a:prstGeom>
        </p:spPr>
        <p:txBody>
          <a:bodyPr wrap="square">
            <a:spAutoFit/>
          </a:bodyPr>
          <a:lstStyle/>
          <a:p>
            <a:pPr marL="457200" indent="-457200"/>
            <a:r>
              <a:rPr lang="es-ES" sz="2600" b="1" dirty="0"/>
              <a:t>2)  Selectivas</a:t>
            </a:r>
          </a:p>
          <a:p>
            <a:pPr marL="914400" lvl="1" indent="-457200">
              <a:buFont typeface="Wingdings" pitchFamily="2" charset="2"/>
              <a:buChar char="ü"/>
            </a:pPr>
            <a:r>
              <a:rPr lang="es-ES" sz="2600" b="1" dirty="0"/>
              <a:t>Múltiple</a:t>
            </a:r>
          </a:p>
          <a:p>
            <a:pPr marL="457200" indent="-457200"/>
            <a:r>
              <a:rPr lang="es-MX" sz="2600" dirty="0"/>
              <a:t>	Se realiza a partir de anidar estructuras simples y/o dobles, de manera tal que se realicen diferentes acciones con base a varias comparaciones, así habrá tantas opciones como se requieran.</a:t>
            </a:r>
          </a:p>
          <a:p>
            <a:pPr lvl="3"/>
            <a:r>
              <a:rPr lang="es-ES_tradnl" sz="2000" b="1" dirty="0"/>
              <a:t>Si &lt;condición&gt; entonces</a:t>
            </a:r>
            <a:endParaRPr lang="es-MX" sz="2000" b="1" dirty="0"/>
          </a:p>
          <a:p>
            <a:pPr lvl="3"/>
            <a:r>
              <a:rPr lang="es-ES_tradnl" sz="2000" b="1" dirty="0"/>
              <a:t>	Acción(es)</a:t>
            </a:r>
            <a:endParaRPr lang="es-MX" sz="2000" b="1" dirty="0"/>
          </a:p>
          <a:p>
            <a:pPr lvl="3"/>
            <a:r>
              <a:rPr lang="es-ES_tradnl" sz="2000" b="1" dirty="0"/>
              <a:t>Sino</a:t>
            </a:r>
            <a:endParaRPr lang="es-MX" sz="2000" b="1" dirty="0"/>
          </a:p>
          <a:p>
            <a:pPr lvl="3"/>
            <a:r>
              <a:rPr lang="es-ES_tradnl" sz="2000" b="1" dirty="0"/>
              <a:t>	Si &lt;condición&gt; entonces</a:t>
            </a:r>
            <a:endParaRPr lang="es-MX" sz="2000" b="1" dirty="0"/>
          </a:p>
          <a:p>
            <a:pPr lvl="3"/>
            <a:r>
              <a:rPr lang="es-ES_tradnl" sz="2000" b="1" dirty="0"/>
              <a:t>		Acción(es)</a:t>
            </a:r>
          </a:p>
          <a:p>
            <a:pPr lvl="3"/>
            <a:r>
              <a:rPr lang="es-ES_tradnl" sz="2000" b="1" dirty="0"/>
              <a:t>	Sino		</a:t>
            </a:r>
            <a:endParaRPr lang="es-MX" sz="2000" b="1" dirty="0"/>
          </a:p>
          <a:p>
            <a:pPr lvl="3"/>
            <a:r>
              <a:rPr lang="es-ES_tradnl" sz="2000" b="1" dirty="0"/>
              <a:t>		.</a:t>
            </a:r>
            <a:endParaRPr lang="es-MX" sz="2000" b="1" dirty="0"/>
          </a:p>
          <a:p>
            <a:pPr lvl="3"/>
            <a:r>
              <a:rPr lang="es-ES_tradnl" sz="2000" b="1" dirty="0"/>
              <a:t>		.    Varias condiciones</a:t>
            </a:r>
            <a:endParaRPr lang="es-MX" sz="2000" b="1" dirty="0"/>
          </a:p>
          <a:p>
            <a:pPr lvl="3"/>
            <a:r>
              <a:rPr lang="es-ES_tradnl" sz="2000" b="1" dirty="0"/>
              <a:t>		.</a:t>
            </a:r>
            <a:endParaRPr lang="es-MX" sz="2000" b="1" dirty="0"/>
          </a:p>
          <a:p>
            <a:pPr marL="457200" indent="-457200"/>
            <a:r>
              <a:rPr lang="es-MX" sz="2000" b="1" dirty="0"/>
              <a:t>			</a:t>
            </a:r>
            <a:r>
              <a:rPr lang="es-MX" sz="2000" b="1" dirty="0" err="1"/>
              <a:t>Finsi</a:t>
            </a:r>
            <a:endParaRPr lang="es-MX" sz="2000" b="1" dirty="0"/>
          </a:p>
          <a:p>
            <a:pPr marL="457200" indent="-457200"/>
            <a:r>
              <a:rPr lang="es-MX" sz="2000" b="1" dirty="0"/>
              <a:t>                       </a:t>
            </a:r>
            <a:r>
              <a:rPr lang="es-MX" sz="2000" b="1" dirty="0" err="1"/>
              <a:t>Finsi</a:t>
            </a:r>
            <a:endParaRPr lang="es-MX" sz="2000" b="1" dirty="0"/>
          </a:p>
          <a:p>
            <a:pPr marL="457200" indent="-457200"/>
            <a:r>
              <a:rPr lang="es-MX" sz="2000" dirty="0"/>
              <a:t>                           </a:t>
            </a:r>
            <a:endParaRPr lang="es-MX" sz="2600" dirty="0"/>
          </a:p>
        </p:txBody>
      </p:sp>
    </p:spTree>
    <p:extLst>
      <p:ext uri="{BB962C8B-B14F-4D97-AF65-F5344CB8AC3E}">
        <p14:creationId xmlns:p14="http://schemas.microsoft.com/office/powerpoint/2010/main" val="186696798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539552" y="404664"/>
            <a:ext cx="8064896" cy="892552"/>
          </a:xfrm>
          <a:prstGeom prst="rect">
            <a:avLst/>
          </a:prstGeom>
        </p:spPr>
        <p:txBody>
          <a:bodyPr wrap="square">
            <a:spAutoFit/>
          </a:bodyPr>
          <a:lstStyle/>
          <a:p>
            <a:pPr marL="514350" indent="-514350">
              <a:buAutoNum type="arabicParenR" startAt="2"/>
            </a:pPr>
            <a:r>
              <a:rPr lang="es-ES" sz="2600" b="1" dirty="0"/>
              <a:t>Selectivas  Múltiple</a:t>
            </a:r>
            <a:endParaRPr lang="es-MX" sz="2600" dirty="0"/>
          </a:p>
          <a:p>
            <a:pPr marL="514350" indent="-514350"/>
            <a:r>
              <a:rPr lang="es-MX" sz="2600" dirty="0"/>
              <a:t>Ejemplo:</a:t>
            </a:r>
            <a:endParaRPr lang="es-MX" sz="2000" dirty="0"/>
          </a:p>
        </p:txBody>
      </p:sp>
      <p:sp>
        <p:nvSpPr>
          <p:cNvPr id="3" name="2 Rectángulo"/>
          <p:cNvSpPr/>
          <p:nvPr/>
        </p:nvSpPr>
        <p:spPr>
          <a:xfrm>
            <a:off x="683568" y="1412775"/>
            <a:ext cx="8064896" cy="492443"/>
          </a:xfrm>
          <a:prstGeom prst="rect">
            <a:avLst/>
          </a:prstGeom>
        </p:spPr>
        <p:txBody>
          <a:bodyPr wrap="square">
            <a:spAutoFit/>
          </a:bodyPr>
          <a:lstStyle/>
          <a:p>
            <a:pPr marL="457200" indent="-457200"/>
            <a:r>
              <a:rPr lang="es-ES" sz="2600" b="1" dirty="0"/>
              <a:t>	Pseudocódigo				DFD</a:t>
            </a:r>
          </a:p>
        </p:txBody>
      </p:sp>
      <p:sp>
        <p:nvSpPr>
          <p:cNvPr id="4" name="Text Box 3"/>
          <p:cNvSpPr txBox="1">
            <a:spLocks noChangeArrowheads="1"/>
          </p:cNvSpPr>
          <p:nvPr/>
        </p:nvSpPr>
        <p:spPr bwMode="auto">
          <a:xfrm>
            <a:off x="395536" y="1988839"/>
            <a:ext cx="4392488" cy="3672408"/>
          </a:xfrm>
          <a:prstGeom prst="rect">
            <a:avLst/>
          </a:prstGeom>
          <a:noFill/>
          <a:ln w="6350">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sz="2000" b="1" i="0" u="none" strike="noStrike" cap="none" normalizeH="0" baseline="0" dirty="0">
                <a:ln>
                  <a:noFill/>
                </a:ln>
                <a:solidFill>
                  <a:schemeClr val="tx1"/>
                </a:solidFill>
                <a:effectLst/>
                <a:cs typeface="Arial" pitchFamily="34" charset="0"/>
              </a:rPr>
              <a:t>Inicio</a:t>
            </a:r>
          </a:p>
          <a:p>
            <a:pPr marL="0" marR="0" lvl="0" indent="0" algn="l" defTabSz="914400" rtl="0" eaLnBrk="1" fontAlgn="base" latinLnBrk="0" hangingPunct="1">
              <a:lnSpc>
                <a:spcPct val="100000"/>
              </a:lnSpc>
              <a:spcBef>
                <a:spcPct val="0"/>
              </a:spcBef>
              <a:spcAft>
                <a:spcPct val="0"/>
              </a:spcAft>
              <a:buClrTx/>
              <a:buSzTx/>
              <a:buFontTx/>
              <a:buNone/>
              <a:tabLst/>
            </a:pPr>
            <a:r>
              <a:rPr lang="es-ES" sz="2000" dirty="0">
                <a:cs typeface="Arial" pitchFamily="34" charset="0"/>
              </a:rPr>
              <a:t>      </a:t>
            </a:r>
            <a:r>
              <a:rPr kumimoji="0" lang="es-ES" sz="2000" b="0" i="0" u="none" strike="noStrike" cap="none" normalizeH="0" baseline="0" dirty="0">
                <a:ln>
                  <a:noFill/>
                </a:ln>
                <a:solidFill>
                  <a:schemeClr val="tx1"/>
                </a:solidFill>
                <a:effectLst/>
                <a:cs typeface="Arial" pitchFamily="34" charset="0"/>
              </a:rPr>
              <a:t>Leer </a:t>
            </a:r>
            <a:r>
              <a:rPr lang="es-ES" sz="2000" dirty="0">
                <a:cs typeface="Arial" pitchFamily="34" charset="0"/>
              </a:rPr>
              <a:t>NUMERO</a:t>
            </a:r>
            <a:endParaRPr kumimoji="0" lang="es-ES" sz="2000" b="0" i="0" u="none" strike="noStrike" cap="none" normalizeH="0" baseline="0" dirty="0">
              <a:ln>
                <a:noFill/>
              </a:ln>
              <a:solidFill>
                <a:schemeClr val="tx1"/>
              </a:solidFill>
              <a:effectLst/>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lang="es-ES" sz="2000" dirty="0">
                <a:cs typeface="Arial" pitchFamily="34" charset="0"/>
              </a:rPr>
              <a:t>      Si NUMERO=0 entonces</a:t>
            </a:r>
          </a:p>
          <a:p>
            <a:pPr marL="0" marR="0" lvl="0" indent="0" algn="l" defTabSz="914400" rtl="0" eaLnBrk="1" fontAlgn="base" latinLnBrk="0" hangingPunct="1">
              <a:lnSpc>
                <a:spcPct val="100000"/>
              </a:lnSpc>
              <a:spcBef>
                <a:spcPct val="0"/>
              </a:spcBef>
              <a:spcAft>
                <a:spcPct val="0"/>
              </a:spcAft>
              <a:buClrTx/>
              <a:buSzTx/>
              <a:buFontTx/>
              <a:buNone/>
              <a:tabLst/>
            </a:pPr>
            <a:r>
              <a:rPr kumimoji="0" lang="es-ES" sz="2000" b="0" i="0" u="none" strike="noStrike" cap="none" normalizeH="0" dirty="0">
                <a:ln>
                  <a:noFill/>
                </a:ln>
                <a:solidFill>
                  <a:schemeClr val="tx1"/>
                </a:solidFill>
                <a:effectLst/>
                <a:cs typeface="Arial" pitchFamily="34" charset="0"/>
              </a:rPr>
              <a:t>          Escribir “Número cero”</a:t>
            </a:r>
          </a:p>
          <a:p>
            <a:pPr marL="0" marR="0" lvl="0" indent="0" algn="l" defTabSz="914400" rtl="0" eaLnBrk="1" fontAlgn="base" latinLnBrk="0" hangingPunct="1">
              <a:lnSpc>
                <a:spcPct val="100000"/>
              </a:lnSpc>
              <a:spcBef>
                <a:spcPct val="0"/>
              </a:spcBef>
              <a:spcAft>
                <a:spcPct val="0"/>
              </a:spcAft>
              <a:buClrTx/>
              <a:buSzTx/>
              <a:buFontTx/>
              <a:buNone/>
              <a:tabLst/>
            </a:pPr>
            <a:r>
              <a:rPr lang="es-ES" sz="2000" dirty="0">
                <a:cs typeface="Arial" pitchFamily="34" charset="0"/>
              </a:rPr>
              <a:t>      Sino</a:t>
            </a:r>
          </a:p>
          <a:p>
            <a:pPr lvl="0" fontAlgn="base">
              <a:spcBef>
                <a:spcPct val="0"/>
              </a:spcBef>
              <a:spcAft>
                <a:spcPct val="0"/>
              </a:spcAft>
            </a:pPr>
            <a:r>
              <a:rPr lang="es-ES" sz="2000" dirty="0">
                <a:cs typeface="Arial" pitchFamily="34" charset="0"/>
              </a:rPr>
              <a:t>          Si NUMERO&gt;0</a:t>
            </a:r>
          </a:p>
          <a:p>
            <a:pPr marL="0" marR="0" lvl="0" indent="0" algn="l" defTabSz="914400" rtl="0" eaLnBrk="1" fontAlgn="base" latinLnBrk="0" hangingPunct="1">
              <a:lnSpc>
                <a:spcPct val="100000"/>
              </a:lnSpc>
              <a:spcBef>
                <a:spcPct val="0"/>
              </a:spcBef>
              <a:spcAft>
                <a:spcPct val="0"/>
              </a:spcAft>
              <a:buClrTx/>
              <a:buSzTx/>
              <a:buFontTx/>
              <a:buNone/>
              <a:tabLst/>
            </a:pPr>
            <a:r>
              <a:rPr kumimoji="0" lang="es-ES" sz="2000" b="0" i="0" u="none" strike="noStrike" cap="none" normalizeH="0" baseline="0" dirty="0">
                <a:ln>
                  <a:noFill/>
                </a:ln>
                <a:solidFill>
                  <a:schemeClr val="tx1"/>
                </a:solidFill>
                <a:effectLst/>
                <a:cs typeface="Arial" pitchFamily="34" charset="0"/>
              </a:rPr>
              <a:t>               </a:t>
            </a:r>
            <a:r>
              <a:rPr lang="es-ES" sz="2000" dirty="0">
                <a:cs typeface="Arial" pitchFamily="34" charset="0"/>
              </a:rPr>
              <a:t>Escribir</a:t>
            </a:r>
            <a:r>
              <a:rPr kumimoji="0" lang="es-ES" sz="2000" b="0" i="0" u="none" strike="noStrike" cap="none" normalizeH="0" dirty="0">
                <a:ln>
                  <a:noFill/>
                </a:ln>
                <a:solidFill>
                  <a:schemeClr val="tx1"/>
                </a:solidFill>
                <a:effectLst/>
                <a:cs typeface="Arial" pitchFamily="34" charset="0"/>
              </a:rPr>
              <a:t> “</a:t>
            </a:r>
            <a:r>
              <a:rPr lang="es-ES" sz="2000" dirty="0">
                <a:cs typeface="Arial" pitchFamily="34" charset="0"/>
              </a:rPr>
              <a:t>Número positivo</a:t>
            </a:r>
            <a:r>
              <a:rPr kumimoji="0" lang="es-ES" sz="2000" b="0" i="0" u="none" strike="noStrike" cap="none" normalizeH="0" dirty="0">
                <a:ln>
                  <a:noFill/>
                </a:ln>
                <a:solidFill>
                  <a:schemeClr val="tx1"/>
                </a:solidFill>
                <a:effectLst/>
                <a:cs typeface="Arial" pitchFamily="34"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es-ES" sz="2000" b="0" i="0" u="none" strike="noStrike" cap="none" normalizeH="0" dirty="0">
                <a:ln>
                  <a:noFill/>
                </a:ln>
                <a:solidFill>
                  <a:schemeClr val="tx1"/>
                </a:solidFill>
                <a:effectLst/>
                <a:cs typeface="Arial" pitchFamily="34" charset="0"/>
              </a:rPr>
              <a:t>          </a:t>
            </a:r>
            <a:r>
              <a:rPr lang="es-ES" sz="2000" dirty="0">
                <a:cs typeface="Arial" pitchFamily="34" charset="0"/>
              </a:rPr>
              <a:t>Sin</a:t>
            </a:r>
            <a:r>
              <a:rPr kumimoji="0" lang="es-ES" sz="2000" b="0" i="0" u="none" strike="noStrike" cap="none" normalizeH="0" dirty="0">
                <a:ln>
                  <a:noFill/>
                </a:ln>
                <a:solidFill>
                  <a:schemeClr val="tx1"/>
                </a:solidFill>
                <a:effectLst/>
                <a:cs typeface="Arial" pitchFamily="34" charset="0"/>
              </a:rPr>
              <a:t>o</a:t>
            </a:r>
          </a:p>
          <a:p>
            <a:pPr marL="0" marR="0" lvl="0" indent="0" algn="l" defTabSz="914400" rtl="0" eaLnBrk="1" fontAlgn="base" latinLnBrk="0" hangingPunct="1">
              <a:lnSpc>
                <a:spcPct val="100000"/>
              </a:lnSpc>
              <a:spcBef>
                <a:spcPct val="0"/>
              </a:spcBef>
              <a:spcAft>
                <a:spcPct val="0"/>
              </a:spcAft>
              <a:buClrTx/>
              <a:buSzTx/>
              <a:buFontTx/>
              <a:buNone/>
              <a:tabLst/>
            </a:pPr>
            <a:r>
              <a:rPr lang="es-ES" sz="2000" dirty="0">
                <a:cs typeface="Arial" pitchFamily="34" charset="0"/>
              </a:rPr>
              <a:t>               Escribir “Número negativo”</a:t>
            </a:r>
            <a:endParaRPr kumimoji="0" lang="es-ES" sz="2000" b="0" i="0" u="none" strike="noStrike" cap="none" normalizeH="0" dirty="0">
              <a:ln>
                <a:noFill/>
              </a:ln>
              <a:solidFill>
                <a:schemeClr val="tx1"/>
              </a:solidFill>
              <a:effectLst/>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lang="es-ES" sz="2000" baseline="0" dirty="0">
                <a:cs typeface="Arial" pitchFamily="34" charset="0"/>
              </a:rPr>
              <a:t>          </a:t>
            </a:r>
            <a:r>
              <a:rPr lang="es-ES" sz="2000" dirty="0" err="1">
                <a:cs typeface="Arial" pitchFamily="34" charset="0"/>
              </a:rPr>
              <a:t>Finsi</a:t>
            </a:r>
            <a:endParaRPr lang="es-ES" sz="2000" dirty="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s-ES" sz="2000" b="0" i="0" u="none" strike="noStrike" cap="none" normalizeH="0" baseline="0" dirty="0">
                <a:ln>
                  <a:noFill/>
                </a:ln>
                <a:solidFill>
                  <a:schemeClr val="tx1"/>
                </a:solidFill>
                <a:effectLst/>
                <a:cs typeface="Arial" pitchFamily="34" charset="0"/>
              </a:rPr>
              <a:t>     </a:t>
            </a:r>
            <a:r>
              <a:rPr lang="es-ES" sz="2000" dirty="0" err="1">
                <a:cs typeface="Arial" pitchFamily="34" charset="0"/>
              </a:rPr>
              <a:t>Fin</a:t>
            </a:r>
            <a:r>
              <a:rPr kumimoji="0" lang="es-ES" sz="2000" b="0" i="0" u="none" strike="noStrike" cap="none" normalizeH="0" baseline="0" dirty="0" err="1">
                <a:ln>
                  <a:noFill/>
                </a:ln>
                <a:solidFill>
                  <a:schemeClr val="tx1"/>
                </a:solidFill>
                <a:effectLst/>
                <a:cs typeface="Arial" pitchFamily="34" charset="0"/>
              </a:rPr>
              <a:t>si</a:t>
            </a:r>
            <a:endParaRPr kumimoji="0" lang="es-ES" sz="2000" b="0" i="0" u="none" strike="noStrike" cap="none" normalizeH="0" baseline="0" dirty="0">
              <a:ln>
                <a:noFill/>
              </a:ln>
              <a:solidFill>
                <a:schemeClr val="tx1"/>
              </a:solidFill>
              <a:effectLst/>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s-ES" sz="2000" b="1" i="0" u="none" strike="noStrike" cap="none" normalizeH="0" baseline="0" dirty="0">
                <a:ln>
                  <a:noFill/>
                </a:ln>
                <a:solidFill>
                  <a:schemeClr val="tx1"/>
                </a:solidFill>
                <a:effectLst/>
                <a:cs typeface="Arial" pitchFamily="34" charset="0"/>
              </a:rPr>
              <a:t>Fin</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s-MX" sz="2000" b="0" i="0" u="none" strike="noStrike" cap="none" normalizeH="0" baseline="0" dirty="0">
              <a:ln>
                <a:noFill/>
              </a:ln>
              <a:solidFill>
                <a:schemeClr val="tx1"/>
              </a:solidFill>
              <a:effectLst/>
              <a:cs typeface="Arial" pitchFamily="34" charset="0"/>
            </a:endParaRPr>
          </a:p>
        </p:txBody>
      </p:sp>
      <p:pic>
        <p:nvPicPr>
          <p:cNvPr id="5" name="4 Imagen"/>
          <p:cNvPicPr/>
          <p:nvPr/>
        </p:nvPicPr>
        <p:blipFill>
          <a:blip r:embed="rId2" cstate="print"/>
          <a:srcRect/>
          <a:stretch>
            <a:fillRect/>
          </a:stretch>
        </p:blipFill>
        <p:spPr bwMode="auto">
          <a:xfrm>
            <a:off x="4558630" y="1988839"/>
            <a:ext cx="3973810" cy="3978002"/>
          </a:xfrm>
          <a:prstGeom prst="rect">
            <a:avLst/>
          </a:prstGeom>
          <a:noFill/>
          <a:ln w="9525">
            <a:noFill/>
            <a:miter lim="800000"/>
            <a:headEnd/>
            <a:tailEnd/>
          </a:ln>
        </p:spPr>
      </p:pic>
    </p:spTree>
    <p:extLst>
      <p:ext uri="{BB962C8B-B14F-4D97-AF65-F5344CB8AC3E}">
        <p14:creationId xmlns:p14="http://schemas.microsoft.com/office/powerpoint/2010/main" val="186696798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539552" y="1412776"/>
            <a:ext cx="8064896" cy="2769989"/>
          </a:xfrm>
          <a:prstGeom prst="rect">
            <a:avLst/>
          </a:prstGeom>
        </p:spPr>
        <p:txBody>
          <a:bodyPr wrap="square">
            <a:spAutoFit/>
          </a:bodyPr>
          <a:lstStyle/>
          <a:p>
            <a:pPr marL="457200" indent="-457200" algn="just"/>
            <a:r>
              <a:rPr lang="es-ES" sz="2900" b="1" dirty="0"/>
              <a:t>2.3.2.3 Repetitivas:  </a:t>
            </a:r>
            <a:r>
              <a:rPr lang="es-MX" sz="2900" dirty="0"/>
              <a:t>Este tipo de estructura se utilizan para ejecutar acciones repetidamente, esto se hace posible mediante una secuencia de instrucciones que se repiten una y otra vez y así evitamos escribir múltiples veces las mismas instrucciones.</a:t>
            </a:r>
            <a:endParaRPr lang="es-ES" sz="2900" dirty="0"/>
          </a:p>
        </p:txBody>
      </p:sp>
    </p:spTree>
    <p:extLst>
      <p:ext uri="{BB962C8B-B14F-4D97-AF65-F5344CB8AC3E}">
        <p14:creationId xmlns:p14="http://schemas.microsoft.com/office/powerpoint/2010/main" val="186696798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683568" y="332656"/>
            <a:ext cx="7776864" cy="3693319"/>
          </a:xfrm>
          <a:prstGeom prst="rect">
            <a:avLst/>
          </a:prstGeom>
        </p:spPr>
        <p:txBody>
          <a:bodyPr wrap="square">
            <a:spAutoFit/>
          </a:bodyPr>
          <a:lstStyle/>
          <a:p>
            <a:pPr marL="457200" indent="-457200"/>
            <a:r>
              <a:rPr lang="es-ES" sz="2600" b="1" dirty="0"/>
              <a:t>3) Repetitiva</a:t>
            </a:r>
          </a:p>
          <a:p>
            <a:pPr marL="914400" lvl="1" indent="-457200">
              <a:buFont typeface="Wingdings" pitchFamily="2" charset="2"/>
              <a:buChar char="ü"/>
            </a:pPr>
            <a:r>
              <a:rPr lang="es-ES" sz="2600" b="1" dirty="0"/>
              <a:t>Para</a:t>
            </a:r>
          </a:p>
          <a:p>
            <a:pPr marL="457200" indent="-457200" algn="just"/>
            <a:r>
              <a:rPr lang="es-MX" sz="2600" dirty="0"/>
              <a:t>	</a:t>
            </a:r>
            <a:r>
              <a:rPr lang="es-MX" sz="2600" dirty="0">
                <a:solidFill>
                  <a:srgbClr val="000000"/>
                </a:solidFill>
              </a:rPr>
              <a:t>Esta estructura ejecuta los pasos de la solución del algoritmo un número definido de veces y de modo automático controla el número de iteraciones o pasos a través del cuerpo del ciclo. Para el control se utiliza un contador en el cual se va acumulando el número de veces que se ha repetido las instrucciones.</a:t>
            </a:r>
            <a:endParaRPr lang="es-MX" sz="2600" dirty="0"/>
          </a:p>
        </p:txBody>
      </p:sp>
      <p:sp>
        <p:nvSpPr>
          <p:cNvPr id="21" name="Text Box 3"/>
          <p:cNvSpPr txBox="1">
            <a:spLocks noChangeArrowheads="1"/>
          </p:cNvSpPr>
          <p:nvPr/>
        </p:nvSpPr>
        <p:spPr bwMode="auto">
          <a:xfrm>
            <a:off x="1763688" y="3933056"/>
            <a:ext cx="2808312" cy="2232248"/>
          </a:xfrm>
          <a:prstGeom prst="rect">
            <a:avLst/>
          </a:prstGeom>
          <a:noFill/>
          <a:ln w="6350">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MX" sz="2000" b="0" i="0" u="none" strike="noStrike" cap="none" normalizeH="0" baseline="0" dirty="0">
                <a:ln>
                  <a:noFill/>
                </a:ln>
                <a:solidFill>
                  <a:schemeClr val="tx1"/>
                </a:solidFill>
                <a:effectLst/>
                <a:cs typeface="Arial" pitchFamily="34" charset="0"/>
              </a:rPr>
              <a:t>Hacer para V.C</a:t>
            </a:r>
            <a:r>
              <a:rPr lang="es-MX" sz="2000" dirty="0">
                <a:cs typeface="Arial" pitchFamily="34" charset="0"/>
              </a:rPr>
              <a:t> = LI a L.S</a:t>
            </a:r>
          </a:p>
          <a:p>
            <a:pPr marL="0" marR="0" lvl="0" indent="0" algn="l" defTabSz="914400" rtl="0" eaLnBrk="1" fontAlgn="base" latinLnBrk="0" hangingPunct="1">
              <a:lnSpc>
                <a:spcPct val="100000"/>
              </a:lnSpc>
              <a:spcBef>
                <a:spcPct val="0"/>
              </a:spcBef>
              <a:spcAft>
                <a:spcPct val="0"/>
              </a:spcAft>
              <a:buClrTx/>
              <a:buSzTx/>
              <a:buFontTx/>
              <a:buNone/>
              <a:tabLst/>
            </a:pPr>
            <a:r>
              <a:rPr kumimoji="0" lang="es-MX" sz="2000" b="0" i="0" u="none" strike="noStrike" cap="none" normalizeH="0" baseline="0" dirty="0">
                <a:ln>
                  <a:noFill/>
                </a:ln>
                <a:solidFill>
                  <a:schemeClr val="tx1"/>
                </a:solidFill>
                <a:effectLst/>
                <a:cs typeface="Arial" pitchFamily="34" charset="0"/>
              </a:rPr>
              <a:t>	Acción1</a:t>
            </a:r>
          </a:p>
          <a:p>
            <a:pPr marL="0" marR="0" lvl="0" indent="0" algn="l" defTabSz="914400" rtl="0" eaLnBrk="1" fontAlgn="base" latinLnBrk="0" hangingPunct="1">
              <a:lnSpc>
                <a:spcPct val="100000"/>
              </a:lnSpc>
              <a:spcBef>
                <a:spcPct val="0"/>
              </a:spcBef>
              <a:spcAft>
                <a:spcPct val="0"/>
              </a:spcAft>
              <a:buClrTx/>
              <a:buSzTx/>
              <a:buFontTx/>
              <a:buNone/>
              <a:tabLst/>
            </a:pPr>
            <a:r>
              <a:rPr lang="es-MX" sz="2000" dirty="0">
                <a:cs typeface="Arial" pitchFamily="34" charset="0"/>
              </a:rPr>
              <a:t>	Acción2</a:t>
            </a:r>
          </a:p>
          <a:p>
            <a:pPr marL="0" marR="0" lvl="0" indent="0" algn="l" defTabSz="914400" rtl="0" eaLnBrk="1" fontAlgn="base" latinLnBrk="0" hangingPunct="1">
              <a:lnSpc>
                <a:spcPct val="100000"/>
              </a:lnSpc>
              <a:spcBef>
                <a:spcPct val="0"/>
              </a:spcBef>
              <a:spcAft>
                <a:spcPct val="0"/>
              </a:spcAft>
              <a:buClrTx/>
              <a:buSzTx/>
              <a:buFontTx/>
              <a:buNone/>
              <a:tabLst/>
            </a:pPr>
            <a:r>
              <a:rPr kumimoji="0" lang="es-MX" sz="2000" b="0" i="0" u="none" strike="noStrike" cap="none" normalizeH="0" baseline="0" dirty="0">
                <a:ln>
                  <a:noFill/>
                </a:ln>
                <a:solidFill>
                  <a:schemeClr val="tx1"/>
                </a:solidFill>
                <a:effectLst/>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lang="es-MX" sz="2000" dirty="0">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s-MX" sz="2000" b="0" i="0" u="none" strike="noStrike" cap="none" normalizeH="0" baseline="0" dirty="0">
                <a:ln>
                  <a:noFill/>
                </a:ln>
                <a:solidFill>
                  <a:schemeClr val="tx1"/>
                </a:solidFill>
                <a:effectLst/>
                <a:cs typeface="Arial" pitchFamily="34" charset="0"/>
              </a:rPr>
              <a:t>	</a:t>
            </a:r>
            <a:r>
              <a:rPr kumimoji="0" lang="es-MX" sz="2000" b="0" i="0" u="none" strike="noStrike" cap="none" normalizeH="0" baseline="0" dirty="0" err="1">
                <a:ln>
                  <a:noFill/>
                </a:ln>
                <a:solidFill>
                  <a:schemeClr val="tx1"/>
                </a:solidFill>
                <a:effectLst/>
                <a:cs typeface="Arial" pitchFamily="34" charset="0"/>
              </a:rPr>
              <a:t>AcciónN</a:t>
            </a:r>
            <a:endParaRPr kumimoji="0" lang="es-MX" sz="2000" b="0" i="0" u="none" strike="noStrike" cap="none" normalizeH="0" baseline="0" dirty="0">
              <a:ln>
                <a:noFill/>
              </a:ln>
              <a:solidFill>
                <a:schemeClr val="tx1"/>
              </a:solidFill>
              <a:effectLst/>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lang="es-MX" sz="2000" dirty="0">
                <a:cs typeface="Arial" pitchFamily="34" charset="0"/>
              </a:rPr>
              <a:t>Fin para</a:t>
            </a:r>
            <a:endParaRPr kumimoji="0" lang="es-MX" sz="2000" b="0" i="0" u="none" strike="noStrike" cap="none" normalizeH="0" baseline="0" dirty="0">
              <a:ln>
                <a:noFill/>
              </a:ln>
              <a:solidFill>
                <a:schemeClr val="tx1"/>
              </a:solidFill>
              <a:effectLst/>
              <a:cs typeface="Arial" pitchFamily="34" charset="0"/>
            </a:endParaRPr>
          </a:p>
        </p:txBody>
      </p:sp>
      <p:sp>
        <p:nvSpPr>
          <p:cNvPr id="22" name="Text Box 3"/>
          <p:cNvSpPr txBox="1">
            <a:spLocks noChangeArrowheads="1"/>
          </p:cNvSpPr>
          <p:nvPr/>
        </p:nvSpPr>
        <p:spPr bwMode="auto">
          <a:xfrm>
            <a:off x="5148064" y="4581128"/>
            <a:ext cx="2808312" cy="936104"/>
          </a:xfrm>
          <a:prstGeom prst="rect">
            <a:avLst/>
          </a:prstGeom>
          <a:noFill/>
          <a:ln w="6350">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lang="es-MX" sz="1600" dirty="0">
                <a:cs typeface="Arial" pitchFamily="34" charset="0"/>
              </a:rPr>
              <a:t>V.C  Variable de control de ciclo</a:t>
            </a:r>
          </a:p>
          <a:p>
            <a:pPr marL="0" marR="0" lvl="0" indent="0" algn="l" defTabSz="914400" rtl="0" eaLnBrk="1" fontAlgn="base" latinLnBrk="0" hangingPunct="1">
              <a:lnSpc>
                <a:spcPct val="100000"/>
              </a:lnSpc>
              <a:spcBef>
                <a:spcPct val="0"/>
              </a:spcBef>
              <a:spcAft>
                <a:spcPct val="0"/>
              </a:spcAft>
              <a:buClrTx/>
              <a:buSzTx/>
              <a:buFontTx/>
              <a:buNone/>
              <a:tabLst/>
            </a:pPr>
            <a:r>
              <a:rPr lang="es-MX" sz="1600" dirty="0">
                <a:cs typeface="Arial" pitchFamily="34" charset="0"/>
              </a:rPr>
              <a:t>L.I  Límite inferior</a:t>
            </a:r>
          </a:p>
          <a:p>
            <a:pPr marL="0" marR="0" lvl="0" indent="0" algn="l" defTabSz="914400" rtl="0" eaLnBrk="1" fontAlgn="base" latinLnBrk="0" hangingPunct="1">
              <a:lnSpc>
                <a:spcPct val="100000"/>
              </a:lnSpc>
              <a:spcBef>
                <a:spcPct val="0"/>
              </a:spcBef>
              <a:spcAft>
                <a:spcPct val="0"/>
              </a:spcAft>
              <a:buClrTx/>
              <a:buSzTx/>
              <a:buFontTx/>
              <a:buNone/>
              <a:tabLst/>
            </a:pPr>
            <a:r>
              <a:rPr lang="es-MX" sz="1600" dirty="0">
                <a:cs typeface="Arial" pitchFamily="34" charset="0"/>
              </a:rPr>
              <a:t>L.S  Límite superior</a:t>
            </a:r>
          </a:p>
        </p:txBody>
      </p:sp>
    </p:spTree>
    <p:extLst>
      <p:ext uri="{BB962C8B-B14F-4D97-AF65-F5344CB8AC3E}">
        <p14:creationId xmlns:p14="http://schemas.microsoft.com/office/powerpoint/2010/main" val="186696798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683568" y="908720"/>
            <a:ext cx="7776864" cy="1292662"/>
          </a:xfrm>
          <a:prstGeom prst="rect">
            <a:avLst/>
          </a:prstGeom>
        </p:spPr>
        <p:txBody>
          <a:bodyPr wrap="square">
            <a:spAutoFit/>
          </a:bodyPr>
          <a:lstStyle/>
          <a:p>
            <a:pPr marL="457200" indent="-457200"/>
            <a:r>
              <a:rPr lang="es-ES" sz="2600" b="1" dirty="0"/>
              <a:t>3) Repetitiva Para</a:t>
            </a:r>
          </a:p>
          <a:p>
            <a:pPr marL="457200" indent="-457200"/>
            <a:r>
              <a:rPr lang="es-ES" sz="2600" dirty="0"/>
              <a:t>Ejemplo:</a:t>
            </a:r>
            <a:endParaRPr lang="es-ES" sz="2600" b="1" dirty="0"/>
          </a:p>
          <a:p>
            <a:pPr marL="457200" indent="-457200" algn="just"/>
            <a:r>
              <a:rPr lang="es-MX" sz="2600" dirty="0"/>
              <a:t>	</a:t>
            </a:r>
          </a:p>
        </p:txBody>
      </p:sp>
      <p:sp>
        <p:nvSpPr>
          <p:cNvPr id="5" name="4 Rectángulo"/>
          <p:cNvSpPr/>
          <p:nvPr/>
        </p:nvSpPr>
        <p:spPr>
          <a:xfrm>
            <a:off x="683568" y="1916832"/>
            <a:ext cx="8064896" cy="492443"/>
          </a:xfrm>
          <a:prstGeom prst="rect">
            <a:avLst/>
          </a:prstGeom>
        </p:spPr>
        <p:txBody>
          <a:bodyPr wrap="square">
            <a:spAutoFit/>
          </a:bodyPr>
          <a:lstStyle/>
          <a:p>
            <a:pPr marL="457200" indent="-457200"/>
            <a:r>
              <a:rPr lang="es-ES" sz="2600" b="1" dirty="0"/>
              <a:t>	Pseudocódigo				</a:t>
            </a:r>
          </a:p>
        </p:txBody>
      </p:sp>
      <p:sp>
        <p:nvSpPr>
          <p:cNvPr id="3" name="2 Rectángulo"/>
          <p:cNvSpPr/>
          <p:nvPr/>
        </p:nvSpPr>
        <p:spPr>
          <a:xfrm>
            <a:off x="323528" y="2838415"/>
            <a:ext cx="8820472" cy="2246769"/>
          </a:xfrm>
          <a:prstGeom prst="rect">
            <a:avLst/>
          </a:prstGeom>
        </p:spPr>
        <p:txBody>
          <a:bodyPr wrap="square">
            <a:spAutoFit/>
          </a:bodyPr>
          <a:lstStyle/>
          <a:p>
            <a:r>
              <a:rPr lang="es-MX" sz="2000" dirty="0"/>
              <a:t>Proceso </a:t>
            </a:r>
            <a:r>
              <a:rPr lang="es-MX" sz="2000" dirty="0" err="1"/>
              <a:t>sin_titulo</a:t>
            </a:r>
            <a:endParaRPr lang="es-MX" sz="2000" dirty="0"/>
          </a:p>
          <a:p>
            <a:r>
              <a:rPr lang="es-MX" sz="2000" dirty="0"/>
              <a:t>	Para DATOS&lt;-1 Hasta 5 Con Paso 1 Hacer</a:t>
            </a:r>
          </a:p>
          <a:p>
            <a:r>
              <a:rPr lang="es-MX" sz="2000" dirty="0"/>
              <a:t>		Leer NUM1,NUM2;</a:t>
            </a:r>
          </a:p>
          <a:p>
            <a:r>
              <a:rPr lang="es-MX" sz="2000" dirty="0"/>
              <a:t>		SUMA&lt;-NUM1+NUM2;</a:t>
            </a:r>
          </a:p>
          <a:p>
            <a:r>
              <a:rPr lang="es-MX" sz="2000" dirty="0"/>
              <a:t>		Escribir "el resultado de sumar ",NUM1," + ",NUM2," = ",SUMA;</a:t>
            </a:r>
          </a:p>
          <a:p>
            <a:r>
              <a:rPr lang="es-MX" sz="2000" dirty="0"/>
              <a:t>	</a:t>
            </a:r>
            <a:r>
              <a:rPr lang="es-MX" sz="2000" dirty="0" err="1"/>
              <a:t>FinPara</a:t>
            </a:r>
            <a:endParaRPr lang="es-MX" sz="2000" dirty="0"/>
          </a:p>
          <a:p>
            <a:r>
              <a:rPr lang="es-MX" sz="2000" dirty="0" err="1"/>
              <a:t>FinProceso</a:t>
            </a:r>
            <a:endParaRPr lang="es-MX" sz="2000" dirty="0"/>
          </a:p>
        </p:txBody>
      </p:sp>
    </p:spTree>
    <p:extLst>
      <p:ext uri="{BB962C8B-B14F-4D97-AF65-F5344CB8AC3E}">
        <p14:creationId xmlns:p14="http://schemas.microsoft.com/office/powerpoint/2010/main" val="332747849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683568" y="908720"/>
            <a:ext cx="7776864" cy="1292662"/>
          </a:xfrm>
          <a:prstGeom prst="rect">
            <a:avLst/>
          </a:prstGeom>
        </p:spPr>
        <p:txBody>
          <a:bodyPr wrap="square">
            <a:spAutoFit/>
          </a:bodyPr>
          <a:lstStyle/>
          <a:p>
            <a:pPr marL="457200" indent="-457200"/>
            <a:r>
              <a:rPr lang="es-ES" sz="2600" b="1" dirty="0"/>
              <a:t>3) Repetitiva Para</a:t>
            </a:r>
          </a:p>
          <a:p>
            <a:pPr marL="457200" indent="-457200"/>
            <a:r>
              <a:rPr lang="es-ES" sz="2600" dirty="0"/>
              <a:t>Ejemplo:</a:t>
            </a:r>
            <a:endParaRPr lang="es-ES" sz="2600" b="1" dirty="0"/>
          </a:p>
          <a:p>
            <a:pPr marL="457200" indent="-457200" algn="just"/>
            <a:r>
              <a:rPr lang="es-MX" sz="2600" dirty="0"/>
              <a:t>	</a:t>
            </a:r>
          </a:p>
        </p:txBody>
      </p:sp>
      <p:sp>
        <p:nvSpPr>
          <p:cNvPr id="5" name="4 Rectángulo"/>
          <p:cNvSpPr/>
          <p:nvPr/>
        </p:nvSpPr>
        <p:spPr>
          <a:xfrm>
            <a:off x="1547664" y="2636912"/>
            <a:ext cx="2664296" cy="892552"/>
          </a:xfrm>
          <a:prstGeom prst="rect">
            <a:avLst/>
          </a:prstGeom>
        </p:spPr>
        <p:txBody>
          <a:bodyPr wrap="square">
            <a:spAutoFit/>
          </a:bodyPr>
          <a:lstStyle/>
          <a:p>
            <a:pPr marL="457200" indent="-457200"/>
            <a:r>
              <a:rPr lang="es-ES" sz="2600" b="1" dirty="0"/>
              <a:t>	DFD</a:t>
            </a:r>
          </a:p>
          <a:p>
            <a:pPr marL="457200" indent="-457200"/>
            <a:r>
              <a:rPr lang="es-ES" sz="2600" b="1" dirty="0"/>
              <a:t>			</a:t>
            </a:r>
          </a:p>
        </p:txBody>
      </p:sp>
      <p:pic>
        <p:nvPicPr>
          <p:cNvPr id="6" name="Picture 3"/>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37500" t="13095" r="40179" b="10318"/>
          <a:stretch/>
        </p:blipFill>
        <p:spPr bwMode="auto">
          <a:xfrm>
            <a:off x="3995936" y="188640"/>
            <a:ext cx="4032448" cy="61206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5953240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683568" y="476672"/>
            <a:ext cx="7776864" cy="5693866"/>
          </a:xfrm>
          <a:prstGeom prst="rect">
            <a:avLst/>
          </a:prstGeom>
        </p:spPr>
        <p:txBody>
          <a:bodyPr wrap="square">
            <a:spAutoFit/>
          </a:bodyPr>
          <a:lstStyle/>
          <a:p>
            <a:pPr marL="457200" indent="-457200"/>
            <a:r>
              <a:rPr lang="es-ES" sz="2600" b="1" dirty="0"/>
              <a:t>3) Repetitiva</a:t>
            </a:r>
          </a:p>
          <a:p>
            <a:pPr marL="914400" lvl="1" indent="-457200">
              <a:buFont typeface="Wingdings" pitchFamily="2" charset="2"/>
              <a:buChar char="ü"/>
            </a:pPr>
            <a:r>
              <a:rPr lang="es-ES" sz="2600" b="1" dirty="0"/>
              <a:t>Mientras</a:t>
            </a:r>
          </a:p>
          <a:p>
            <a:pPr marL="457200" indent="-457200" algn="just"/>
            <a:r>
              <a:rPr lang="es-MX" sz="2600" dirty="0"/>
              <a:t>	Este se utiliza cuando </a:t>
            </a:r>
            <a:r>
              <a:rPr lang="es-MX" sz="2600" dirty="0">
                <a:solidFill>
                  <a:schemeClr val="accent6">
                    <a:lumMod val="75000"/>
                  </a:schemeClr>
                </a:solidFill>
              </a:rPr>
              <a:t>NO</a:t>
            </a:r>
            <a:r>
              <a:rPr lang="es-MX" sz="2600" dirty="0"/>
              <a:t> sabemos el número de veces que se ha de repetir un ciclo, los ciclos se determinan por una  condición que se evalúa al inicio del ciclo, es decir, antes de ejecutarse todas los pasos.</a:t>
            </a:r>
          </a:p>
          <a:p>
            <a:pPr marL="457200" indent="-457200" algn="just"/>
            <a:r>
              <a:rPr lang="es-MX" sz="2600" dirty="0"/>
              <a:t>			Hacer  mientras &lt;condición&gt;</a:t>
            </a:r>
          </a:p>
          <a:p>
            <a:pPr marL="457200" indent="-457200" algn="just"/>
            <a:r>
              <a:rPr lang="es-MX" sz="2600" dirty="0"/>
              <a:t>				Accion1</a:t>
            </a:r>
          </a:p>
          <a:p>
            <a:pPr marL="457200" indent="-457200" algn="just"/>
            <a:r>
              <a:rPr lang="es-MX" sz="2600" dirty="0"/>
              <a:t>				Accion2</a:t>
            </a:r>
          </a:p>
          <a:p>
            <a:pPr marL="457200" indent="-457200" algn="just"/>
            <a:r>
              <a:rPr lang="es-MX" sz="2600" dirty="0"/>
              <a:t>				.</a:t>
            </a:r>
          </a:p>
          <a:p>
            <a:pPr marL="457200" indent="-457200" algn="just"/>
            <a:r>
              <a:rPr lang="es-MX" sz="2600" dirty="0"/>
              <a:t>				.</a:t>
            </a:r>
          </a:p>
          <a:p>
            <a:pPr marL="457200" indent="-457200" algn="just"/>
            <a:r>
              <a:rPr lang="es-MX" sz="2600" dirty="0"/>
              <a:t>				</a:t>
            </a:r>
            <a:r>
              <a:rPr lang="es-MX" sz="2600" dirty="0" err="1"/>
              <a:t>AccionN</a:t>
            </a:r>
            <a:endParaRPr lang="es-MX" sz="2600" dirty="0"/>
          </a:p>
          <a:p>
            <a:pPr marL="457200" indent="-457200" algn="just"/>
            <a:r>
              <a:rPr lang="es-MX" sz="2600" dirty="0"/>
              <a:t>			Fin-mientras</a:t>
            </a:r>
          </a:p>
        </p:txBody>
      </p:sp>
    </p:spTree>
    <p:extLst>
      <p:ext uri="{BB962C8B-B14F-4D97-AF65-F5344CB8AC3E}">
        <p14:creationId xmlns:p14="http://schemas.microsoft.com/office/powerpoint/2010/main" val="18669679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642910" y="928670"/>
            <a:ext cx="6429420" cy="553998"/>
          </a:xfrm>
          <a:prstGeom prst="rect">
            <a:avLst/>
          </a:prstGeom>
          <a:noFill/>
        </p:spPr>
        <p:txBody>
          <a:bodyPr wrap="square" rtlCol="0">
            <a:spAutoFit/>
          </a:bodyPr>
          <a:lstStyle/>
          <a:p>
            <a:pPr marL="342900" indent="-342900">
              <a:buAutoNum type="arabicPeriod"/>
            </a:pPr>
            <a:r>
              <a:rPr lang="es-ES" sz="3000" b="1" dirty="0"/>
              <a:t>COMPETENCIAS EXTENDIDAS</a:t>
            </a:r>
            <a:endParaRPr lang="es-ES" sz="2800" b="1" dirty="0"/>
          </a:p>
        </p:txBody>
      </p:sp>
      <p:sp>
        <p:nvSpPr>
          <p:cNvPr id="3" name="2 CuadroTexto"/>
          <p:cNvSpPr txBox="1"/>
          <p:nvPr/>
        </p:nvSpPr>
        <p:spPr>
          <a:xfrm>
            <a:off x="714348" y="1928803"/>
            <a:ext cx="7715304" cy="3416320"/>
          </a:xfrm>
          <a:prstGeom prst="rect">
            <a:avLst/>
          </a:prstGeom>
          <a:noFill/>
        </p:spPr>
        <p:txBody>
          <a:bodyPr wrap="square" rtlCol="0">
            <a:spAutoFit/>
          </a:bodyPr>
          <a:lstStyle/>
          <a:p>
            <a:pPr marL="342900" indent="-342900" algn="just">
              <a:buFont typeface="Arial" pitchFamily="34" charset="0"/>
              <a:buChar char="•"/>
            </a:pPr>
            <a:r>
              <a:rPr lang="es-ES" sz="2400" dirty="0"/>
              <a:t>Conoce que es un algoritmo, sus características y estructura.</a:t>
            </a:r>
          </a:p>
          <a:p>
            <a:pPr marL="342900" indent="-342900" algn="just">
              <a:buFont typeface="Arial" pitchFamily="34" charset="0"/>
              <a:buChar char="•"/>
            </a:pPr>
            <a:r>
              <a:rPr lang="es-ES" sz="2400" dirty="0"/>
              <a:t>Aplica la metodología de los algoritmos para resolver problemas.</a:t>
            </a:r>
          </a:p>
          <a:p>
            <a:pPr marL="342900" indent="-342900" algn="just">
              <a:buFont typeface="Arial" pitchFamily="34" charset="0"/>
              <a:buChar char="•"/>
            </a:pPr>
            <a:r>
              <a:rPr lang="es-ES" sz="2400" dirty="0"/>
              <a:t>Aprende las diferentes alternativas para representar un algoritmo.</a:t>
            </a:r>
          </a:p>
          <a:p>
            <a:pPr marL="342900" indent="-342900" algn="just">
              <a:buFont typeface="Arial" pitchFamily="34" charset="0"/>
              <a:buChar char="•"/>
            </a:pPr>
            <a:r>
              <a:rPr lang="es-ES" sz="2400" dirty="0"/>
              <a:t>Identifica las estructuras de los algoritmos y las aplica convenientemente.</a:t>
            </a:r>
          </a:p>
          <a:p>
            <a:pPr marL="342900" indent="-342900" algn="just">
              <a:buFont typeface="Arial" pitchFamily="34" charset="0"/>
              <a:buChar char="•"/>
            </a:pPr>
            <a:r>
              <a:rPr lang="es-ES" sz="2400" dirty="0"/>
              <a:t>Diseña algoritmos con aplicación a su vida diaria.</a:t>
            </a:r>
          </a:p>
        </p:txBody>
      </p:sp>
    </p:spTree>
    <p:extLst>
      <p:ext uri="{BB962C8B-B14F-4D97-AF65-F5344CB8AC3E}">
        <p14:creationId xmlns:p14="http://schemas.microsoft.com/office/powerpoint/2010/main" val="400568323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683568" y="908720"/>
            <a:ext cx="7776864" cy="892552"/>
          </a:xfrm>
          <a:prstGeom prst="rect">
            <a:avLst/>
          </a:prstGeom>
        </p:spPr>
        <p:txBody>
          <a:bodyPr wrap="square">
            <a:spAutoFit/>
          </a:bodyPr>
          <a:lstStyle/>
          <a:p>
            <a:pPr marL="457200" indent="-457200"/>
            <a:r>
              <a:rPr lang="es-ES" sz="2600" b="1" dirty="0"/>
              <a:t>3) Repetitiva Mientras</a:t>
            </a:r>
          </a:p>
          <a:p>
            <a:pPr marL="457200" indent="-457200"/>
            <a:r>
              <a:rPr lang="es-ES" sz="2600" dirty="0"/>
              <a:t>Ejemplo</a:t>
            </a:r>
          </a:p>
        </p:txBody>
      </p:sp>
      <p:sp>
        <p:nvSpPr>
          <p:cNvPr id="3" name="2 Rectángulo"/>
          <p:cNvSpPr/>
          <p:nvPr/>
        </p:nvSpPr>
        <p:spPr>
          <a:xfrm>
            <a:off x="683568" y="1916832"/>
            <a:ext cx="8064896" cy="492443"/>
          </a:xfrm>
          <a:prstGeom prst="rect">
            <a:avLst/>
          </a:prstGeom>
        </p:spPr>
        <p:txBody>
          <a:bodyPr wrap="square">
            <a:spAutoFit/>
          </a:bodyPr>
          <a:lstStyle/>
          <a:p>
            <a:pPr marL="457200" indent="-457200"/>
            <a:r>
              <a:rPr lang="es-ES" sz="2600" b="1" dirty="0"/>
              <a:t>	Pseudocódigo				</a:t>
            </a:r>
          </a:p>
        </p:txBody>
      </p:sp>
      <p:sp>
        <p:nvSpPr>
          <p:cNvPr id="4" name="3 Rectángulo"/>
          <p:cNvSpPr/>
          <p:nvPr/>
        </p:nvSpPr>
        <p:spPr>
          <a:xfrm>
            <a:off x="827584" y="2420888"/>
            <a:ext cx="7632848" cy="3647152"/>
          </a:xfrm>
          <a:prstGeom prst="rect">
            <a:avLst/>
          </a:prstGeom>
        </p:spPr>
        <p:txBody>
          <a:bodyPr wrap="square">
            <a:spAutoFit/>
          </a:bodyPr>
          <a:lstStyle/>
          <a:p>
            <a:r>
              <a:rPr lang="es-MX" sz="2100" dirty="0"/>
              <a:t>Proceso </a:t>
            </a:r>
            <a:r>
              <a:rPr lang="es-MX" sz="2100" dirty="0" err="1"/>
              <a:t>sin_titulo</a:t>
            </a:r>
            <a:endParaRPr lang="es-MX" sz="2100" dirty="0"/>
          </a:p>
          <a:p>
            <a:r>
              <a:rPr lang="es-MX" sz="2100" dirty="0"/>
              <a:t>	Escribir "Hay alumno";</a:t>
            </a:r>
          </a:p>
          <a:p>
            <a:r>
              <a:rPr lang="es-MX" sz="2100" dirty="0"/>
              <a:t>	Leer ALUM;</a:t>
            </a:r>
          </a:p>
          <a:p>
            <a:r>
              <a:rPr lang="es-MX" sz="2100" dirty="0"/>
              <a:t>	Mientras ALUM="s" Hacer</a:t>
            </a:r>
          </a:p>
          <a:p>
            <a:r>
              <a:rPr lang="es-MX" sz="2100" dirty="0"/>
              <a:t>		</a:t>
            </a:r>
            <a:r>
              <a:rPr lang="en-US" sz="2100" dirty="0"/>
              <a:t>Leer CALIF1,CALIF2;</a:t>
            </a:r>
            <a:endParaRPr lang="es-MX" sz="2100" dirty="0"/>
          </a:p>
          <a:p>
            <a:r>
              <a:rPr lang="en-US" sz="2100" dirty="0"/>
              <a:t>		PROM&lt;-(CALIF1+CALIF2)/2;</a:t>
            </a:r>
            <a:endParaRPr lang="es-MX" sz="2100" dirty="0"/>
          </a:p>
          <a:p>
            <a:r>
              <a:rPr lang="en-US" sz="2100" dirty="0"/>
              <a:t>		</a:t>
            </a:r>
            <a:r>
              <a:rPr lang="es-MX" sz="2100" dirty="0"/>
              <a:t>Escribir "El promedio del alumno es ",PROM;</a:t>
            </a:r>
          </a:p>
          <a:p>
            <a:r>
              <a:rPr lang="es-MX" sz="2100" dirty="0"/>
              <a:t>		Escribir "Hay alumno";</a:t>
            </a:r>
          </a:p>
          <a:p>
            <a:r>
              <a:rPr lang="es-MX" sz="2100" dirty="0"/>
              <a:t>		Leer ALUM;</a:t>
            </a:r>
          </a:p>
          <a:p>
            <a:r>
              <a:rPr lang="es-MX" sz="2100" dirty="0"/>
              <a:t>	</a:t>
            </a:r>
            <a:r>
              <a:rPr lang="es-MX" sz="2100" dirty="0" err="1"/>
              <a:t>FinMientras</a:t>
            </a:r>
            <a:endParaRPr lang="es-MX" sz="2100" dirty="0"/>
          </a:p>
          <a:p>
            <a:r>
              <a:rPr lang="es-MX" sz="2100" dirty="0" err="1"/>
              <a:t>FinProceso</a:t>
            </a:r>
            <a:endParaRPr lang="es-MX" sz="2100" dirty="0"/>
          </a:p>
        </p:txBody>
      </p:sp>
    </p:spTree>
    <p:extLst>
      <p:ext uri="{BB962C8B-B14F-4D97-AF65-F5344CB8AC3E}">
        <p14:creationId xmlns:p14="http://schemas.microsoft.com/office/powerpoint/2010/main" val="104951424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683568" y="1166843"/>
            <a:ext cx="7776864" cy="892552"/>
          </a:xfrm>
          <a:prstGeom prst="rect">
            <a:avLst/>
          </a:prstGeom>
        </p:spPr>
        <p:txBody>
          <a:bodyPr wrap="square">
            <a:spAutoFit/>
          </a:bodyPr>
          <a:lstStyle/>
          <a:p>
            <a:pPr marL="457200" indent="-457200"/>
            <a:r>
              <a:rPr lang="es-ES" sz="2600" b="1" dirty="0"/>
              <a:t>3) Repetitiva Mientras</a:t>
            </a:r>
          </a:p>
          <a:p>
            <a:pPr marL="457200" indent="-457200"/>
            <a:r>
              <a:rPr lang="es-ES" sz="2600" dirty="0"/>
              <a:t>Ejemplo</a:t>
            </a:r>
          </a:p>
        </p:txBody>
      </p:sp>
      <p:sp>
        <p:nvSpPr>
          <p:cNvPr id="3" name="2 Rectángulo"/>
          <p:cNvSpPr/>
          <p:nvPr/>
        </p:nvSpPr>
        <p:spPr>
          <a:xfrm>
            <a:off x="1331640" y="2910837"/>
            <a:ext cx="2952328" cy="492443"/>
          </a:xfrm>
          <a:prstGeom prst="rect">
            <a:avLst/>
          </a:prstGeom>
        </p:spPr>
        <p:txBody>
          <a:bodyPr wrap="square">
            <a:spAutoFit/>
          </a:bodyPr>
          <a:lstStyle/>
          <a:p>
            <a:pPr marL="457200" indent="-457200"/>
            <a:r>
              <a:rPr lang="es-ES" sz="2600" b="1" dirty="0"/>
              <a:t>	DFD</a:t>
            </a:r>
          </a:p>
        </p:txBody>
      </p:sp>
      <p:pic>
        <p:nvPicPr>
          <p:cNvPr id="9" name="8 Imagen"/>
          <p:cNvPicPr/>
          <p:nvPr/>
        </p:nvPicPr>
        <p:blipFill rotWithShape="1">
          <a:blip r:embed="rId2" cstate="print">
            <a:extLst>
              <a:ext uri="{28A0092B-C50C-407E-A947-70E740481C1C}">
                <a14:useLocalDpi xmlns:a14="http://schemas.microsoft.com/office/drawing/2010/main" val="0"/>
              </a:ext>
            </a:extLst>
          </a:blip>
          <a:srcRect l="41766" t="47535" r="45501" b="37978"/>
          <a:stretch/>
        </p:blipFill>
        <p:spPr bwMode="auto">
          <a:xfrm>
            <a:off x="4148137" y="7174548"/>
            <a:ext cx="714375" cy="609600"/>
          </a:xfrm>
          <a:prstGeom prst="rect">
            <a:avLst/>
          </a:prstGeom>
          <a:ln>
            <a:noFill/>
          </a:ln>
          <a:extLst>
            <a:ext uri="{53640926-AAD7-44D8-BBD7-CCE9431645EC}">
              <a14:shadowObscured xmlns:a14="http://schemas.microsoft.com/office/drawing/2010/main"/>
            </a:ext>
          </a:extLst>
        </p:spPr>
      </p:pic>
      <p:pic>
        <p:nvPicPr>
          <p:cNvPr id="11" name="10 Imagen"/>
          <p:cNvPicPr/>
          <p:nvPr/>
        </p:nvPicPr>
        <p:blipFill rotWithShape="1">
          <a:blip r:embed="rId3" cstate="print"/>
          <a:srcRect l="39389" t="12450" r="43124" b="11269"/>
          <a:stretch/>
        </p:blipFill>
        <p:spPr bwMode="auto">
          <a:xfrm>
            <a:off x="4283968" y="116632"/>
            <a:ext cx="3956645" cy="6080855"/>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95108829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683568" y="980728"/>
            <a:ext cx="7776864" cy="5293757"/>
          </a:xfrm>
          <a:prstGeom prst="rect">
            <a:avLst/>
          </a:prstGeom>
        </p:spPr>
        <p:txBody>
          <a:bodyPr wrap="square">
            <a:spAutoFit/>
          </a:bodyPr>
          <a:lstStyle/>
          <a:p>
            <a:pPr marL="457200" indent="-457200"/>
            <a:r>
              <a:rPr lang="es-ES" sz="2600" b="1" dirty="0"/>
              <a:t>3) Repetitiva</a:t>
            </a:r>
          </a:p>
          <a:p>
            <a:pPr marL="914400" lvl="1" indent="-457200">
              <a:buFont typeface="Wingdings" pitchFamily="2" charset="2"/>
              <a:buChar char="ü"/>
            </a:pPr>
            <a:r>
              <a:rPr lang="es-ES" sz="2600" b="1" dirty="0"/>
              <a:t>Hacer – Mientras  ó Repetir</a:t>
            </a:r>
          </a:p>
          <a:p>
            <a:pPr marL="457200" indent="-457200" algn="just"/>
            <a:r>
              <a:rPr lang="es-MX" sz="2600" dirty="0"/>
              <a:t>	En esta estructura el ciclo se va a repetir hasta que la condición se cumpla, a diferencia de las estructuras anteriores la condición se escribe al finalizar la estructura.</a:t>
            </a:r>
          </a:p>
          <a:p>
            <a:pPr marL="457200" indent="-457200" algn="just"/>
            <a:r>
              <a:rPr lang="es-MX" sz="2600" dirty="0"/>
              <a:t>				Repetir</a:t>
            </a:r>
          </a:p>
          <a:p>
            <a:pPr marL="457200" indent="-457200" algn="just"/>
            <a:r>
              <a:rPr lang="es-MX" sz="2600" dirty="0"/>
              <a:t>					Accion1</a:t>
            </a:r>
          </a:p>
          <a:p>
            <a:pPr marL="457200" indent="-457200" algn="just"/>
            <a:r>
              <a:rPr lang="es-MX" sz="2600" dirty="0"/>
              <a:t>					Accion2</a:t>
            </a:r>
          </a:p>
          <a:p>
            <a:pPr marL="457200" indent="-457200" algn="just"/>
            <a:r>
              <a:rPr lang="es-MX" sz="2600" dirty="0"/>
              <a:t>					.</a:t>
            </a:r>
          </a:p>
          <a:p>
            <a:pPr marL="457200" indent="-457200" algn="just"/>
            <a:r>
              <a:rPr lang="es-MX" sz="2600" dirty="0"/>
              <a:t>					.</a:t>
            </a:r>
          </a:p>
          <a:p>
            <a:pPr marL="457200" indent="-457200" algn="just"/>
            <a:r>
              <a:rPr lang="es-MX" sz="2600" dirty="0"/>
              <a:t>					</a:t>
            </a:r>
            <a:r>
              <a:rPr lang="es-MX" sz="2600" dirty="0" err="1"/>
              <a:t>AccionN</a:t>
            </a:r>
            <a:endParaRPr lang="es-MX" sz="2600" dirty="0"/>
          </a:p>
          <a:p>
            <a:pPr marL="457200" indent="-457200" algn="just"/>
            <a:r>
              <a:rPr lang="es-MX" sz="2600" dirty="0"/>
              <a:t>				Hasta &lt;</a:t>
            </a:r>
            <a:r>
              <a:rPr lang="es-MX" sz="2600" dirty="0" err="1"/>
              <a:t>condicion</a:t>
            </a:r>
            <a:r>
              <a:rPr lang="es-MX" sz="2600" dirty="0"/>
              <a:t>&gt;	</a:t>
            </a:r>
          </a:p>
        </p:txBody>
      </p:sp>
    </p:spTree>
    <p:extLst>
      <p:ext uri="{BB962C8B-B14F-4D97-AF65-F5344CB8AC3E}">
        <p14:creationId xmlns:p14="http://schemas.microsoft.com/office/powerpoint/2010/main" val="186696798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683568" y="1166843"/>
            <a:ext cx="7776864" cy="892552"/>
          </a:xfrm>
          <a:prstGeom prst="rect">
            <a:avLst/>
          </a:prstGeom>
        </p:spPr>
        <p:txBody>
          <a:bodyPr wrap="square">
            <a:spAutoFit/>
          </a:bodyPr>
          <a:lstStyle/>
          <a:p>
            <a:pPr marL="457200" indent="-457200"/>
            <a:r>
              <a:rPr lang="es-ES" sz="2600" b="1" dirty="0"/>
              <a:t>3) Repetitiva Hacer – Mientras  ó Repetir</a:t>
            </a:r>
          </a:p>
          <a:p>
            <a:pPr marL="457200" indent="-457200"/>
            <a:r>
              <a:rPr lang="es-ES" sz="2600" dirty="0"/>
              <a:t>Ejemplo</a:t>
            </a:r>
          </a:p>
        </p:txBody>
      </p:sp>
      <p:sp>
        <p:nvSpPr>
          <p:cNvPr id="3" name="2 Rectángulo"/>
          <p:cNvSpPr/>
          <p:nvPr/>
        </p:nvSpPr>
        <p:spPr>
          <a:xfrm>
            <a:off x="683568" y="2163053"/>
            <a:ext cx="8064896" cy="492443"/>
          </a:xfrm>
          <a:prstGeom prst="rect">
            <a:avLst/>
          </a:prstGeom>
        </p:spPr>
        <p:txBody>
          <a:bodyPr wrap="square">
            <a:spAutoFit/>
          </a:bodyPr>
          <a:lstStyle/>
          <a:p>
            <a:pPr marL="457200" indent="-457200"/>
            <a:r>
              <a:rPr lang="es-ES" sz="2600" b="1" dirty="0"/>
              <a:t>	Pseudocódigo				</a:t>
            </a:r>
          </a:p>
        </p:txBody>
      </p:sp>
      <p:sp>
        <p:nvSpPr>
          <p:cNvPr id="4" name="3 Rectángulo"/>
          <p:cNvSpPr/>
          <p:nvPr/>
        </p:nvSpPr>
        <p:spPr>
          <a:xfrm>
            <a:off x="827584" y="2492896"/>
            <a:ext cx="7776864" cy="3139321"/>
          </a:xfrm>
          <a:prstGeom prst="rect">
            <a:avLst/>
          </a:prstGeom>
        </p:spPr>
        <p:txBody>
          <a:bodyPr wrap="square">
            <a:spAutoFit/>
          </a:bodyPr>
          <a:lstStyle/>
          <a:p>
            <a:r>
              <a:rPr lang="es-MX" sz="2200" dirty="0"/>
              <a:t>Proceso </a:t>
            </a:r>
            <a:r>
              <a:rPr lang="es-MX" sz="2200" dirty="0" err="1"/>
              <a:t>sin_titulo</a:t>
            </a:r>
            <a:endParaRPr lang="es-MX" sz="2200" dirty="0"/>
          </a:p>
          <a:p>
            <a:r>
              <a:rPr lang="es-MX" sz="2200" dirty="0"/>
              <a:t>	Repetir</a:t>
            </a:r>
          </a:p>
          <a:p>
            <a:r>
              <a:rPr lang="es-MX" sz="2200" dirty="0"/>
              <a:t>		Leer SALARIO;</a:t>
            </a:r>
          </a:p>
          <a:p>
            <a:r>
              <a:rPr lang="es-MX" sz="2200" dirty="0"/>
              <a:t>		SAL_FIN&lt;-SALARIO*1.15;</a:t>
            </a:r>
          </a:p>
          <a:p>
            <a:r>
              <a:rPr lang="es-MX" sz="2200" dirty="0"/>
              <a:t>		Escribir "El salario con aumento </a:t>
            </a:r>
            <a:r>
              <a:rPr lang="es-MX" sz="2200" dirty="0" err="1"/>
              <a:t>es",SAL_FIN</a:t>
            </a:r>
            <a:r>
              <a:rPr lang="es-MX" sz="2200" dirty="0"/>
              <a:t>;</a:t>
            </a:r>
          </a:p>
          <a:p>
            <a:r>
              <a:rPr lang="es-MX" sz="2200" dirty="0"/>
              <a:t>		Escribir "hay otro empleado";</a:t>
            </a:r>
          </a:p>
          <a:p>
            <a:r>
              <a:rPr lang="es-MX" sz="2200" dirty="0"/>
              <a:t>		Leer EMPLEA;</a:t>
            </a:r>
          </a:p>
          <a:p>
            <a:r>
              <a:rPr lang="es-MX" sz="2200" dirty="0"/>
              <a:t>	Hasta Que EMPLEA="n"</a:t>
            </a:r>
          </a:p>
          <a:p>
            <a:r>
              <a:rPr lang="es-MX" sz="2200" dirty="0" err="1"/>
              <a:t>FinProceso</a:t>
            </a:r>
            <a:endParaRPr lang="es-MX" sz="2200" dirty="0"/>
          </a:p>
        </p:txBody>
      </p:sp>
    </p:spTree>
    <p:extLst>
      <p:ext uri="{BB962C8B-B14F-4D97-AF65-F5344CB8AC3E}">
        <p14:creationId xmlns:p14="http://schemas.microsoft.com/office/powerpoint/2010/main" val="279655667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683568" y="332656"/>
            <a:ext cx="7776864" cy="892552"/>
          </a:xfrm>
          <a:prstGeom prst="rect">
            <a:avLst/>
          </a:prstGeom>
        </p:spPr>
        <p:txBody>
          <a:bodyPr wrap="square">
            <a:spAutoFit/>
          </a:bodyPr>
          <a:lstStyle/>
          <a:p>
            <a:pPr marL="457200" indent="-457200"/>
            <a:r>
              <a:rPr lang="es-ES" sz="2600" b="1" dirty="0"/>
              <a:t>3) Repetitiva Hacer – Mientras  ó Repetir</a:t>
            </a:r>
          </a:p>
          <a:p>
            <a:pPr marL="457200" indent="-457200"/>
            <a:r>
              <a:rPr lang="es-ES" sz="2600" dirty="0"/>
              <a:t>Ejemplo</a:t>
            </a:r>
          </a:p>
        </p:txBody>
      </p:sp>
      <p:sp>
        <p:nvSpPr>
          <p:cNvPr id="3" name="2 Rectángulo"/>
          <p:cNvSpPr/>
          <p:nvPr/>
        </p:nvSpPr>
        <p:spPr>
          <a:xfrm>
            <a:off x="665643" y="2207682"/>
            <a:ext cx="2736304" cy="1292662"/>
          </a:xfrm>
          <a:prstGeom prst="rect">
            <a:avLst/>
          </a:prstGeom>
        </p:spPr>
        <p:txBody>
          <a:bodyPr wrap="square">
            <a:spAutoFit/>
          </a:bodyPr>
          <a:lstStyle/>
          <a:p>
            <a:pPr marL="457200" indent="-457200" algn="just"/>
            <a:r>
              <a:rPr lang="es-ES" sz="2600" b="1" dirty="0"/>
              <a:t>Convertido a </a:t>
            </a:r>
          </a:p>
          <a:p>
            <a:pPr marL="457200" indent="-457200" algn="just"/>
            <a:r>
              <a:rPr lang="es-ES" sz="2600" b="1" dirty="0"/>
              <a:t>diagrama de flujo </a:t>
            </a:r>
          </a:p>
          <a:p>
            <a:pPr marL="457200" indent="-457200" algn="just"/>
            <a:r>
              <a:rPr lang="es-ES" sz="2600" b="1" dirty="0"/>
              <a:t>desde </a:t>
            </a:r>
            <a:r>
              <a:rPr lang="es-ES" sz="2600" b="1" dirty="0" err="1"/>
              <a:t>PseInt</a:t>
            </a:r>
            <a:r>
              <a:rPr lang="es-ES" sz="2600" b="1" dirty="0"/>
              <a:t>	</a:t>
            </a:r>
          </a:p>
        </p:txBody>
      </p:sp>
      <p:grpSp>
        <p:nvGrpSpPr>
          <p:cNvPr id="8" name="7 Grupo"/>
          <p:cNvGrpSpPr/>
          <p:nvPr/>
        </p:nvGrpSpPr>
        <p:grpSpPr>
          <a:xfrm>
            <a:off x="3419872" y="965047"/>
            <a:ext cx="5472608" cy="5070594"/>
            <a:chOff x="3419872" y="1613119"/>
            <a:chExt cx="5472608" cy="5070594"/>
          </a:xfrm>
        </p:grpSpPr>
        <p:pic>
          <p:nvPicPr>
            <p:cNvPr id="1026" name="Picture 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5477" t="29360" r="51647" b="23319"/>
            <a:stretch/>
          </p:blipFill>
          <p:spPr bwMode="auto">
            <a:xfrm>
              <a:off x="3419872" y="1613119"/>
              <a:ext cx="5472608" cy="5070594"/>
            </a:xfrm>
            <a:prstGeom prst="rect">
              <a:avLst/>
            </a:prstGeom>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6" name="5 Conector recto"/>
            <p:cNvCxnSpPr/>
            <p:nvPr/>
          </p:nvCxnSpPr>
          <p:spPr>
            <a:xfrm flipV="1">
              <a:off x="5429256" y="5143512"/>
              <a:ext cx="1000132" cy="42862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82167964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1214414" y="1428736"/>
            <a:ext cx="2601994" cy="584775"/>
          </a:xfrm>
          <a:prstGeom prst="rect">
            <a:avLst/>
          </a:prstGeom>
          <a:noFill/>
        </p:spPr>
        <p:txBody>
          <a:bodyPr wrap="none" rtlCol="0">
            <a:spAutoFit/>
          </a:bodyPr>
          <a:lstStyle/>
          <a:p>
            <a:r>
              <a:rPr lang="es-ES" sz="3200" b="1" dirty="0"/>
              <a:t>BIBLIOGRAFÍA</a:t>
            </a:r>
          </a:p>
        </p:txBody>
      </p:sp>
      <p:sp>
        <p:nvSpPr>
          <p:cNvPr id="3" name="2 CuadroTexto"/>
          <p:cNvSpPr txBox="1"/>
          <p:nvPr/>
        </p:nvSpPr>
        <p:spPr>
          <a:xfrm>
            <a:off x="1071538" y="2272437"/>
            <a:ext cx="7215238" cy="2585323"/>
          </a:xfrm>
          <a:prstGeom prst="rect">
            <a:avLst/>
          </a:prstGeom>
          <a:noFill/>
        </p:spPr>
        <p:txBody>
          <a:bodyPr wrap="square" rtlCol="0">
            <a:spAutoFit/>
          </a:bodyPr>
          <a:lstStyle/>
          <a:p>
            <a:pPr marL="342900" indent="-342900" algn="just">
              <a:buAutoNum type="arabicPeriod"/>
            </a:pPr>
            <a:r>
              <a:rPr lang="es-ES" dirty="0"/>
              <a:t>Samperio </a:t>
            </a:r>
            <a:r>
              <a:rPr lang="es-ES" dirty="0" err="1"/>
              <a:t>Monroy</a:t>
            </a:r>
            <a:r>
              <a:rPr lang="es-ES" dirty="0"/>
              <a:t> </a:t>
            </a:r>
            <a:r>
              <a:rPr lang="es-ES" dirty="0" err="1"/>
              <a:t>Theira</a:t>
            </a:r>
            <a:r>
              <a:rPr lang="es-ES" dirty="0"/>
              <a:t> </a:t>
            </a:r>
            <a:r>
              <a:rPr lang="es-ES" dirty="0" err="1"/>
              <a:t>Irasema</a:t>
            </a:r>
            <a:r>
              <a:rPr lang="es-ES" dirty="0"/>
              <a:t>. Antología “Programación </a:t>
            </a:r>
            <a:r>
              <a:rPr lang="es-ES" dirty="0" err="1"/>
              <a:t>Estructurda</a:t>
            </a:r>
            <a:r>
              <a:rPr lang="es-ES" dirty="0"/>
              <a:t>”. Diciembre 2006 </a:t>
            </a:r>
          </a:p>
          <a:p>
            <a:pPr lvl="0" algn="just"/>
            <a:r>
              <a:rPr lang="es-ES" dirty="0"/>
              <a:t>2. </a:t>
            </a:r>
            <a:r>
              <a:rPr lang="es-ES" dirty="0" err="1"/>
              <a:t>Cairó</a:t>
            </a:r>
            <a:r>
              <a:rPr lang="es-ES" dirty="0"/>
              <a:t> </a:t>
            </a:r>
            <a:r>
              <a:rPr lang="es-ES" dirty="0" err="1"/>
              <a:t>Olvaldo</a:t>
            </a:r>
            <a:r>
              <a:rPr lang="es-ES" dirty="0"/>
              <a:t>, Metodología de la programación (algoritmos, diagramas de flujo y programas), Editorial </a:t>
            </a:r>
            <a:r>
              <a:rPr lang="es-ES" dirty="0" err="1"/>
              <a:t>Alfaomega</a:t>
            </a:r>
            <a:r>
              <a:rPr lang="es-ES" dirty="0"/>
              <a:t>, Segunda edición.</a:t>
            </a:r>
            <a:endParaRPr lang="es-MX" dirty="0"/>
          </a:p>
          <a:p>
            <a:pPr lvl="0" algn="just"/>
            <a:r>
              <a:rPr lang="es-MX" dirty="0"/>
              <a:t>3. </a:t>
            </a:r>
            <a:r>
              <a:rPr lang="es-ES" dirty="0" err="1"/>
              <a:t>Joyanes</a:t>
            </a:r>
            <a:r>
              <a:rPr lang="es-ES" dirty="0"/>
              <a:t> Aguilar Luís, Fundamentos de programación (Algoritmos, estructuras de datos y objetos), Editorial </a:t>
            </a:r>
            <a:r>
              <a:rPr lang="es-ES" dirty="0" err="1"/>
              <a:t>McGraw</a:t>
            </a:r>
            <a:r>
              <a:rPr lang="es-ES" dirty="0"/>
              <a:t> Hill, Tercera Edición.</a:t>
            </a:r>
            <a:endParaRPr lang="es-MX" dirty="0"/>
          </a:p>
          <a:p>
            <a:pPr lvl="0" algn="just"/>
            <a:r>
              <a:rPr lang="es-ES" dirty="0"/>
              <a:t>4. </a:t>
            </a:r>
            <a:r>
              <a:rPr lang="es-ES" dirty="0" err="1"/>
              <a:t>Ferreyra</a:t>
            </a:r>
            <a:r>
              <a:rPr lang="es-ES" dirty="0"/>
              <a:t> Cortés Gonzalo, Informática para cursos de bachillerato, Editorial </a:t>
            </a:r>
            <a:r>
              <a:rPr lang="es-ES" dirty="0" err="1"/>
              <a:t>Alfaomega</a:t>
            </a:r>
            <a:r>
              <a:rPr lang="es-ES" dirty="0"/>
              <a:t>, Segunda Edición</a:t>
            </a:r>
            <a:endParaRPr lang="es-MX" dirty="0"/>
          </a:p>
          <a:p>
            <a:pPr algn="just"/>
            <a:r>
              <a:rPr lang="es-ES" dirty="0"/>
              <a:t>5. Imágenes obtenidas del Software DFD y </a:t>
            </a:r>
            <a:r>
              <a:rPr lang="es-ES" dirty="0" err="1"/>
              <a:t>Pseint</a:t>
            </a:r>
            <a:endParaRPr lang="es-ES" dirty="0"/>
          </a:p>
        </p:txBody>
      </p:sp>
    </p:spTree>
    <p:extLst>
      <p:ext uri="{BB962C8B-B14F-4D97-AF65-F5344CB8AC3E}">
        <p14:creationId xmlns:p14="http://schemas.microsoft.com/office/powerpoint/2010/main" val="186696798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4877807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642910" y="928670"/>
            <a:ext cx="6429420" cy="523220"/>
          </a:xfrm>
          <a:prstGeom prst="rect">
            <a:avLst/>
          </a:prstGeom>
          <a:noFill/>
        </p:spPr>
        <p:txBody>
          <a:bodyPr wrap="square" rtlCol="0">
            <a:spAutoFit/>
          </a:bodyPr>
          <a:lstStyle/>
          <a:p>
            <a:pPr marL="342900" indent="-342900">
              <a:buAutoNum type="arabicPeriod"/>
            </a:pPr>
            <a:r>
              <a:rPr lang="es-ES" sz="2800" b="1" dirty="0"/>
              <a:t>Objetivos de aprendizaje:</a:t>
            </a:r>
          </a:p>
        </p:txBody>
      </p:sp>
      <p:sp>
        <p:nvSpPr>
          <p:cNvPr id="3" name="2 CuadroTexto"/>
          <p:cNvSpPr txBox="1"/>
          <p:nvPr/>
        </p:nvSpPr>
        <p:spPr>
          <a:xfrm>
            <a:off x="714348" y="1928803"/>
            <a:ext cx="7715304" cy="1569660"/>
          </a:xfrm>
          <a:prstGeom prst="rect">
            <a:avLst/>
          </a:prstGeom>
          <a:noFill/>
        </p:spPr>
        <p:txBody>
          <a:bodyPr wrap="square" rtlCol="0">
            <a:spAutoFit/>
          </a:bodyPr>
          <a:lstStyle/>
          <a:p>
            <a:pPr algn="just"/>
            <a:r>
              <a:rPr lang="es-ES" sz="2400" dirty="0"/>
              <a:t>El alumno comprende y aplica la metodología de los algoritmos para la solución de problemas comunes mediante el análisis y razonamiento lógico matemático que le permita elegir la mejor solución.</a:t>
            </a:r>
          </a:p>
        </p:txBody>
      </p:sp>
    </p:spTree>
    <p:extLst>
      <p:ext uri="{BB962C8B-B14F-4D97-AF65-F5344CB8AC3E}">
        <p14:creationId xmlns:p14="http://schemas.microsoft.com/office/powerpoint/2010/main" val="32114474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642910" y="928670"/>
            <a:ext cx="6429420" cy="984885"/>
          </a:xfrm>
          <a:prstGeom prst="rect">
            <a:avLst/>
          </a:prstGeom>
          <a:noFill/>
        </p:spPr>
        <p:txBody>
          <a:bodyPr wrap="square" rtlCol="0">
            <a:spAutoFit/>
          </a:bodyPr>
          <a:lstStyle/>
          <a:p>
            <a:pPr marL="342900" indent="-342900">
              <a:buAutoNum type="arabicPeriod"/>
            </a:pPr>
            <a:r>
              <a:rPr lang="es-ES" sz="3000" b="1" dirty="0"/>
              <a:t>Algoritmos</a:t>
            </a:r>
          </a:p>
          <a:p>
            <a:pPr marL="342900" indent="-342900"/>
            <a:r>
              <a:rPr lang="es-ES" sz="2800" b="1" dirty="0"/>
              <a:t>	1.1 Concepto e importancia</a:t>
            </a:r>
          </a:p>
        </p:txBody>
      </p:sp>
      <p:sp>
        <p:nvSpPr>
          <p:cNvPr id="3" name="2 CuadroTexto"/>
          <p:cNvSpPr txBox="1"/>
          <p:nvPr/>
        </p:nvSpPr>
        <p:spPr>
          <a:xfrm>
            <a:off x="714348" y="1928803"/>
            <a:ext cx="7715304" cy="4524315"/>
          </a:xfrm>
          <a:prstGeom prst="rect">
            <a:avLst/>
          </a:prstGeom>
          <a:noFill/>
        </p:spPr>
        <p:txBody>
          <a:bodyPr wrap="square" rtlCol="0">
            <a:spAutoFit/>
          </a:bodyPr>
          <a:lstStyle/>
          <a:p>
            <a:pPr algn="just"/>
            <a:r>
              <a:rPr lang="es-ES" sz="2400" dirty="0"/>
              <a:t>Es un conjunto de pasos lógicos y estructurados que nos permiten dar solución aún problema.</a:t>
            </a:r>
          </a:p>
          <a:p>
            <a:pPr algn="just"/>
            <a:endParaRPr lang="es-ES" sz="2400" dirty="0"/>
          </a:p>
          <a:p>
            <a:pPr algn="just"/>
            <a:r>
              <a:rPr lang="es-ES" sz="2400" dirty="0"/>
              <a:t>La importancia de un algoritmo radica en desarrollar un razonamiento lógico matemático a través de la comprensión y aplicación de metodologías para la resolución de problemáticas, éstas problemáticas bien pueden ser de la propia asignatura o de otras disciplinas como matemáticas, química y física que implican el seguimiento de algoritmos, apoyando así al razonamiento critico deductivo e inductivo. </a:t>
            </a:r>
          </a:p>
          <a:p>
            <a:endParaRPr lang="es-ES" sz="2400" dirty="0"/>
          </a:p>
          <a:p>
            <a:endParaRPr lang="es-ES" sz="2400" dirty="0"/>
          </a:p>
        </p:txBody>
      </p:sp>
    </p:spTree>
    <p:extLst>
      <p:ext uri="{BB962C8B-B14F-4D97-AF65-F5344CB8AC3E}">
        <p14:creationId xmlns:p14="http://schemas.microsoft.com/office/powerpoint/2010/main" val="19405529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714348" y="1357298"/>
            <a:ext cx="7715304" cy="2677656"/>
          </a:xfrm>
          <a:prstGeom prst="rect">
            <a:avLst/>
          </a:prstGeom>
          <a:noFill/>
        </p:spPr>
        <p:txBody>
          <a:bodyPr wrap="square" rtlCol="0">
            <a:spAutoFit/>
          </a:bodyPr>
          <a:lstStyle/>
          <a:p>
            <a:pPr algn="just"/>
            <a:r>
              <a:rPr lang="es-ES" sz="2400" dirty="0"/>
              <a:t>No podemos apartar nuestra vida cotidiana los algoritmos,  ya que al realizar cualquier actividad diaria los algoritmos están presentes aunque pasan desapercibidos, por ejemplo: Al levantarnos cada día para hacer nuestras labores hacemos una serie de pasos una y otra vez; eso es aplicar un algoritmo.</a:t>
            </a:r>
          </a:p>
          <a:p>
            <a:endParaRPr lang="es-ES" sz="2400" dirty="0"/>
          </a:p>
        </p:txBody>
      </p:sp>
    </p:spTree>
    <p:extLst>
      <p:ext uri="{BB962C8B-B14F-4D97-AF65-F5344CB8AC3E}">
        <p14:creationId xmlns:p14="http://schemas.microsoft.com/office/powerpoint/2010/main" val="18669679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571472" y="928670"/>
            <a:ext cx="6429420" cy="553998"/>
          </a:xfrm>
          <a:prstGeom prst="rect">
            <a:avLst/>
          </a:prstGeom>
          <a:noFill/>
        </p:spPr>
        <p:txBody>
          <a:bodyPr wrap="square" rtlCol="0">
            <a:spAutoFit/>
          </a:bodyPr>
          <a:lstStyle/>
          <a:p>
            <a:pPr marL="342900" indent="-342900"/>
            <a:r>
              <a:rPr lang="es-ES" sz="3000" b="1" dirty="0"/>
              <a:t>1.3 Estructura de un Algoritmo</a:t>
            </a:r>
          </a:p>
        </p:txBody>
      </p:sp>
      <p:sp>
        <p:nvSpPr>
          <p:cNvPr id="3" name="2 CuadroTexto"/>
          <p:cNvSpPr txBox="1"/>
          <p:nvPr/>
        </p:nvSpPr>
        <p:spPr>
          <a:xfrm>
            <a:off x="714348" y="1722288"/>
            <a:ext cx="7715304" cy="4154984"/>
          </a:xfrm>
          <a:prstGeom prst="rect">
            <a:avLst/>
          </a:prstGeom>
          <a:noFill/>
        </p:spPr>
        <p:txBody>
          <a:bodyPr wrap="square" rtlCol="0">
            <a:spAutoFit/>
          </a:bodyPr>
          <a:lstStyle/>
          <a:p>
            <a:pPr algn="just"/>
            <a:r>
              <a:rPr lang="es-ES" sz="2400" dirty="0"/>
              <a:t>Todo algoritmo consta de tres secciones principales:</a:t>
            </a:r>
          </a:p>
          <a:p>
            <a:pPr algn="just"/>
            <a:endParaRPr lang="es-ES" sz="2400" dirty="0"/>
          </a:p>
          <a:p>
            <a:pPr algn="just"/>
            <a:endParaRPr lang="es-ES" sz="2400" b="1" dirty="0"/>
          </a:p>
          <a:p>
            <a:pPr algn="just"/>
            <a:endParaRPr lang="es-ES" sz="2400" b="1" dirty="0"/>
          </a:p>
          <a:p>
            <a:pPr algn="just"/>
            <a:r>
              <a:rPr lang="es-ES" sz="2400" b="1" dirty="0"/>
              <a:t>Entrada: </a:t>
            </a:r>
            <a:r>
              <a:rPr lang="es-ES" sz="2400" dirty="0"/>
              <a:t>Es la introducción de datos para ser transformados. </a:t>
            </a:r>
          </a:p>
          <a:p>
            <a:pPr algn="just"/>
            <a:endParaRPr lang="es-ES" sz="2400" dirty="0"/>
          </a:p>
          <a:p>
            <a:pPr algn="just"/>
            <a:r>
              <a:rPr lang="es-ES" sz="2400" b="1" dirty="0"/>
              <a:t>Proceso: </a:t>
            </a:r>
            <a:r>
              <a:rPr lang="es-ES" sz="2400" dirty="0"/>
              <a:t>Es el conjunto de operaciones a realizar para dar solución al problema.</a:t>
            </a:r>
          </a:p>
          <a:p>
            <a:pPr algn="just"/>
            <a:endParaRPr lang="es-ES" sz="2400" dirty="0"/>
          </a:p>
          <a:p>
            <a:pPr algn="just"/>
            <a:r>
              <a:rPr lang="es-ES" sz="2400" b="1" dirty="0"/>
              <a:t>Salida: </a:t>
            </a:r>
            <a:r>
              <a:rPr lang="es-ES" sz="2400" dirty="0"/>
              <a:t>Son los resultados obtenidos a través del proceso.</a:t>
            </a:r>
            <a:endParaRPr lang="es-ES" sz="2400" b="1" dirty="0"/>
          </a:p>
          <a:p>
            <a:pPr algn="just"/>
            <a:endParaRPr lang="es-ES" sz="2400" b="1" dirty="0"/>
          </a:p>
        </p:txBody>
      </p:sp>
      <p:sp>
        <p:nvSpPr>
          <p:cNvPr id="4" name="3 Rectángulo redondeado"/>
          <p:cNvSpPr/>
          <p:nvPr/>
        </p:nvSpPr>
        <p:spPr>
          <a:xfrm>
            <a:off x="1259632" y="2424308"/>
            <a:ext cx="1454980" cy="428628"/>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s-ES" sz="2600" dirty="0"/>
              <a:t>Entrada</a:t>
            </a:r>
          </a:p>
        </p:txBody>
      </p:sp>
      <p:sp>
        <p:nvSpPr>
          <p:cNvPr id="5" name="4 Rectángulo"/>
          <p:cNvSpPr/>
          <p:nvPr/>
        </p:nvSpPr>
        <p:spPr>
          <a:xfrm>
            <a:off x="3746164" y="2424308"/>
            <a:ext cx="1545916" cy="42862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s-ES" sz="2600" dirty="0"/>
              <a:t>Proceso</a:t>
            </a:r>
          </a:p>
        </p:txBody>
      </p:sp>
      <p:sp>
        <p:nvSpPr>
          <p:cNvPr id="6" name="5 Rectángulo redondeado"/>
          <p:cNvSpPr/>
          <p:nvPr/>
        </p:nvSpPr>
        <p:spPr>
          <a:xfrm>
            <a:off x="6357380" y="2424308"/>
            <a:ext cx="1454980" cy="428628"/>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s-ES" sz="2600" dirty="0"/>
              <a:t>Salida</a:t>
            </a:r>
          </a:p>
        </p:txBody>
      </p:sp>
      <p:cxnSp>
        <p:nvCxnSpPr>
          <p:cNvPr id="8" name="7 Conector recto de flecha"/>
          <p:cNvCxnSpPr/>
          <p:nvPr/>
        </p:nvCxnSpPr>
        <p:spPr>
          <a:xfrm>
            <a:off x="2786050" y="2638622"/>
            <a:ext cx="785818" cy="1588"/>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9" name="8 Conector recto de flecha"/>
          <p:cNvCxnSpPr/>
          <p:nvPr/>
        </p:nvCxnSpPr>
        <p:spPr>
          <a:xfrm>
            <a:off x="5442366" y="2638622"/>
            <a:ext cx="785818" cy="1588"/>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12277747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571472" y="928670"/>
            <a:ext cx="6429420" cy="1015663"/>
          </a:xfrm>
          <a:prstGeom prst="rect">
            <a:avLst/>
          </a:prstGeom>
          <a:noFill/>
        </p:spPr>
        <p:txBody>
          <a:bodyPr wrap="square" rtlCol="0">
            <a:spAutoFit/>
          </a:bodyPr>
          <a:lstStyle/>
          <a:p>
            <a:pPr marL="342900" indent="-342900"/>
            <a:r>
              <a:rPr lang="es-ES" sz="3000" b="1" dirty="0"/>
              <a:t>2. Metodología para la descomposición de un algoritmo.</a:t>
            </a:r>
          </a:p>
        </p:txBody>
      </p:sp>
      <p:sp>
        <p:nvSpPr>
          <p:cNvPr id="3" name="2 CuadroTexto"/>
          <p:cNvSpPr txBox="1"/>
          <p:nvPr/>
        </p:nvSpPr>
        <p:spPr>
          <a:xfrm>
            <a:off x="714348" y="1928803"/>
            <a:ext cx="7715304" cy="3970318"/>
          </a:xfrm>
          <a:prstGeom prst="rect">
            <a:avLst/>
          </a:prstGeom>
          <a:noFill/>
        </p:spPr>
        <p:txBody>
          <a:bodyPr wrap="square" rtlCol="0">
            <a:spAutoFit/>
          </a:bodyPr>
          <a:lstStyle/>
          <a:p>
            <a:pPr algn="just"/>
            <a:r>
              <a:rPr lang="es-ES" sz="2800" b="1" dirty="0"/>
              <a:t>2.1 Conceptos</a:t>
            </a:r>
          </a:p>
          <a:p>
            <a:pPr algn="just"/>
            <a:r>
              <a:rPr lang="es-ES" sz="2800" b="1" dirty="0"/>
              <a:t>2.1.1 Definición del problema </a:t>
            </a:r>
            <a:r>
              <a:rPr lang="es-ES" sz="2800" b="1" baseline="30000" dirty="0"/>
              <a:t>1</a:t>
            </a:r>
            <a:endParaRPr lang="es-ES" sz="2800" b="1" dirty="0"/>
          </a:p>
          <a:p>
            <a:pPr algn="just"/>
            <a:r>
              <a:rPr lang="es-ES" sz="2400" dirty="0"/>
              <a:t>En esta etapa se deben establecer los resultados y objetivos que se desea para poder saber si los datos que se tienen son suficientes para lograr los fines propuestos.</a:t>
            </a:r>
          </a:p>
          <a:p>
            <a:pPr algn="just"/>
            <a:endParaRPr lang="es-ES" sz="2400" dirty="0"/>
          </a:p>
          <a:p>
            <a:pPr algn="just"/>
            <a:r>
              <a:rPr lang="es-ES" sz="2800" b="1" dirty="0"/>
              <a:t>2.1.2 Análisis </a:t>
            </a:r>
            <a:r>
              <a:rPr lang="es-ES" sz="2800" b="1" baseline="30000" dirty="0"/>
              <a:t>1</a:t>
            </a:r>
            <a:endParaRPr lang="es-ES" sz="2800" b="1" dirty="0"/>
          </a:p>
          <a:p>
            <a:pPr algn="just"/>
            <a:r>
              <a:rPr lang="es-ES" sz="2400" dirty="0"/>
              <a:t>Una vez definido el problema se deberán organizar los datos de tal manera que sean susceptibles de usar en los cálculos siguientes.</a:t>
            </a:r>
          </a:p>
        </p:txBody>
      </p:sp>
    </p:spTree>
    <p:extLst>
      <p:ext uri="{BB962C8B-B14F-4D97-AF65-F5344CB8AC3E}">
        <p14:creationId xmlns:p14="http://schemas.microsoft.com/office/powerpoint/2010/main" val="3926462709"/>
      </p:ext>
    </p:extLst>
  </p:cSld>
  <p:clrMapOvr>
    <a:masterClrMapping/>
  </p:clrMapOvr>
</p:sld>
</file>

<file path=ppt/theme/theme1.xml><?xml version="1.0" encoding="utf-8"?>
<a:theme xmlns:a="http://schemas.openxmlformats.org/drawingml/2006/main" name="GC-F-004_Formato_Plantilla_Presentación_Power_Point_V.06">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GC-F-004_Formato_Plantilla_Presentación_Power_Point_V.06</Template>
  <TotalTime>1723</TotalTime>
  <Words>2360</Words>
  <Application>Microsoft Office PowerPoint</Application>
  <PresentationFormat>Presentación en pantalla (4:3)</PresentationFormat>
  <Paragraphs>332</Paragraphs>
  <Slides>46</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46</vt:i4>
      </vt:variant>
    </vt:vector>
  </HeadingPairs>
  <TitlesOfParts>
    <vt:vector size="51" baseType="lpstr">
      <vt:lpstr>Arial</vt:lpstr>
      <vt:lpstr>Calibri</vt:lpstr>
      <vt:lpstr>Verdana</vt:lpstr>
      <vt:lpstr>Wingdings</vt:lpstr>
      <vt:lpstr>GC-F-004_Formato_Plantilla_Presentación_Power_Point_V.06</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DIRECCION1</dc:creator>
  <cp:lastModifiedBy>Aaron Alexander Aguas Navarro</cp:lastModifiedBy>
  <cp:revision>208</cp:revision>
  <dcterms:created xsi:type="dcterms:W3CDTF">2011-12-05T23:45:55Z</dcterms:created>
  <dcterms:modified xsi:type="dcterms:W3CDTF">2021-02-01T17:54:01Z</dcterms:modified>
</cp:coreProperties>
</file>