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300" r:id="rId45"/>
    <p:sldId id="302" r:id="rId46"/>
    <p:sldId id="303" r:id="rId47"/>
    <p:sldId id="304" r:id="rId48"/>
    <p:sldId id="309" r:id="rId49"/>
    <p:sldId id="311" r:id="rId50"/>
    <p:sldId id="312" r:id="rId51"/>
    <p:sldId id="307" r:id="rId52"/>
    <p:sldId id="313" r:id="rId53"/>
    <p:sldId id="314" r:id="rId54"/>
    <p:sldId id="317" r:id="rId55"/>
    <p:sldId id="318" r:id="rId56"/>
    <p:sldId id="320" r:id="rId57"/>
    <p:sldId id="319" r:id="rId58"/>
    <p:sldId id="315" r:id="rId59"/>
    <p:sldId id="310" r:id="rId60"/>
    <p:sldId id="305" r:id="rId61"/>
    <p:sldId id="308" r:id="rId62"/>
  </p:sldIdLst>
  <p:sldSz cx="9144000" cy="5143500" type="screen16x9"/>
  <p:notesSz cx="6858000" cy="9144000"/>
  <p:embeddedFontLst>
    <p:embeddedFont>
      <p:font typeface="Arial Black" panose="020B0604020202020204" pitchFamily="34" charset="0"/>
      <p:regular r:id="rId64"/>
      <p:bold r:id="rId65"/>
    </p:embeddedFont>
    <p:embeddedFont>
      <p:font typeface="Calibri" panose="020F0502020204030204" pitchFamily="34" charset="0"/>
      <p:regular r:id="rId66"/>
      <p:bold r:id="rId67"/>
      <p:italic r:id="rId68"/>
      <p:boldItalic r:id="rId69"/>
    </p:embeddedFont>
    <p:embeddedFont>
      <p:font typeface="Lucida Sans" panose="020B0602030504020204" pitchFamily="34" charset="0"/>
      <p:regular r:id="rId70"/>
      <p:bold r:id="rId71"/>
      <p:italic r:id="rId72"/>
      <p:boldItalic r:id="rId7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4" roundtripDataSignature="AMtx7mjvMPy4WPKbEpXFD3i1FoyKkA9nR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A76790-65A8-43C0-9BBC-C10F05F572EC}">
  <a:tblStyle styleId="{6EA76790-65A8-43C0-9BBC-C10F05F572E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notesMaster" Target="notesMasters/notesMaster1.xml" /><Relationship Id="rId68" Type="http://schemas.openxmlformats.org/officeDocument/2006/relationships/font" Target="fonts/font5.fntdata" /><Relationship Id="rId76" Type="http://schemas.openxmlformats.org/officeDocument/2006/relationships/viewProps" Target="viewProps.xml" /><Relationship Id="rId7" Type="http://schemas.openxmlformats.org/officeDocument/2006/relationships/slide" Target="slides/slide6.xml" /><Relationship Id="rId71" Type="http://schemas.openxmlformats.org/officeDocument/2006/relationships/font" Target="fonts/font8.fntdata"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font" Target="fonts/font3.fntdata" /><Relationship Id="rId74" Type="http://customschemas.google.com/relationships/presentationmetadata" Target="metadata"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slide" Target="slides/slide60.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font" Target="fonts/font2.fntdata" /><Relationship Id="rId73" Type="http://schemas.openxmlformats.org/officeDocument/2006/relationships/font" Target="fonts/font10.fntdata" /><Relationship Id="rId78"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font" Target="fonts/font1.fntdata" /><Relationship Id="rId69" Type="http://schemas.openxmlformats.org/officeDocument/2006/relationships/font" Target="fonts/font6.fntdata" /><Relationship Id="rId77" Type="http://schemas.openxmlformats.org/officeDocument/2006/relationships/theme" Target="theme/theme1.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font" Target="fonts/font9.fntdata"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font" Target="fonts/font4.fntdata"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font" Target="fonts/font7.fntdata" /><Relationship Id="rId75"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 name="Google Shape;6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9" name="Google Shape;339;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6" name="Google Shape;346;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5" name="Google Shape;365;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1" name="Google Shape;371;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7" name="Google Shape;377;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4" name="Google Shape;384;p3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0" name="Google Shape;410;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8" name="Google Shape;418;p4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4" name="Google Shape;444;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2" name="Google Shape;452;p4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4" name="Google Shape;504;p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0" name="Google Shape;520;p4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7" name="Google Shape;527;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4" name="Google Shape;534;p4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7" name="Google Shape;527;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97459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7" name="Google Shape;527;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0109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7" name="Google Shape;527;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79230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2" name="Google Shape;572;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7" name="Google Shape;527;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45982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7" name="Google Shape;527;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04444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7" name="Google Shape;527;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457758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7" name="Google Shape;527;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351612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7" name="Google Shape;527;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296358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7" name="Google Shape;527;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615867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2" name="Google Shape;572;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38882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7" name="Google Shape;527;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6" name="Google Shape;556;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9" name="Google Shape;579;p5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11"/>
        <p:cNvGrpSpPr/>
        <p:nvPr/>
      </p:nvGrpSpPr>
      <p:grpSpPr>
        <a:xfrm>
          <a:off x="0" y="0"/>
          <a:ext cx="0" cy="0"/>
          <a:chOff x="0" y="0"/>
          <a:chExt cx="0" cy="0"/>
        </a:xfrm>
      </p:grpSpPr>
      <p:pic>
        <p:nvPicPr>
          <p:cNvPr id="12" name="Google Shape;12;p55"/>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39"/>
        <p:cNvGrpSpPr/>
        <p:nvPr/>
      </p:nvGrpSpPr>
      <p:grpSpPr>
        <a:xfrm>
          <a:off x="0" y="0"/>
          <a:ext cx="0" cy="0"/>
          <a:chOff x="0" y="0"/>
          <a:chExt cx="0" cy="0"/>
        </a:xfrm>
      </p:grpSpPr>
      <p:sp>
        <p:nvSpPr>
          <p:cNvPr id="40" name="Google Shape;40;p64"/>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64"/>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2" name="Google Shape;42;p6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45"/>
        <p:cNvGrpSpPr/>
        <p:nvPr/>
      </p:nvGrpSpPr>
      <p:grpSpPr>
        <a:xfrm>
          <a:off x="0" y="0"/>
          <a:ext cx="0" cy="0"/>
          <a:chOff x="0" y="0"/>
          <a:chExt cx="0" cy="0"/>
        </a:xfrm>
      </p:grpSpPr>
      <p:sp>
        <p:nvSpPr>
          <p:cNvPr id="46" name="Google Shape;46;p65"/>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65"/>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8" name="Google Shape;48;p6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13"/>
        <p:cNvGrpSpPr/>
        <p:nvPr/>
      </p:nvGrpSpPr>
      <p:grpSpPr>
        <a:xfrm>
          <a:off x="0" y="0"/>
          <a:ext cx="0" cy="0"/>
          <a:chOff x="0" y="0"/>
          <a:chExt cx="0" cy="0"/>
        </a:xfrm>
      </p:grpSpPr>
      <p:pic>
        <p:nvPicPr>
          <p:cNvPr id="14" name="Google Shape;14;p56"/>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p:cSld name="Encabezado de sección">
    <p:spTree>
      <p:nvGrpSpPr>
        <p:cNvPr id="1" name="Shape 15"/>
        <p:cNvGrpSpPr/>
        <p:nvPr/>
      </p:nvGrpSpPr>
      <p:grpSpPr>
        <a:xfrm>
          <a:off x="0" y="0"/>
          <a:ext cx="0" cy="0"/>
          <a:chOff x="0" y="0"/>
          <a:chExt cx="0" cy="0"/>
        </a:xfrm>
      </p:grpSpPr>
      <p:pic>
        <p:nvPicPr>
          <p:cNvPr id="16" name="Google Shape;16;p57"/>
          <p:cNvPicPr preferRelativeResize="0"/>
          <p:nvPr/>
        </p:nvPicPr>
        <p:blipFill rotWithShape="1">
          <a:blip r:embed="rId2">
            <a:alphaModFix/>
          </a:blip>
          <a:srcRect l="88730" b="81517"/>
          <a:stretch/>
        </p:blipFill>
        <p:spPr>
          <a:xfrm>
            <a:off x="8113486" y="0"/>
            <a:ext cx="1030514" cy="95068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p:cSld name="Dos objetos">
    <p:spTree>
      <p:nvGrpSpPr>
        <p:cNvPr id="1" name="Shape 17"/>
        <p:cNvGrpSpPr/>
        <p:nvPr/>
      </p:nvGrpSpPr>
      <p:grpSpPr>
        <a:xfrm>
          <a:off x="0" y="0"/>
          <a:ext cx="0" cy="0"/>
          <a:chOff x="0" y="0"/>
          <a:chExt cx="0" cy="0"/>
        </a:xfrm>
      </p:grpSpPr>
      <p:pic>
        <p:nvPicPr>
          <p:cNvPr id="18" name="Google Shape;18;p58"/>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9"/>
        <p:cNvGrpSpPr/>
        <p:nvPr/>
      </p:nvGrpSpPr>
      <p:grpSpPr>
        <a:xfrm>
          <a:off x="0" y="0"/>
          <a:ext cx="0" cy="0"/>
          <a:chOff x="0" y="0"/>
          <a:chExt cx="0" cy="0"/>
        </a:xfrm>
      </p:grpSpPr>
      <p:pic>
        <p:nvPicPr>
          <p:cNvPr id="20" name="Google Shape;20;p59"/>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p:cSld name="Comparación">
    <p:spTree>
      <p:nvGrpSpPr>
        <p:cNvPr id="1" name="Shape 21"/>
        <p:cNvGrpSpPr/>
        <p:nvPr/>
      </p:nvGrpSpPr>
      <p:grpSpPr>
        <a:xfrm>
          <a:off x="0" y="0"/>
          <a:ext cx="0" cy="0"/>
          <a:chOff x="0" y="0"/>
          <a:chExt cx="0" cy="0"/>
        </a:xfrm>
      </p:grpSpPr>
      <p:pic>
        <p:nvPicPr>
          <p:cNvPr id="22" name="Google Shape;22;p60"/>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ólo el título">
  <p:cSld name="Sólo el título">
    <p:spTree>
      <p:nvGrpSpPr>
        <p:cNvPr id="1" name="Shape 23"/>
        <p:cNvGrpSpPr/>
        <p:nvPr/>
      </p:nvGrpSpPr>
      <p:grpSpPr>
        <a:xfrm>
          <a:off x="0" y="0"/>
          <a:ext cx="0" cy="0"/>
          <a:chOff x="0" y="0"/>
          <a:chExt cx="0" cy="0"/>
        </a:xfrm>
      </p:grpSpPr>
      <p:pic>
        <p:nvPicPr>
          <p:cNvPr id="24" name="Google Shape;24;p61"/>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25"/>
        <p:cNvGrpSpPr/>
        <p:nvPr/>
      </p:nvGrpSpPr>
      <p:grpSpPr>
        <a:xfrm>
          <a:off x="0" y="0"/>
          <a:ext cx="0" cy="0"/>
          <a:chOff x="0" y="0"/>
          <a:chExt cx="0" cy="0"/>
        </a:xfrm>
      </p:grpSpPr>
      <p:sp>
        <p:nvSpPr>
          <p:cNvPr id="26" name="Google Shape;26;p62"/>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62"/>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28" name="Google Shape;28;p62"/>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29" name="Google Shape;29;p6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6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6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32"/>
        <p:cNvGrpSpPr/>
        <p:nvPr/>
      </p:nvGrpSpPr>
      <p:grpSpPr>
        <a:xfrm>
          <a:off x="0" y="0"/>
          <a:ext cx="0" cy="0"/>
          <a:chOff x="0" y="0"/>
          <a:chExt cx="0" cy="0"/>
        </a:xfrm>
      </p:grpSpPr>
      <p:sp>
        <p:nvSpPr>
          <p:cNvPr id="33" name="Google Shape;33;p63"/>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63"/>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5" name="Google Shape;35;p63"/>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36" name="Google Shape;36;p6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6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4"/>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54"/>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5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5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5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13.xm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image" Target="../media/image15.jpg" /><Relationship Id="rId2" Type="http://schemas.openxmlformats.org/officeDocument/2006/relationships/notesSlide" Target="../notesSlides/notesSlide14.xml"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notesSlide" Target="../notesSlides/notesSlide15.xml"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notesSlide" Target="../notesSlides/notesSlide16.xml" /><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notesSlide" Target="../notesSlides/notesSlide17.xml"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4k1n20lRET8" TargetMode="External" /><Relationship Id="rId2" Type="http://schemas.openxmlformats.org/officeDocument/2006/relationships/notesSlide" Target="../notesSlides/notesSlide19.xml" /><Relationship Id="rId1" Type="http://schemas.openxmlformats.org/officeDocument/2006/relationships/slideLayout" Target="../slideLayouts/slideLayout4.xml" /><Relationship Id="rId5" Type="http://schemas.openxmlformats.org/officeDocument/2006/relationships/hyperlink" Target="https://www.youtube.com/watch?v=yoeV4Ex8C8U" TargetMode="External" /><Relationship Id="rId4" Type="http://schemas.openxmlformats.org/officeDocument/2006/relationships/hyperlink" Target="https://www.youtube.com/watch?v=3R27HUwjSUM" TargetMode="Externa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4.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4.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4.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4.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4.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4.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4.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4.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4.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4.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4.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4.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4.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 /><Relationship Id="rId1" Type="http://schemas.openxmlformats.org/officeDocument/2006/relationships/slideLayout" Target="../slideLayouts/slideLayout4.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 /><Relationship Id="rId1" Type="http://schemas.openxmlformats.org/officeDocument/2006/relationships/slideLayout" Target="../slideLayouts/slideLayout4.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 /><Relationship Id="rId1" Type="http://schemas.openxmlformats.org/officeDocument/2006/relationships/slideLayout" Target="../slideLayouts/slideLayout4.xml"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4.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4.xml" /></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 /><Relationship Id="rId1" Type="http://schemas.openxmlformats.org/officeDocument/2006/relationships/slideLayout" Target="../slideLayouts/slideLayout4.xml" /></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 /><Relationship Id="rId1" Type="http://schemas.openxmlformats.org/officeDocument/2006/relationships/slideLayout" Target="../slideLayouts/slideLayout4.xml" /></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 /><Relationship Id="rId1" Type="http://schemas.openxmlformats.org/officeDocument/2006/relationships/slideLayout" Target="../slideLayouts/slideLayout4.xml" /></Relationships>
</file>

<file path=ppt/slides/_rels/slide43.xml.rels><?xml version="1.0" encoding="UTF-8" standalone="yes"?>
<Relationships xmlns="http://schemas.openxmlformats.org/package/2006/relationships"><Relationship Id="rId3" Type="http://schemas.openxmlformats.org/officeDocument/2006/relationships/hyperlink" Target="https://fmhelp.filemaker.com/help/18/fmp/es/FMP_Help/glossary.html#ww1078228" TargetMode="External" /><Relationship Id="rId2" Type="http://schemas.openxmlformats.org/officeDocument/2006/relationships/notesSlide" Target="../notesSlides/notesSlide43.xml" /><Relationship Id="rId1" Type="http://schemas.openxmlformats.org/officeDocument/2006/relationships/slideLayout" Target="../slideLayouts/slideLayout4.xml" /><Relationship Id="rId4" Type="http://schemas.openxmlformats.org/officeDocument/2006/relationships/hyperlink" Target="https://fmhelp.filemaker.com/help/18/fmp/es/FMP_Help/glossary.html#ww1078355" TargetMode="External" /></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 /><Relationship Id="rId1" Type="http://schemas.openxmlformats.org/officeDocument/2006/relationships/slideLayout" Target="../slideLayouts/slideLayout4.xml" /></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 /><Relationship Id="rId1" Type="http://schemas.openxmlformats.org/officeDocument/2006/relationships/slideLayout" Target="../slideLayouts/slideLayout4.xml" /></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 /><Relationship Id="rId1" Type="http://schemas.openxmlformats.org/officeDocument/2006/relationships/slideLayout" Target="../slideLayouts/slideLayout4.xml" /></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 /><Relationship Id="rId1" Type="http://schemas.openxmlformats.org/officeDocument/2006/relationships/slideLayout" Target="../slideLayouts/slideLayout4.xml" /></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 /><Relationship Id="rId1" Type="http://schemas.openxmlformats.org/officeDocument/2006/relationships/slideLayout" Target="../slideLayouts/slideLayout4.xml" /></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4.xml" /></Relationships>
</file>

<file path=ppt/slides/_rels/slide50.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notesSlide" Target="../notesSlides/notesSlide50.xml" /><Relationship Id="rId1" Type="http://schemas.openxmlformats.org/officeDocument/2006/relationships/slideLayout" Target="../slideLayouts/slideLayout4.xml" /></Relationships>
</file>

<file path=ppt/slides/_rels/slide51.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notesSlide" Target="../notesSlides/notesSlide51.xml" /><Relationship Id="rId1" Type="http://schemas.openxmlformats.org/officeDocument/2006/relationships/slideLayout" Target="../slideLayouts/slideLayout4.xml" /></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 /><Relationship Id="rId1" Type="http://schemas.openxmlformats.org/officeDocument/2006/relationships/slideLayout" Target="../slideLayouts/slideLayout4.xml" /></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 /><Relationship Id="rId1" Type="http://schemas.openxmlformats.org/officeDocument/2006/relationships/slideLayout" Target="../slideLayouts/slideLayout4.xml" /></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 /><Relationship Id="rId1" Type="http://schemas.openxmlformats.org/officeDocument/2006/relationships/slideLayout" Target="../slideLayouts/slideLayout4.xml" /></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 /><Relationship Id="rId1" Type="http://schemas.openxmlformats.org/officeDocument/2006/relationships/slideLayout" Target="../slideLayouts/slideLayout4.xml" /></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 /><Relationship Id="rId1" Type="http://schemas.openxmlformats.org/officeDocument/2006/relationships/slideLayout" Target="../slideLayouts/slideLayout4.xml" /></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 /><Relationship Id="rId1" Type="http://schemas.openxmlformats.org/officeDocument/2006/relationships/slideLayout" Target="../slideLayouts/slideLayout4.xml" /></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 /><Relationship Id="rId1" Type="http://schemas.openxmlformats.org/officeDocument/2006/relationships/slideLayout" Target="../slideLayouts/slideLayout4.xml" /></Relationships>
</file>

<file path=ppt/slides/_rels/slide59.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notesSlide" Target="../notesSlides/notesSlide59.xml" /><Relationship Id="rId1" Type="http://schemas.openxmlformats.org/officeDocument/2006/relationships/slideLayout" Target="../slideLayouts/slideLayout4.xml" /><Relationship Id="rId5" Type="http://schemas.openxmlformats.org/officeDocument/2006/relationships/image" Target="../media/image22.png" /><Relationship Id="rId4" Type="http://schemas.openxmlformats.org/officeDocument/2006/relationships/image" Target="../media/image2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4.xml" /></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 /><Relationship Id="rId1" Type="http://schemas.openxmlformats.org/officeDocument/2006/relationships/slideLayout" Target="../slideLayouts/slideLayout4.xml" /></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 /><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8" Type="http://schemas.openxmlformats.org/officeDocument/2006/relationships/image" Target="../media/image12.png" /><Relationship Id="rId3" Type="http://schemas.openxmlformats.org/officeDocument/2006/relationships/image" Target="../media/image7.png" /><Relationship Id="rId7" Type="http://schemas.openxmlformats.org/officeDocument/2006/relationships/image" Target="../media/image11.png" /><Relationship Id="rId2" Type="http://schemas.openxmlformats.org/officeDocument/2006/relationships/notesSlide" Target="../notesSlides/notesSlide7.xml" /><Relationship Id="rId1" Type="http://schemas.openxmlformats.org/officeDocument/2006/relationships/slideLayout" Target="../slideLayouts/slideLayout4.xml" /><Relationship Id="rId6" Type="http://schemas.openxmlformats.org/officeDocument/2006/relationships/image" Target="../media/image10.png" /><Relationship Id="rId5" Type="http://schemas.openxmlformats.org/officeDocument/2006/relationships/image" Target="../media/image9.png" /><Relationship Id="rId4" Type="http://schemas.openxmlformats.org/officeDocument/2006/relationships/image" Target="../media/image8.png" /></Relationships>
</file>

<file path=ppt/slides/_rels/slide8.xml.rels><?xml version="1.0" encoding="UTF-8" standalone="yes"?>
<Relationships xmlns="http://schemas.openxmlformats.org/package/2006/relationships"><Relationship Id="rId3" Type="http://schemas.openxmlformats.org/officeDocument/2006/relationships/image" Target="../media/image13.jpg" /><Relationship Id="rId2" Type="http://schemas.openxmlformats.org/officeDocument/2006/relationships/notesSlide" Target="../notesSlides/notesSlide8.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txBox="1"/>
          <p:nvPr/>
        </p:nvSpPr>
        <p:spPr>
          <a:xfrm>
            <a:off x="2434857" y="1019508"/>
            <a:ext cx="5785972" cy="95410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2800" b="1" i="0" u="none" strike="noStrike" cap="none">
                <a:solidFill>
                  <a:schemeClr val="accent1"/>
                </a:solidFill>
                <a:latin typeface="Calibri"/>
                <a:ea typeface="Calibri"/>
                <a:cs typeface="Calibri"/>
                <a:sym typeface="Calibri"/>
              </a:rPr>
              <a:t>Introducción Bases de Datos Relacionales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0"/>
          <p:cNvSpPr txBox="1"/>
          <p:nvPr/>
        </p:nvSpPr>
        <p:spPr>
          <a:xfrm>
            <a:off x="357189" y="81558"/>
            <a:ext cx="5690725" cy="40011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000" b="1">
                <a:solidFill>
                  <a:srgbClr val="3F3F3F"/>
                </a:solidFill>
                <a:latin typeface="Calibri"/>
                <a:ea typeface="Calibri"/>
                <a:cs typeface="Calibri"/>
                <a:sym typeface="Calibri"/>
              </a:rPr>
              <a:t>¿Funciones de un Sistema Gestor de Base de Datos?</a:t>
            </a:r>
            <a:endParaRPr sz="2000" b="1">
              <a:solidFill>
                <a:srgbClr val="3F3F3F"/>
              </a:solidFill>
              <a:latin typeface="Calibri"/>
              <a:ea typeface="Calibri"/>
              <a:cs typeface="Calibri"/>
              <a:sym typeface="Calibri"/>
            </a:endParaRPr>
          </a:p>
        </p:txBody>
      </p:sp>
      <p:sp>
        <p:nvSpPr>
          <p:cNvPr id="133" name="Google Shape;133;p10"/>
          <p:cNvSpPr/>
          <p:nvPr/>
        </p:nvSpPr>
        <p:spPr>
          <a:xfrm>
            <a:off x="442249" y="537627"/>
            <a:ext cx="3066495" cy="452431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b="1">
                <a:solidFill>
                  <a:srgbClr val="3F3F3F"/>
                </a:solidFill>
                <a:latin typeface="Calibri"/>
                <a:ea typeface="Calibri"/>
                <a:cs typeface="Calibri"/>
                <a:sym typeface="Calibri"/>
              </a:rPr>
              <a:t>Restricciones:</a:t>
            </a:r>
            <a:endParaRPr/>
          </a:p>
          <a:p>
            <a:pPr marL="0" marR="0" lvl="1" indent="-114300" algn="just" rtl="0">
              <a:spcBef>
                <a:spcPts val="0"/>
              </a:spcBef>
              <a:spcAft>
                <a:spcPts val="0"/>
              </a:spcAft>
              <a:buClr>
                <a:srgbClr val="3F3F3F"/>
              </a:buClr>
              <a:buSzPts val="1800"/>
              <a:buFont typeface="Arial"/>
              <a:buChar char="•"/>
            </a:pPr>
            <a:r>
              <a:rPr lang="es-ES" sz="1800" b="0" i="0" u="none" strike="noStrike" cap="none">
                <a:solidFill>
                  <a:srgbClr val="3F3F3F"/>
                </a:solidFill>
                <a:latin typeface="Calibri"/>
                <a:ea typeface="Calibri"/>
                <a:cs typeface="Calibri"/>
                <a:sym typeface="Calibri"/>
              </a:rPr>
              <a:t> Unicidad</a:t>
            </a:r>
            <a:endParaRPr/>
          </a:p>
          <a:p>
            <a:pPr marL="0" marR="0" lvl="1" indent="-114300" algn="just" rtl="0">
              <a:spcBef>
                <a:spcPts val="0"/>
              </a:spcBef>
              <a:spcAft>
                <a:spcPts val="0"/>
              </a:spcAft>
              <a:buClr>
                <a:srgbClr val="3F3F3F"/>
              </a:buClr>
              <a:buSzPts val="1800"/>
              <a:buFont typeface="Arial"/>
              <a:buChar char="•"/>
            </a:pPr>
            <a:r>
              <a:rPr lang="es-ES" sz="1800" b="0" i="0" u="none" strike="noStrike" cap="none">
                <a:solidFill>
                  <a:srgbClr val="3F3F3F"/>
                </a:solidFill>
                <a:latin typeface="Calibri"/>
                <a:ea typeface="Calibri"/>
                <a:cs typeface="Calibri"/>
                <a:sym typeface="Calibri"/>
              </a:rPr>
              <a:t> Valores nulos</a:t>
            </a:r>
            <a:endParaRPr/>
          </a:p>
          <a:p>
            <a:pPr marL="0" marR="0" lvl="1" indent="-114300" algn="just" rtl="0">
              <a:spcBef>
                <a:spcPts val="0"/>
              </a:spcBef>
              <a:spcAft>
                <a:spcPts val="0"/>
              </a:spcAft>
              <a:buClr>
                <a:srgbClr val="3F3F3F"/>
              </a:buClr>
              <a:buSzPts val="1800"/>
              <a:buFont typeface="Arial"/>
              <a:buChar char="•"/>
            </a:pPr>
            <a:r>
              <a:rPr lang="es-ES" sz="1800" b="0" i="0" u="none" strike="noStrike" cap="none">
                <a:solidFill>
                  <a:srgbClr val="3F3F3F"/>
                </a:solidFill>
                <a:latin typeface="Calibri"/>
                <a:ea typeface="Calibri"/>
                <a:cs typeface="Calibri"/>
                <a:sym typeface="Calibri"/>
              </a:rPr>
              <a:t> Tipo de dato almacenado</a:t>
            </a:r>
            <a:endParaRPr/>
          </a:p>
          <a:p>
            <a:pPr marL="0" marR="0" lvl="1" indent="-114300" algn="just" rtl="0">
              <a:spcBef>
                <a:spcPts val="0"/>
              </a:spcBef>
              <a:spcAft>
                <a:spcPts val="0"/>
              </a:spcAft>
              <a:buClr>
                <a:srgbClr val="3F3F3F"/>
              </a:buClr>
              <a:buSzPts val="1800"/>
              <a:buFont typeface="Arial"/>
              <a:buChar char="•"/>
            </a:pPr>
            <a:r>
              <a:rPr lang="es-ES" sz="1800" b="0" i="0" u="none" strike="noStrike" cap="none">
                <a:solidFill>
                  <a:srgbClr val="3F3F3F"/>
                </a:solidFill>
                <a:latin typeface="Calibri"/>
                <a:ea typeface="Calibri"/>
                <a:cs typeface="Calibri"/>
                <a:sym typeface="Calibri"/>
              </a:rPr>
              <a:t> Tamaño</a:t>
            </a:r>
            <a:endParaRPr/>
          </a:p>
          <a:p>
            <a:pPr marL="0" marR="0" lvl="0" indent="0" algn="just" rtl="0">
              <a:spcBef>
                <a:spcPts val="0"/>
              </a:spcBef>
              <a:spcAft>
                <a:spcPts val="0"/>
              </a:spcAft>
              <a:buNone/>
            </a:pPr>
            <a:endParaRPr sz="1800">
              <a:solidFill>
                <a:srgbClr val="3F3F3F"/>
              </a:solidFill>
              <a:latin typeface="Calibri"/>
              <a:ea typeface="Calibri"/>
              <a:cs typeface="Calibri"/>
              <a:sym typeface="Calibri"/>
            </a:endParaRPr>
          </a:p>
          <a:p>
            <a:pPr marL="0" marR="0" lvl="0" indent="0" algn="just" rtl="0">
              <a:spcBef>
                <a:spcPts val="0"/>
              </a:spcBef>
              <a:spcAft>
                <a:spcPts val="0"/>
              </a:spcAft>
              <a:buNone/>
            </a:pPr>
            <a:r>
              <a:rPr lang="es-ES" sz="1800" b="1">
                <a:solidFill>
                  <a:srgbClr val="3F3F3F"/>
                </a:solidFill>
                <a:latin typeface="Calibri"/>
                <a:ea typeface="Calibri"/>
                <a:cs typeface="Calibri"/>
                <a:sym typeface="Calibri"/>
              </a:rPr>
              <a:t>Mecanismos de recuperación</a:t>
            </a:r>
            <a:endParaRPr/>
          </a:p>
          <a:p>
            <a:pPr marL="0" marR="0" lvl="1" indent="-114300" algn="just" rtl="0">
              <a:spcBef>
                <a:spcPts val="0"/>
              </a:spcBef>
              <a:spcAft>
                <a:spcPts val="0"/>
              </a:spcAft>
              <a:buClr>
                <a:srgbClr val="3F3F3F"/>
              </a:buClr>
              <a:buSzPts val="1800"/>
              <a:buFont typeface="Arial"/>
              <a:buChar char="•"/>
            </a:pPr>
            <a:r>
              <a:rPr lang="es-ES" sz="1800" b="0" i="0" u="none" strike="noStrike" cap="none">
                <a:solidFill>
                  <a:srgbClr val="3F3F3F"/>
                </a:solidFill>
                <a:latin typeface="Calibri"/>
                <a:ea typeface="Calibri"/>
                <a:cs typeface="Calibri"/>
                <a:sym typeface="Calibri"/>
              </a:rPr>
              <a:t> Transacciones</a:t>
            </a:r>
            <a:endParaRPr/>
          </a:p>
          <a:p>
            <a:pPr marL="0" marR="0" lvl="0" indent="0" algn="just" rtl="0">
              <a:spcBef>
                <a:spcPts val="0"/>
              </a:spcBef>
              <a:spcAft>
                <a:spcPts val="0"/>
              </a:spcAft>
              <a:buNone/>
            </a:pPr>
            <a:endParaRPr sz="1800" b="1">
              <a:solidFill>
                <a:srgbClr val="3F3F3F"/>
              </a:solidFill>
              <a:latin typeface="Calibri"/>
              <a:ea typeface="Calibri"/>
              <a:cs typeface="Calibri"/>
              <a:sym typeface="Calibri"/>
            </a:endParaRPr>
          </a:p>
          <a:p>
            <a:pPr marL="0" marR="0" lvl="0" indent="0" algn="just" rtl="0">
              <a:spcBef>
                <a:spcPts val="0"/>
              </a:spcBef>
              <a:spcAft>
                <a:spcPts val="0"/>
              </a:spcAft>
              <a:buNone/>
            </a:pPr>
            <a:r>
              <a:rPr lang="es-ES" sz="1800" b="1">
                <a:solidFill>
                  <a:srgbClr val="3F3F3F"/>
                </a:solidFill>
                <a:latin typeface="Calibri"/>
                <a:ea typeface="Calibri"/>
                <a:cs typeface="Calibri"/>
                <a:sym typeface="Calibri"/>
              </a:rPr>
              <a:t>Control de concurrencia</a:t>
            </a:r>
            <a:endParaRPr/>
          </a:p>
          <a:p>
            <a:pPr marL="0" marR="0" lvl="1" indent="-114300" algn="just" rtl="0">
              <a:spcBef>
                <a:spcPts val="0"/>
              </a:spcBef>
              <a:spcAft>
                <a:spcPts val="0"/>
              </a:spcAft>
              <a:buClr>
                <a:srgbClr val="3F3F3F"/>
              </a:buClr>
              <a:buSzPts val="1800"/>
              <a:buFont typeface="Arial"/>
              <a:buChar char="•"/>
            </a:pPr>
            <a:r>
              <a:rPr lang="es-ES" sz="1800" b="0" i="0" u="none" strike="noStrike" cap="none">
                <a:solidFill>
                  <a:srgbClr val="3F3F3F"/>
                </a:solidFill>
                <a:latin typeface="Calibri"/>
                <a:ea typeface="Calibri"/>
                <a:cs typeface="Calibri"/>
                <a:sym typeface="Calibri"/>
              </a:rPr>
              <a:t> Bloqueo</a:t>
            </a:r>
            <a:endParaRPr/>
          </a:p>
          <a:p>
            <a:pPr marL="0" marR="0" lvl="1" indent="-114300" algn="just" rtl="0">
              <a:spcBef>
                <a:spcPts val="0"/>
              </a:spcBef>
              <a:spcAft>
                <a:spcPts val="0"/>
              </a:spcAft>
              <a:buClr>
                <a:srgbClr val="3F3F3F"/>
              </a:buClr>
              <a:buSzPts val="1800"/>
              <a:buFont typeface="Arial"/>
              <a:buChar char="•"/>
            </a:pPr>
            <a:r>
              <a:rPr lang="es-ES" sz="1800" b="0" i="0" u="none" strike="noStrike" cap="none">
                <a:solidFill>
                  <a:srgbClr val="3F3F3F"/>
                </a:solidFill>
                <a:latin typeface="Calibri"/>
                <a:ea typeface="Calibri"/>
                <a:cs typeface="Calibri"/>
                <a:sym typeface="Calibri"/>
              </a:rPr>
              <a:t> Serialización</a:t>
            </a:r>
            <a:endParaRPr/>
          </a:p>
          <a:p>
            <a:pPr marL="0" marR="0" lvl="0" indent="0" algn="just" rtl="0">
              <a:spcBef>
                <a:spcPts val="0"/>
              </a:spcBef>
              <a:spcAft>
                <a:spcPts val="0"/>
              </a:spcAft>
              <a:buNone/>
            </a:pPr>
            <a:endParaRPr sz="1800" b="1">
              <a:solidFill>
                <a:srgbClr val="3F3F3F"/>
              </a:solidFill>
              <a:latin typeface="Calibri"/>
              <a:ea typeface="Calibri"/>
              <a:cs typeface="Calibri"/>
              <a:sym typeface="Calibri"/>
            </a:endParaRPr>
          </a:p>
          <a:p>
            <a:pPr marL="0" marR="0" lvl="0" indent="0" algn="just" rtl="0">
              <a:spcBef>
                <a:spcPts val="0"/>
              </a:spcBef>
              <a:spcAft>
                <a:spcPts val="0"/>
              </a:spcAft>
              <a:buNone/>
            </a:pPr>
            <a:r>
              <a:rPr lang="es-ES" sz="1800" b="1">
                <a:solidFill>
                  <a:srgbClr val="3F3F3F"/>
                </a:solidFill>
                <a:latin typeface="Calibri"/>
                <a:ea typeface="Calibri"/>
                <a:cs typeface="Calibri"/>
                <a:sym typeface="Calibri"/>
              </a:rPr>
              <a:t>Control de acceso</a:t>
            </a:r>
            <a:endParaRPr/>
          </a:p>
          <a:p>
            <a:pPr marL="0" marR="0" lvl="1" indent="-114300" algn="just" rtl="0">
              <a:spcBef>
                <a:spcPts val="0"/>
              </a:spcBef>
              <a:spcAft>
                <a:spcPts val="0"/>
              </a:spcAft>
              <a:buClr>
                <a:srgbClr val="3F3F3F"/>
              </a:buClr>
              <a:buSzPts val="1800"/>
              <a:buFont typeface="Arial"/>
              <a:buChar char="•"/>
            </a:pPr>
            <a:r>
              <a:rPr lang="es-ES" sz="1800" b="0" i="0" u="none" strike="noStrike" cap="none">
                <a:solidFill>
                  <a:srgbClr val="3F3F3F"/>
                </a:solidFill>
                <a:latin typeface="Calibri"/>
                <a:ea typeface="Calibri"/>
                <a:cs typeface="Calibri"/>
                <a:sym typeface="Calibri"/>
              </a:rPr>
              <a:t> Usuarios</a:t>
            </a:r>
            <a:endParaRPr/>
          </a:p>
          <a:p>
            <a:pPr marL="0" marR="0" lvl="1" indent="-114300" algn="just" rtl="0">
              <a:spcBef>
                <a:spcPts val="0"/>
              </a:spcBef>
              <a:spcAft>
                <a:spcPts val="0"/>
              </a:spcAft>
              <a:buClr>
                <a:srgbClr val="3F3F3F"/>
              </a:buClr>
              <a:buSzPts val="1800"/>
              <a:buFont typeface="Arial"/>
              <a:buChar char="•"/>
            </a:pPr>
            <a:r>
              <a:rPr lang="es-ES" sz="1800" b="0" i="0" u="none" strike="noStrike" cap="none">
                <a:solidFill>
                  <a:srgbClr val="3F3F3F"/>
                </a:solidFill>
                <a:latin typeface="Calibri"/>
                <a:ea typeface="Calibri"/>
                <a:cs typeface="Calibri"/>
                <a:sym typeface="Calibri"/>
              </a:rPr>
              <a:t> Privilegios</a:t>
            </a:r>
            <a:endParaRPr/>
          </a:p>
        </p:txBody>
      </p:sp>
      <p:sp>
        <p:nvSpPr>
          <p:cNvPr id="134" name="Google Shape;134;p10"/>
          <p:cNvSpPr/>
          <p:nvPr/>
        </p:nvSpPr>
        <p:spPr>
          <a:xfrm>
            <a:off x="4844126" y="676496"/>
            <a:ext cx="3857625" cy="147732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b="1">
                <a:solidFill>
                  <a:srgbClr val="3F3F3F"/>
                </a:solidFill>
                <a:latin typeface="Calibri"/>
                <a:ea typeface="Calibri"/>
                <a:cs typeface="Calibri"/>
                <a:sym typeface="Calibri"/>
              </a:rPr>
              <a:t>Otras funciones</a:t>
            </a:r>
            <a:endParaRPr/>
          </a:p>
          <a:p>
            <a:pPr marL="0" marR="0" lvl="1" indent="-114300" algn="just" rtl="0">
              <a:spcBef>
                <a:spcPts val="0"/>
              </a:spcBef>
              <a:spcAft>
                <a:spcPts val="0"/>
              </a:spcAft>
              <a:buClr>
                <a:srgbClr val="3F3F3F"/>
              </a:buClr>
              <a:buSzPts val="1800"/>
              <a:buFont typeface="Arial"/>
              <a:buChar char="•"/>
            </a:pPr>
            <a:r>
              <a:rPr lang="es-ES" sz="1800" b="0" i="0" u="none" strike="noStrike" cap="none">
                <a:solidFill>
                  <a:srgbClr val="3F3F3F"/>
                </a:solidFill>
                <a:latin typeface="Calibri"/>
                <a:ea typeface="Calibri"/>
                <a:cs typeface="Calibri"/>
                <a:sym typeface="Calibri"/>
              </a:rPr>
              <a:t> Backup</a:t>
            </a:r>
            <a:endParaRPr/>
          </a:p>
          <a:p>
            <a:pPr marL="0" marR="0" lvl="1" indent="-114300" algn="just" rtl="0">
              <a:spcBef>
                <a:spcPts val="0"/>
              </a:spcBef>
              <a:spcAft>
                <a:spcPts val="0"/>
              </a:spcAft>
              <a:buClr>
                <a:srgbClr val="3F3F3F"/>
              </a:buClr>
              <a:buSzPts val="1800"/>
              <a:buFont typeface="Arial"/>
              <a:buChar char="•"/>
            </a:pPr>
            <a:r>
              <a:rPr lang="es-ES" sz="1800" b="0" i="0" u="none" strike="noStrike" cap="none">
                <a:solidFill>
                  <a:srgbClr val="3F3F3F"/>
                </a:solidFill>
                <a:latin typeface="Calibri"/>
                <a:ea typeface="Calibri"/>
                <a:cs typeface="Calibri"/>
                <a:sym typeface="Calibri"/>
              </a:rPr>
              <a:t> Compresión de datos</a:t>
            </a:r>
            <a:endParaRPr/>
          </a:p>
          <a:p>
            <a:pPr marL="0" marR="0" lvl="1" indent="-114300" algn="just" rtl="0">
              <a:spcBef>
                <a:spcPts val="0"/>
              </a:spcBef>
              <a:spcAft>
                <a:spcPts val="0"/>
              </a:spcAft>
              <a:buClr>
                <a:srgbClr val="3F3F3F"/>
              </a:buClr>
              <a:buSzPts val="1800"/>
              <a:buFont typeface="Arial"/>
              <a:buChar char="•"/>
            </a:pPr>
            <a:r>
              <a:rPr lang="es-ES" sz="1800" b="0" i="0" u="none" strike="noStrike" cap="none">
                <a:solidFill>
                  <a:srgbClr val="3F3F3F"/>
                </a:solidFill>
                <a:latin typeface="Calibri"/>
                <a:ea typeface="Calibri"/>
                <a:cs typeface="Calibri"/>
                <a:sym typeface="Calibri"/>
              </a:rPr>
              <a:t> Importar datos</a:t>
            </a:r>
            <a:endParaRPr/>
          </a:p>
          <a:p>
            <a:pPr marL="0" marR="0" lvl="1" indent="-114300" algn="just" rtl="0">
              <a:spcBef>
                <a:spcPts val="0"/>
              </a:spcBef>
              <a:spcAft>
                <a:spcPts val="0"/>
              </a:spcAft>
              <a:buClr>
                <a:srgbClr val="3F3F3F"/>
              </a:buClr>
              <a:buSzPts val="1800"/>
              <a:buFont typeface="Arial"/>
              <a:buChar char="•"/>
            </a:pPr>
            <a:r>
              <a:rPr lang="es-ES" sz="1800" b="0" i="0" u="none" strike="noStrike" cap="none">
                <a:solidFill>
                  <a:srgbClr val="3F3F3F"/>
                </a:solidFill>
                <a:latin typeface="Calibri"/>
                <a:ea typeface="Calibri"/>
                <a:cs typeface="Calibri"/>
                <a:sym typeface="Calibri"/>
              </a:rPr>
              <a:t> Exportar datos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3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3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3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1"/>
          <p:cNvSpPr txBox="1"/>
          <p:nvPr/>
        </p:nvSpPr>
        <p:spPr>
          <a:xfrm>
            <a:off x="214313" y="265518"/>
            <a:ext cx="4677755" cy="36933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1800" b="1">
                <a:solidFill>
                  <a:srgbClr val="3F3F3F"/>
                </a:solidFill>
                <a:latin typeface="Calibri"/>
                <a:ea typeface="Calibri"/>
                <a:cs typeface="Calibri"/>
                <a:sym typeface="Calibri"/>
              </a:rPr>
              <a:t>Actores en un Sistema Gestor de Base de Datos</a:t>
            </a:r>
            <a:endParaRPr sz="1800" b="1">
              <a:solidFill>
                <a:srgbClr val="3F3F3F"/>
              </a:solidFill>
              <a:latin typeface="Calibri"/>
              <a:ea typeface="Calibri"/>
              <a:cs typeface="Calibri"/>
              <a:sym typeface="Calibri"/>
            </a:endParaRPr>
          </a:p>
        </p:txBody>
      </p:sp>
      <p:sp>
        <p:nvSpPr>
          <p:cNvPr id="140" name="Google Shape;140;p11"/>
          <p:cNvSpPr/>
          <p:nvPr/>
        </p:nvSpPr>
        <p:spPr>
          <a:xfrm>
            <a:off x="214313" y="855071"/>
            <a:ext cx="8643937" cy="369331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b="1">
                <a:solidFill>
                  <a:srgbClr val="3F3F3F"/>
                </a:solidFill>
                <a:latin typeface="Calibri"/>
                <a:ea typeface="Calibri"/>
                <a:cs typeface="Calibri"/>
                <a:sym typeface="Calibri"/>
              </a:rPr>
              <a:t>El gestor de la base de datos </a:t>
            </a:r>
            <a:endParaRPr/>
          </a:p>
          <a:p>
            <a:pPr marL="0" marR="0" lvl="0" indent="0" algn="just" rtl="0">
              <a:spcBef>
                <a:spcPts val="0"/>
              </a:spcBef>
              <a:spcAft>
                <a:spcPts val="0"/>
              </a:spcAft>
              <a:buNone/>
            </a:pPr>
            <a:r>
              <a:rPr lang="es-ES" sz="1800">
                <a:solidFill>
                  <a:srgbClr val="3F3F3F"/>
                </a:solidFill>
                <a:latin typeface="Calibri"/>
                <a:ea typeface="Calibri"/>
                <a:cs typeface="Calibri"/>
                <a:sym typeface="Calibri"/>
              </a:rPr>
              <a:t>Se trata de un conjunto de programas no visibles al usuario final que se encargan de la privacidad, la integridad, la seguridad de los datos y la interacción con el sistema operativo. Proporciona una interfaz entre los datos, los programas que los manejan y los usuarios finales.</a:t>
            </a:r>
            <a:endParaRPr/>
          </a:p>
          <a:p>
            <a:pPr marL="0" marR="0" lvl="0" indent="0" algn="just" rtl="0">
              <a:spcBef>
                <a:spcPts val="0"/>
              </a:spcBef>
              <a:spcAft>
                <a:spcPts val="0"/>
              </a:spcAft>
              <a:buNone/>
            </a:pPr>
            <a:r>
              <a:rPr lang="es-ES" sz="1800">
                <a:solidFill>
                  <a:srgbClr val="3F3F3F"/>
                </a:solidFill>
                <a:latin typeface="Calibri"/>
                <a:ea typeface="Calibri"/>
                <a:cs typeface="Calibri"/>
                <a:sym typeface="Calibri"/>
              </a:rPr>
              <a:t> </a:t>
            </a:r>
            <a:br>
              <a:rPr lang="es-ES" sz="1800">
                <a:solidFill>
                  <a:srgbClr val="3F3F3F"/>
                </a:solidFill>
                <a:latin typeface="Calibri"/>
                <a:ea typeface="Calibri"/>
                <a:cs typeface="Calibri"/>
                <a:sym typeface="Calibri"/>
              </a:rPr>
            </a:br>
            <a:r>
              <a:rPr lang="es-ES" sz="1800">
                <a:solidFill>
                  <a:srgbClr val="3F3F3F"/>
                </a:solidFill>
                <a:latin typeface="Calibri"/>
                <a:ea typeface="Calibri"/>
                <a:cs typeface="Calibri"/>
                <a:sym typeface="Calibri"/>
              </a:rPr>
              <a:t>Cualquier operación que el usuario hace contra la base de datos está controlada por el gestor.</a:t>
            </a:r>
            <a:endParaRPr/>
          </a:p>
          <a:p>
            <a:pPr marL="0" marR="0" lvl="0" indent="0" algn="just" rtl="0">
              <a:spcBef>
                <a:spcPts val="0"/>
              </a:spcBef>
              <a:spcAft>
                <a:spcPts val="0"/>
              </a:spcAft>
              <a:buNone/>
            </a:pPr>
            <a:r>
              <a:rPr lang="es-ES" sz="1800">
                <a:solidFill>
                  <a:srgbClr val="3F3F3F"/>
                </a:solidFill>
                <a:latin typeface="Calibri"/>
                <a:ea typeface="Calibri"/>
                <a:cs typeface="Calibri"/>
                <a:sym typeface="Calibri"/>
              </a:rPr>
              <a:t> </a:t>
            </a:r>
            <a:br>
              <a:rPr lang="es-ES" sz="1800">
                <a:solidFill>
                  <a:srgbClr val="3F3F3F"/>
                </a:solidFill>
                <a:latin typeface="Calibri"/>
                <a:ea typeface="Calibri"/>
                <a:cs typeface="Calibri"/>
                <a:sym typeface="Calibri"/>
              </a:rPr>
            </a:br>
            <a:r>
              <a:rPr lang="es-ES" sz="1800">
                <a:solidFill>
                  <a:srgbClr val="3F3F3F"/>
                </a:solidFill>
                <a:latin typeface="Calibri"/>
                <a:ea typeface="Calibri"/>
                <a:cs typeface="Calibri"/>
                <a:sym typeface="Calibri"/>
              </a:rPr>
              <a:t>El gestor almacena una descripción de datos en lo que llamamos diccionario de datos, así como los usuarios permitidos y los permisos.</a:t>
            </a:r>
            <a:endParaRPr/>
          </a:p>
          <a:p>
            <a:pPr marL="0" marR="0" lvl="0" indent="0" algn="just" rtl="0">
              <a:spcBef>
                <a:spcPts val="0"/>
              </a:spcBef>
              <a:spcAft>
                <a:spcPts val="0"/>
              </a:spcAft>
              <a:buNone/>
            </a:pPr>
            <a:r>
              <a:rPr lang="es-ES" sz="1800">
                <a:solidFill>
                  <a:srgbClr val="3F3F3F"/>
                </a:solidFill>
                <a:latin typeface="Calibri"/>
                <a:ea typeface="Calibri"/>
                <a:cs typeface="Calibri"/>
                <a:sym typeface="Calibri"/>
              </a:rPr>
              <a:t> </a:t>
            </a:r>
            <a:br>
              <a:rPr lang="es-ES" sz="1800">
                <a:solidFill>
                  <a:srgbClr val="3F3F3F"/>
                </a:solidFill>
                <a:latin typeface="Calibri"/>
                <a:ea typeface="Calibri"/>
                <a:cs typeface="Calibri"/>
                <a:sym typeface="Calibri"/>
              </a:rPr>
            </a:br>
            <a:r>
              <a:rPr lang="es-ES" sz="1800">
                <a:solidFill>
                  <a:srgbClr val="3F3F3F"/>
                </a:solidFill>
                <a:latin typeface="Calibri"/>
                <a:ea typeface="Calibri"/>
                <a:cs typeface="Calibri"/>
                <a:sym typeface="Calibri"/>
              </a:rPr>
              <a:t>Tiene que haber un usuario administrador encargado de centralizar todas estas tareas.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2"/>
          <p:cNvSpPr txBox="1"/>
          <p:nvPr/>
        </p:nvSpPr>
        <p:spPr>
          <a:xfrm>
            <a:off x="288741" y="433387"/>
            <a:ext cx="4677755" cy="36933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1800" b="1">
                <a:solidFill>
                  <a:srgbClr val="3F3F3F"/>
                </a:solidFill>
                <a:latin typeface="Calibri"/>
                <a:ea typeface="Calibri"/>
                <a:cs typeface="Calibri"/>
                <a:sym typeface="Calibri"/>
              </a:rPr>
              <a:t>Actores en un Sistema Gestor de Base de Datos</a:t>
            </a:r>
            <a:endParaRPr sz="1800" b="1">
              <a:solidFill>
                <a:srgbClr val="3F3F3F"/>
              </a:solidFill>
              <a:latin typeface="Calibri"/>
              <a:ea typeface="Calibri"/>
              <a:cs typeface="Calibri"/>
              <a:sym typeface="Calibri"/>
            </a:endParaRPr>
          </a:p>
        </p:txBody>
      </p:sp>
      <p:sp>
        <p:nvSpPr>
          <p:cNvPr id="146" name="Google Shape;146;p12"/>
          <p:cNvSpPr/>
          <p:nvPr/>
        </p:nvSpPr>
        <p:spPr>
          <a:xfrm>
            <a:off x="374133" y="1001712"/>
            <a:ext cx="7715250" cy="286232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b="1">
                <a:solidFill>
                  <a:srgbClr val="3F3F3F"/>
                </a:solidFill>
                <a:latin typeface="Calibri"/>
                <a:ea typeface="Calibri"/>
                <a:cs typeface="Calibri"/>
                <a:sym typeface="Calibri"/>
              </a:rPr>
              <a:t>Diccionario de datos </a:t>
            </a:r>
            <a:endParaRPr/>
          </a:p>
          <a:p>
            <a:pPr marL="0" marR="0" lvl="0" indent="0" algn="just" rtl="0">
              <a:spcBef>
                <a:spcPts val="0"/>
              </a:spcBef>
              <a:spcAft>
                <a:spcPts val="0"/>
              </a:spcAft>
              <a:buNone/>
            </a:pPr>
            <a:r>
              <a:rPr lang="es-ES" sz="1800">
                <a:solidFill>
                  <a:srgbClr val="3F3F3F"/>
                </a:solidFill>
                <a:latin typeface="Calibri"/>
                <a:ea typeface="Calibri"/>
                <a:cs typeface="Calibri"/>
                <a:sym typeface="Calibri"/>
              </a:rPr>
              <a:t>Es una base de datos donde se guardan todas las propiedades de la base de datos, descripción de la estructura, relaciones entre los datos, etc. </a:t>
            </a:r>
            <a:br>
              <a:rPr lang="es-ES" sz="1800">
                <a:solidFill>
                  <a:srgbClr val="3F3F3F"/>
                </a:solidFill>
                <a:latin typeface="Calibri"/>
                <a:ea typeface="Calibri"/>
                <a:cs typeface="Calibri"/>
                <a:sym typeface="Calibri"/>
              </a:rPr>
            </a:br>
            <a:r>
              <a:rPr lang="es-ES" sz="1800">
                <a:solidFill>
                  <a:srgbClr val="3F3F3F"/>
                </a:solidFill>
                <a:latin typeface="Calibri"/>
                <a:ea typeface="Calibri"/>
                <a:cs typeface="Calibri"/>
                <a:sym typeface="Calibri"/>
              </a:rPr>
              <a:t>El diccionario debe contener: </a:t>
            </a:r>
            <a:endParaRPr/>
          </a:p>
          <a:p>
            <a:pPr marL="0" marR="0" lvl="0" indent="0" algn="just" rtl="0">
              <a:spcBef>
                <a:spcPts val="0"/>
              </a:spcBef>
              <a:spcAft>
                <a:spcPts val="0"/>
              </a:spcAft>
              <a:buNone/>
            </a:pPr>
            <a:endParaRPr sz="1800">
              <a:solidFill>
                <a:srgbClr val="3F3F3F"/>
              </a:solidFill>
              <a:latin typeface="Calibri"/>
              <a:ea typeface="Calibri"/>
              <a:cs typeface="Calibri"/>
              <a:sym typeface="Calibri"/>
            </a:endParaRPr>
          </a:p>
          <a:p>
            <a:pPr marL="914400" marR="0" lvl="2" indent="-457200" algn="just" rtl="0">
              <a:spcBef>
                <a:spcPts val="0"/>
              </a:spcBef>
              <a:spcAft>
                <a:spcPts val="0"/>
              </a:spcAft>
              <a:buClr>
                <a:srgbClr val="3F3F3F"/>
              </a:buClr>
              <a:buSzPts val="1800"/>
              <a:buFont typeface="Arial"/>
              <a:buChar char="•"/>
            </a:pPr>
            <a:r>
              <a:rPr lang="es-ES" sz="1800" b="0" i="0" u="none" strike="noStrike" cap="none">
                <a:solidFill>
                  <a:srgbClr val="3F3F3F"/>
                </a:solidFill>
                <a:latin typeface="Calibri"/>
                <a:ea typeface="Calibri"/>
                <a:cs typeface="Calibri"/>
                <a:sym typeface="Calibri"/>
              </a:rPr>
              <a:t>La descripción externa, conceptual e interna de la base de datos </a:t>
            </a:r>
            <a:endParaRPr/>
          </a:p>
          <a:p>
            <a:pPr marL="914400" marR="0" lvl="2" indent="-457200" algn="just" rtl="0">
              <a:spcBef>
                <a:spcPts val="0"/>
              </a:spcBef>
              <a:spcAft>
                <a:spcPts val="0"/>
              </a:spcAft>
              <a:buClr>
                <a:srgbClr val="3F3F3F"/>
              </a:buClr>
              <a:buSzPts val="1800"/>
              <a:buFont typeface="Arial"/>
              <a:buChar char="•"/>
            </a:pPr>
            <a:r>
              <a:rPr lang="es-ES" sz="1800" b="0" i="0" u="none" strike="noStrike" cap="none">
                <a:solidFill>
                  <a:srgbClr val="3F3F3F"/>
                </a:solidFill>
                <a:latin typeface="Calibri"/>
                <a:ea typeface="Calibri"/>
                <a:cs typeface="Calibri"/>
                <a:sym typeface="Calibri"/>
              </a:rPr>
              <a:t>Las restricciones sobre los datos </a:t>
            </a:r>
            <a:endParaRPr/>
          </a:p>
          <a:p>
            <a:pPr marL="914400" marR="0" lvl="2" indent="-457200" algn="just" rtl="0">
              <a:spcBef>
                <a:spcPts val="0"/>
              </a:spcBef>
              <a:spcAft>
                <a:spcPts val="0"/>
              </a:spcAft>
              <a:buClr>
                <a:srgbClr val="3F3F3F"/>
              </a:buClr>
              <a:buSzPts val="1800"/>
              <a:buFont typeface="Arial"/>
              <a:buChar char="•"/>
            </a:pPr>
            <a:r>
              <a:rPr lang="es-ES" sz="1800" b="0" i="0" u="none" strike="noStrike" cap="none">
                <a:solidFill>
                  <a:srgbClr val="3F3F3F"/>
                </a:solidFill>
                <a:latin typeface="Calibri"/>
                <a:ea typeface="Calibri"/>
                <a:cs typeface="Calibri"/>
                <a:sym typeface="Calibri"/>
              </a:rPr>
              <a:t>El acceso a los datos </a:t>
            </a:r>
            <a:endParaRPr/>
          </a:p>
          <a:p>
            <a:pPr marL="914400" marR="0" lvl="2" indent="-457200" algn="just" rtl="0">
              <a:spcBef>
                <a:spcPts val="0"/>
              </a:spcBef>
              <a:spcAft>
                <a:spcPts val="0"/>
              </a:spcAft>
              <a:buClr>
                <a:srgbClr val="3F3F3F"/>
              </a:buClr>
              <a:buSzPts val="1800"/>
              <a:buFont typeface="Arial"/>
              <a:buChar char="•"/>
            </a:pPr>
            <a:r>
              <a:rPr lang="es-ES" sz="1800" b="0" i="0" u="none" strike="noStrike" cap="none">
                <a:solidFill>
                  <a:srgbClr val="3F3F3F"/>
                </a:solidFill>
                <a:latin typeface="Calibri"/>
                <a:ea typeface="Calibri"/>
                <a:cs typeface="Calibri"/>
                <a:sym typeface="Calibri"/>
              </a:rPr>
              <a:t>Las descripciones de las cuentas de usuario </a:t>
            </a:r>
            <a:endParaRPr/>
          </a:p>
          <a:p>
            <a:pPr marL="914400" marR="0" lvl="2" indent="-457200" algn="just" rtl="0">
              <a:spcBef>
                <a:spcPts val="0"/>
              </a:spcBef>
              <a:spcAft>
                <a:spcPts val="0"/>
              </a:spcAft>
              <a:buClr>
                <a:srgbClr val="3F3F3F"/>
              </a:buClr>
              <a:buSzPts val="1800"/>
              <a:buFont typeface="Arial"/>
              <a:buChar char="•"/>
            </a:pPr>
            <a:r>
              <a:rPr lang="es-ES" sz="1800" b="0" i="0" u="none" strike="noStrike" cap="none">
                <a:solidFill>
                  <a:srgbClr val="3F3F3F"/>
                </a:solidFill>
                <a:latin typeface="Calibri"/>
                <a:ea typeface="Calibri"/>
                <a:cs typeface="Calibri"/>
                <a:sym typeface="Calibri"/>
              </a:rPr>
              <a:t>Los permisos de los usuarios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3"/>
          <p:cNvSpPr txBox="1"/>
          <p:nvPr/>
        </p:nvSpPr>
        <p:spPr>
          <a:xfrm>
            <a:off x="288741" y="248721"/>
            <a:ext cx="4677755" cy="36933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1800" b="1">
                <a:solidFill>
                  <a:srgbClr val="3F3F3F"/>
                </a:solidFill>
                <a:latin typeface="Calibri"/>
                <a:ea typeface="Calibri"/>
                <a:cs typeface="Calibri"/>
                <a:sym typeface="Calibri"/>
              </a:rPr>
              <a:t>Actores en un Sistema Gestor de Base de Datos</a:t>
            </a:r>
            <a:endParaRPr sz="1800" b="1">
              <a:solidFill>
                <a:srgbClr val="3F3F3F"/>
              </a:solidFill>
              <a:latin typeface="Calibri"/>
              <a:ea typeface="Calibri"/>
              <a:cs typeface="Calibri"/>
              <a:sym typeface="Calibri"/>
            </a:endParaRPr>
          </a:p>
        </p:txBody>
      </p:sp>
      <p:sp>
        <p:nvSpPr>
          <p:cNvPr id="152" name="Google Shape;152;p13"/>
          <p:cNvSpPr/>
          <p:nvPr/>
        </p:nvSpPr>
        <p:spPr>
          <a:xfrm>
            <a:off x="204372" y="1316665"/>
            <a:ext cx="6877603" cy="31400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b="1">
                <a:solidFill>
                  <a:srgbClr val="3F3F3F"/>
                </a:solidFill>
                <a:latin typeface="Calibri"/>
                <a:ea typeface="Calibri"/>
                <a:cs typeface="Calibri"/>
                <a:sym typeface="Calibri"/>
              </a:rPr>
              <a:t>Usuarios de los SGBD</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1016000" marR="0" lvl="1" indent="-457200" algn="l" rtl="0">
              <a:lnSpc>
                <a:spcPct val="150000"/>
              </a:lnSpc>
              <a:spcBef>
                <a:spcPts val="0"/>
              </a:spcBef>
              <a:spcAft>
                <a:spcPts val="0"/>
              </a:spcAft>
              <a:buClr>
                <a:srgbClr val="3F3F3F"/>
              </a:buClr>
              <a:buSzPts val="1800"/>
              <a:buFont typeface="Arial"/>
              <a:buChar char="•"/>
            </a:pPr>
            <a:r>
              <a:rPr lang="es-ES" sz="1800" b="0" i="0" u="none" strike="noStrike" cap="none">
                <a:solidFill>
                  <a:srgbClr val="3F3F3F"/>
                </a:solidFill>
                <a:latin typeface="Calibri"/>
                <a:ea typeface="Calibri"/>
                <a:cs typeface="Calibri"/>
                <a:sym typeface="Calibri"/>
              </a:rPr>
              <a:t>Usuarios de la categoría </a:t>
            </a:r>
            <a:r>
              <a:rPr lang="es-ES" sz="1800" b="1" i="0" u="none" strike="noStrike" cap="none">
                <a:solidFill>
                  <a:srgbClr val="3F3F3F"/>
                </a:solidFill>
                <a:latin typeface="Calibri"/>
                <a:ea typeface="Calibri"/>
                <a:cs typeface="Calibri"/>
                <a:sym typeface="Calibri"/>
              </a:rPr>
              <a:t>DBA</a:t>
            </a:r>
            <a:r>
              <a:rPr lang="es-ES" sz="1800" b="0" i="0" u="none" strike="noStrike" cap="none">
                <a:solidFill>
                  <a:srgbClr val="3F3F3F"/>
                </a:solidFill>
                <a:latin typeface="Calibri"/>
                <a:ea typeface="Calibri"/>
                <a:cs typeface="Calibri"/>
                <a:sym typeface="Calibri"/>
              </a:rPr>
              <a:t> (administradores)</a:t>
            </a:r>
            <a:endParaRPr/>
          </a:p>
          <a:p>
            <a:pPr marL="1016000" marR="0" lvl="1" indent="-457200" algn="l" rtl="0">
              <a:lnSpc>
                <a:spcPct val="150000"/>
              </a:lnSpc>
              <a:spcBef>
                <a:spcPts val="0"/>
              </a:spcBef>
              <a:spcAft>
                <a:spcPts val="0"/>
              </a:spcAft>
              <a:buClr>
                <a:srgbClr val="3F3F3F"/>
              </a:buClr>
              <a:buSzPts val="1800"/>
              <a:buFont typeface="Arial"/>
              <a:buChar char="•"/>
            </a:pPr>
            <a:r>
              <a:rPr lang="es-ES" sz="1800" b="0" i="0" u="none" strike="noStrike" cap="none">
                <a:solidFill>
                  <a:srgbClr val="3F3F3F"/>
                </a:solidFill>
                <a:latin typeface="Calibri"/>
                <a:ea typeface="Calibri"/>
                <a:cs typeface="Calibri"/>
                <a:sym typeface="Calibri"/>
              </a:rPr>
              <a:t>Usuarios de tipo </a:t>
            </a:r>
            <a:r>
              <a:rPr lang="es-ES" sz="1800" b="1" i="0" u="none" strike="noStrike" cap="none">
                <a:solidFill>
                  <a:srgbClr val="3F3F3F"/>
                </a:solidFill>
                <a:latin typeface="Calibri"/>
                <a:ea typeface="Calibri"/>
                <a:cs typeface="Calibri"/>
                <a:sym typeface="Calibri"/>
              </a:rPr>
              <a:t>RESOURCE</a:t>
            </a:r>
            <a:r>
              <a:rPr lang="es-ES" sz="1800" b="0" i="0" u="none" strike="noStrike" cap="none">
                <a:solidFill>
                  <a:srgbClr val="3F3F3F"/>
                </a:solidFill>
                <a:latin typeface="Calibri"/>
                <a:ea typeface="Calibri"/>
                <a:cs typeface="Calibri"/>
                <a:sym typeface="Calibri"/>
              </a:rPr>
              <a:t>, que pueden crear sus propios objetos y tener acceso a los objetos sobre los que se les ha concedido permisos.</a:t>
            </a:r>
            <a:endParaRPr/>
          </a:p>
          <a:p>
            <a:pPr marL="1016000" marR="0" lvl="1" indent="-457200" algn="l" rtl="0">
              <a:lnSpc>
                <a:spcPct val="150000"/>
              </a:lnSpc>
              <a:spcBef>
                <a:spcPts val="0"/>
              </a:spcBef>
              <a:spcAft>
                <a:spcPts val="0"/>
              </a:spcAft>
              <a:buClr>
                <a:srgbClr val="3F3F3F"/>
              </a:buClr>
              <a:buSzPts val="1800"/>
              <a:buFont typeface="Arial"/>
              <a:buChar char="•"/>
            </a:pPr>
            <a:r>
              <a:rPr lang="es-ES" sz="1800" b="0" i="0" u="none" strike="noStrike" cap="none">
                <a:solidFill>
                  <a:srgbClr val="3F3F3F"/>
                </a:solidFill>
                <a:latin typeface="Calibri"/>
                <a:ea typeface="Calibri"/>
                <a:cs typeface="Calibri"/>
                <a:sym typeface="Calibri"/>
              </a:rPr>
              <a:t>Usuarios de tipo </a:t>
            </a:r>
            <a:r>
              <a:rPr lang="es-ES" sz="1800" b="1" i="0" u="none" strike="noStrike" cap="none">
                <a:solidFill>
                  <a:srgbClr val="3F3F3F"/>
                </a:solidFill>
                <a:latin typeface="Calibri"/>
                <a:ea typeface="Calibri"/>
                <a:cs typeface="Calibri"/>
                <a:sym typeface="Calibri"/>
              </a:rPr>
              <a:t>CONNECT, </a:t>
            </a:r>
            <a:r>
              <a:rPr lang="es-ES" sz="1800" b="0" i="0" u="none" strike="noStrike" cap="none">
                <a:solidFill>
                  <a:srgbClr val="3F3F3F"/>
                </a:solidFill>
                <a:latin typeface="Calibri"/>
                <a:ea typeface="Calibri"/>
                <a:cs typeface="Calibri"/>
                <a:sym typeface="Calibri"/>
              </a:rPr>
              <a:t>que solamente pueden utilizar los objetos a los que se les ha concedido permiso</a:t>
            </a:r>
            <a:endParaRPr/>
          </a:p>
        </p:txBody>
      </p:sp>
      <p:pic>
        <p:nvPicPr>
          <p:cNvPr id="153" name="Google Shape;153;p13" descr="Administrador Base de Datos - UNAD"/>
          <p:cNvPicPr preferRelativeResize="0"/>
          <p:nvPr/>
        </p:nvPicPr>
        <p:blipFill rotWithShape="1">
          <a:blip r:embed="rId3">
            <a:alphaModFix/>
          </a:blip>
          <a:srcRect/>
          <a:stretch/>
        </p:blipFill>
        <p:spPr>
          <a:xfrm>
            <a:off x="6026306" y="1230024"/>
            <a:ext cx="2908613" cy="108652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4"/>
          <p:cNvSpPr txBox="1"/>
          <p:nvPr/>
        </p:nvSpPr>
        <p:spPr>
          <a:xfrm>
            <a:off x="288741" y="248721"/>
            <a:ext cx="4677755" cy="36933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1800" b="1">
                <a:solidFill>
                  <a:srgbClr val="3F3F3F"/>
                </a:solidFill>
                <a:latin typeface="Calibri"/>
                <a:ea typeface="Calibri"/>
                <a:cs typeface="Calibri"/>
                <a:sym typeface="Calibri"/>
              </a:rPr>
              <a:t>Actores en un Sistema Gestor de Base de Datos</a:t>
            </a:r>
            <a:endParaRPr sz="1800" b="1">
              <a:solidFill>
                <a:srgbClr val="3F3F3F"/>
              </a:solidFill>
              <a:latin typeface="Calibri"/>
              <a:ea typeface="Calibri"/>
              <a:cs typeface="Calibri"/>
              <a:sym typeface="Calibri"/>
            </a:endParaRPr>
          </a:p>
        </p:txBody>
      </p:sp>
      <p:sp>
        <p:nvSpPr>
          <p:cNvPr id="159" name="Google Shape;159;p14"/>
          <p:cNvSpPr/>
          <p:nvPr/>
        </p:nvSpPr>
        <p:spPr>
          <a:xfrm>
            <a:off x="-148856" y="1483420"/>
            <a:ext cx="7615569" cy="3416320"/>
          </a:xfrm>
          <a:prstGeom prst="rect">
            <a:avLst/>
          </a:prstGeom>
          <a:noFill/>
          <a:ln>
            <a:noFill/>
          </a:ln>
        </p:spPr>
        <p:txBody>
          <a:bodyPr spcFirstLastPara="1" wrap="square" lIns="91425" tIns="45700" rIns="91425" bIns="45700" anchor="t" anchorCtr="0">
            <a:spAutoFit/>
          </a:bodyPr>
          <a:lstStyle/>
          <a:p>
            <a:pPr marL="457200" marR="0" lvl="2" indent="0" algn="l" rtl="0">
              <a:spcBef>
                <a:spcPts val="0"/>
              </a:spcBef>
              <a:spcAft>
                <a:spcPts val="0"/>
              </a:spcAft>
              <a:buNone/>
            </a:pPr>
            <a:r>
              <a:rPr lang="es-ES" sz="1800" b="1" i="0" u="none" strike="noStrike" cap="none">
                <a:solidFill>
                  <a:srgbClr val="3F3F3F"/>
                </a:solidFill>
                <a:latin typeface="Calibri"/>
                <a:ea typeface="Calibri"/>
                <a:cs typeface="Calibri"/>
                <a:sym typeface="Calibri"/>
              </a:rPr>
              <a:t>El administrador de la base de datos (DBA) </a:t>
            </a:r>
            <a:endParaRPr/>
          </a:p>
          <a:p>
            <a:pPr marL="457200" marR="0" lvl="2" indent="0" algn="l" rtl="0">
              <a:spcBef>
                <a:spcPts val="0"/>
              </a:spcBef>
              <a:spcAft>
                <a:spcPts val="0"/>
              </a:spcAft>
              <a:buNone/>
            </a:pPr>
            <a:br>
              <a:rPr lang="es-ES" sz="1800" b="0" i="0" u="none" strike="noStrike" cap="none">
                <a:solidFill>
                  <a:srgbClr val="3F3F3F"/>
                </a:solidFill>
                <a:latin typeface="Calibri"/>
                <a:ea typeface="Calibri"/>
                <a:cs typeface="Calibri"/>
                <a:sym typeface="Calibri"/>
              </a:rPr>
            </a:br>
            <a:r>
              <a:rPr lang="es-ES" sz="1800" b="0" i="0" u="none" strike="noStrike" cap="none">
                <a:solidFill>
                  <a:srgbClr val="3F3F3F"/>
                </a:solidFill>
                <a:latin typeface="Calibri"/>
                <a:ea typeface="Calibri"/>
                <a:cs typeface="Calibri"/>
                <a:sym typeface="Calibri"/>
              </a:rPr>
              <a:t>Es una persona responsable del control del sistema gestor de base de datos. </a:t>
            </a:r>
            <a:br>
              <a:rPr lang="es-ES" sz="1800" b="0" i="0" u="none" strike="noStrike" cap="none">
                <a:solidFill>
                  <a:srgbClr val="3F3F3F"/>
                </a:solidFill>
                <a:latin typeface="Calibri"/>
                <a:ea typeface="Calibri"/>
                <a:cs typeface="Calibri"/>
                <a:sym typeface="Calibri"/>
              </a:rPr>
            </a:br>
            <a:r>
              <a:rPr lang="es-ES" sz="1800" b="0" i="0" u="none" strike="noStrike" cap="none">
                <a:solidFill>
                  <a:srgbClr val="3F3F3F"/>
                </a:solidFill>
                <a:latin typeface="Calibri"/>
                <a:ea typeface="Calibri"/>
                <a:cs typeface="Calibri"/>
                <a:sym typeface="Calibri"/>
              </a:rPr>
              <a:t>Las principales tareas de un DBA son: </a:t>
            </a:r>
            <a:endParaRPr/>
          </a:p>
          <a:p>
            <a:pPr marL="914400" marR="0" lvl="2" indent="-342900" algn="just" rtl="0">
              <a:spcBef>
                <a:spcPts val="0"/>
              </a:spcBef>
              <a:spcAft>
                <a:spcPts val="0"/>
              </a:spcAft>
              <a:buClr>
                <a:schemeClr val="dk1"/>
              </a:buClr>
              <a:buSzPts val="1800"/>
              <a:buFont typeface="Arial"/>
              <a:buNone/>
            </a:pPr>
            <a:endParaRPr sz="1800" b="0" i="0" u="none" strike="noStrike" cap="none">
              <a:solidFill>
                <a:srgbClr val="3F3F3F"/>
              </a:solidFill>
              <a:latin typeface="Calibri"/>
              <a:ea typeface="Calibri"/>
              <a:cs typeface="Calibri"/>
              <a:sym typeface="Calibri"/>
            </a:endParaRPr>
          </a:p>
          <a:p>
            <a:pPr marL="914400" marR="0" lvl="2" indent="-457200" algn="just" rtl="0">
              <a:spcBef>
                <a:spcPts val="0"/>
              </a:spcBef>
              <a:spcAft>
                <a:spcPts val="0"/>
              </a:spcAft>
              <a:buClr>
                <a:srgbClr val="3F3F3F"/>
              </a:buClr>
              <a:buSzPts val="1800"/>
              <a:buFont typeface="Arial"/>
              <a:buChar char="•"/>
            </a:pPr>
            <a:r>
              <a:rPr lang="es-ES" sz="1800" b="0" i="0" u="none" strike="noStrike" cap="none">
                <a:solidFill>
                  <a:srgbClr val="3F3F3F"/>
                </a:solidFill>
                <a:latin typeface="Calibri"/>
                <a:ea typeface="Calibri"/>
                <a:cs typeface="Calibri"/>
                <a:sym typeface="Calibri"/>
              </a:rPr>
              <a:t>La definición del esquema lógico y físico de la base de datos </a:t>
            </a:r>
            <a:endParaRPr/>
          </a:p>
          <a:p>
            <a:pPr marL="914400" marR="0" lvl="2" indent="-457200" algn="just" rtl="0">
              <a:spcBef>
                <a:spcPts val="0"/>
              </a:spcBef>
              <a:spcAft>
                <a:spcPts val="0"/>
              </a:spcAft>
              <a:buClr>
                <a:srgbClr val="3F3F3F"/>
              </a:buClr>
              <a:buSzPts val="1800"/>
              <a:buFont typeface="Arial"/>
              <a:buChar char="•"/>
            </a:pPr>
            <a:r>
              <a:rPr lang="es-ES" sz="1800" b="0" i="0" u="none" strike="noStrike" cap="none">
                <a:solidFill>
                  <a:srgbClr val="3F3F3F"/>
                </a:solidFill>
                <a:latin typeface="Calibri"/>
                <a:ea typeface="Calibri"/>
                <a:cs typeface="Calibri"/>
                <a:sym typeface="Calibri"/>
              </a:rPr>
              <a:t>La definición de las vistas de usuario </a:t>
            </a:r>
            <a:endParaRPr/>
          </a:p>
          <a:p>
            <a:pPr marL="914400" marR="0" lvl="2" indent="-457200" algn="just" rtl="0">
              <a:spcBef>
                <a:spcPts val="0"/>
              </a:spcBef>
              <a:spcAft>
                <a:spcPts val="0"/>
              </a:spcAft>
              <a:buClr>
                <a:srgbClr val="3F3F3F"/>
              </a:buClr>
              <a:buSzPts val="1800"/>
              <a:buFont typeface="Arial"/>
              <a:buChar char="•"/>
            </a:pPr>
            <a:r>
              <a:rPr lang="es-ES" sz="1800" b="0" i="0" u="none" strike="noStrike" cap="none">
                <a:solidFill>
                  <a:srgbClr val="3F3F3F"/>
                </a:solidFill>
                <a:latin typeface="Calibri"/>
                <a:ea typeface="Calibri"/>
                <a:cs typeface="Calibri"/>
                <a:sym typeface="Calibri"/>
              </a:rPr>
              <a:t>La creación de usuarios</a:t>
            </a:r>
            <a:endParaRPr/>
          </a:p>
          <a:p>
            <a:pPr marL="914400" marR="0" lvl="2" indent="-457200" algn="just" rtl="0">
              <a:spcBef>
                <a:spcPts val="0"/>
              </a:spcBef>
              <a:spcAft>
                <a:spcPts val="0"/>
              </a:spcAft>
              <a:buClr>
                <a:srgbClr val="3F3F3F"/>
              </a:buClr>
              <a:buSzPts val="1800"/>
              <a:buFont typeface="Arial"/>
              <a:buChar char="•"/>
            </a:pPr>
            <a:r>
              <a:rPr lang="es-ES" sz="1800" b="0" i="0" u="none" strike="noStrike" cap="none">
                <a:solidFill>
                  <a:srgbClr val="3F3F3F"/>
                </a:solidFill>
                <a:latin typeface="Calibri"/>
                <a:ea typeface="Calibri"/>
                <a:cs typeface="Calibri"/>
                <a:sym typeface="Calibri"/>
              </a:rPr>
              <a:t>La asignación y edición de permisos para los usuarios </a:t>
            </a:r>
            <a:endParaRPr/>
          </a:p>
          <a:p>
            <a:pPr marL="914400" marR="0" lvl="2" indent="-457200" algn="just" rtl="0">
              <a:spcBef>
                <a:spcPts val="0"/>
              </a:spcBef>
              <a:spcAft>
                <a:spcPts val="0"/>
              </a:spcAft>
              <a:buClr>
                <a:srgbClr val="3F3F3F"/>
              </a:buClr>
              <a:buSzPts val="1800"/>
              <a:buFont typeface="Arial"/>
              <a:buChar char="•"/>
            </a:pPr>
            <a:r>
              <a:rPr lang="es-ES" sz="1800" b="0" i="0" u="none" strike="noStrike" cap="none">
                <a:solidFill>
                  <a:srgbClr val="3F3F3F"/>
                </a:solidFill>
                <a:latin typeface="Calibri"/>
                <a:ea typeface="Calibri"/>
                <a:cs typeface="Calibri"/>
                <a:sym typeface="Calibri"/>
              </a:rPr>
              <a:t>Mantenimiento y seguimiento de la seguridad en la base de datos </a:t>
            </a:r>
            <a:endParaRPr/>
          </a:p>
          <a:p>
            <a:pPr marL="914400" marR="0" lvl="2" indent="-457200" algn="just" rtl="0">
              <a:spcBef>
                <a:spcPts val="0"/>
              </a:spcBef>
              <a:spcAft>
                <a:spcPts val="0"/>
              </a:spcAft>
              <a:buClr>
                <a:srgbClr val="3F3F3F"/>
              </a:buClr>
              <a:buSzPts val="1800"/>
              <a:buFont typeface="Arial"/>
              <a:buChar char="•"/>
            </a:pPr>
            <a:r>
              <a:rPr lang="es-ES" sz="1800" b="0" i="0" u="none" strike="noStrike" cap="none">
                <a:solidFill>
                  <a:srgbClr val="3F3F3F"/>
                </a:solidFill>
                <a:latin typeface="Calibri"/>
                <a:ea typeface="Calibri"/>
                <a:cs typeface="Calibri"/>
                <a:sym typeface="Calibri"/>
              </a:rPr>
              <a:t>Mantenimiento general del sistema gestor de base de datos</a:t>
            </a:r>
            <a:endParaRPr/>
          </a:p>
        </p:txBody>
      </p:sp>
      <p:pic>
        <p:nvPicPr>
          <p:cNvPr id="160" name="Google Shape;160;p14" descr="Certificaciones que te ayudarán a triunfar como DBA este 2018"/>
          <p:cNvPicPr preferRelativeResize="0"/>
          <p:nvPr/>
        </p:nvPicPr>
        <p:blipFill rotWithShape="1">
          <a:blip r:embed="rId3">
            <a:alphaModFix/>
          </a:blip>
          <a:srcRect/>
          <a:stretch/>
        </p:blipFill>
        <p:spPr>
          <a:xfrm>
            <a:off x="4859079" y="618053"/>
            <a:ext cx="3038476" cy="14906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5"/>
          <p:cNvSpPr txBox="1"/>
          <p:nvPr/>
        </p:nvSpPr>
        <p:spPr>
          <a:xfrm>
            <a:off x="288741" y="248721"/>
            <a:ext cx="4677755" cy="36933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1800" b="1">
                <a:solidFill>
                  <a:srgbClr val="3F3F3F"/>
                </a:solidFill>
                <a:latin typeface="Calibri"/>
                <a:ea typeface="Calibri"/>
                <a:cs typeface="Calibri"/>
                <a:sym typeface="Calibri"/>
              </a:rPr>
              <a:t>Actores en un Sistema Gestor de Base de Datos</a:t>
            </a:r>
            <a:endParaRPr sz="1800" b="1">
              <a:solidFill>
                <a:srgbClr val="3F3F3F"/>
              </a:solidFill>
              <a:latin typeface="Calibri"/>
              <a:ea typeface="Calibri"/>
              <a:cs typeface="Calibri"/>
              <a:sym typeface="Calibri"/>
            </a:endParaRPr>
          </a:p>
        </p:txBody>
      </p:sp>
      <p:sp>
        <p:nvSpPr>
          <p:cNvPr id="166" name="Google Shape;166;p15"/>
          <p:cNvSpPr/>
          <p:nvPr/>
        </p:nvSpPr>
        <p:spPr>
          <a:xfrm>
            <a:off x="-119617" y="847725"/>
            <a:ext cx="7858125" cy="3139321"/>
          </a:xfrm>
          <a:prstGeom prst="rect">
            <a:avLst/>
          </a:prstGeom>
          <a:noFill/>
          <a:ln>
            <a:noFill/>
          </a:ln>
        </p:spPr>
        <p:txBody>
          <a:bodyPr spcFirstLastPara="1" wrap="square" lIns="91425" tIns="45700" rIns="91425" bIns="45700" anchor="t" anchorCtr="0">
            <a:spAutoFit/>
          </a:bodyPr>
          <a:lstStyle/>
          <a:p>
            <a:pPr marL="457200" marR="0" lvl="2" indent="0" algn="just" rtl="0">
              <a:spcBef>
                <a:spcPts val="0"/>
              </a:spcBef>
              <a:spcAft>
                <a:spcPts val="0"/>
              </a:spcAft>
              <a:buNone/>
            </a:pPr>
            <a:r>
              <a:rPr lang="es-ES" sz="1800" b="1" i="0" u="none" strike="noStrike" cap="none" dirty="0">
                <a:solidFill>
                  <a:srgbClr val="3F3F3F"/>
                </a:solidFill>
                <a:latin typeface="Calibri"/>
                <a:ea typeface="Calibri"/>
                <a:cs typeface="Calibri"/>
                <a:sym typeface="Calibri"/>
              </a:rPr>
              <a:t>Los lenguajes </a:t>
            </a:r>
            <a:endParaRPr dirty="0"/>
          </a:p>
          <a:p>
            <a:pPr marL="457200" marR="0" lvl="2" indent="0" algn="just" rtl="0">
              <a:spcBef>
                <a:spcPts val="0"/>
              </a:spcBef>
              <a:spcAft>
                <a:spcPts val="0"/>
              </a:spcAft>
              <a:buNone/>
            </a:pPr>
            <a:endParaRPr sz="1800" b="0" i="0" u="none" strike="noStrike" cap="none" dirty="0">
              <a:solidFill>
                <a:srgbClr val="3F3F3F"/>
              </a:solidFill>
              <a:latin typeface="Calibri"/>
              <a:ea typeface="Calibri"/>
              <a:cs typeface="Calibri"/>
              <a:sym typeface="Calibri"/>
            </a:endParaRPr>
          </a:p>
          <a:p>
            <a:pPr marL="457200" marR="0" lvl="2" indent="0" algn="just" rtl="0">
              <a:spcBef>
                <a:spcPts val="0"/>
              </a:spcBef>
              <a:spcAft>
                <a:spcPts val="0"/>
              </a:spcAft>
              <a:buNone/>
            </a:pPr>
            <a:r>
              <a:rPr lang="es-ES" sz="1800" b="0" i="0" u="none" strike="noStrike" cap="none" dirty="0">
                <a:solidFill>
                  <a:srgbClr val="3F3F3F"/>
                </a:solidFill>
                <a:latin typeface="Calibri"/>
                <a:ea typeface="Calibri"/>
                <a:cs typeface="Calibri"/>
                <a:sym typeface="Calibri"/>
              </a:rPr>
              <a:t>Un sistema gestor de base de datos debe proporcionar una serie de lenguajes para la definición y manipulación de la base de datos. Estos lenguajes son los siguientes: </a:t>
            </a:r>
            <a:endParaRPr dirty="0"/>
          </a:p>
          <a:p>
            <a:pPr marL="914400" marR="0" lvl="2" indent="-457200" algn="just" rtl="0">
              <a:spcBef>
                <a:spcPts val="0"/>
              </a:spcBef>
              <a:spcAft>
                <a:spcPts val="0"/>
              </a:spcAft>
              <a:buClr>
                <a:srgbClr val="3F3F3F"/>
              </a:buClr>
              <a:buSzPts val="1800"/>
              <a:buFont typeface="Arial"/>
              <a:buChar char="•"/>
            </a:pPr>
            <a:r>
              <a:rPr lang="es-ES" sz="1800" b="1" i="0" u="none" strike="noStrike" cap="none" dirty="0">
                <a:solidFill>
                  <a:srgbClr val="3F3F3F"/>
                </a:solidFill>
                <a:latin typeface="Calibri"/>
                <a:ea typeface="Calibri"/>
                <a:cs typeface="Calibri"/>
                <a:sym typeface="Calibri"/>
              </a:rPr>
              <a:t>Lenguaje de definición de datos (DDL): </a:t>
            </a:r>
            <a:r>
              <a:rPr lang="es-ES" sz="1800" b="0" i="0" u="none" strike="noStrike" cap="none" dirty="0">
                <a:solidFill>
                  <a:srgbClr val="3F3F3F"/>
                </a:solidFill>
                <a:latin typeface="Calibri"/>
                <a:ea typeface="Calibri"/>
                <a:cs typeface="Calibri"/>
                <a:sym typeface="Calibri"/>
              </a:rPr>
              <a:t>Para definir los esquemas de la base de datos, crear, alterar o borrar objetos (CREATE, ALTER, DROP) </a:t>
            </a:r>
            <a:endParaRPr dirty="0"/>
          </a:p>
          <a:p>
            <a:pPr marL="914400" marR="0" lvl="2" indent="-457200" algn="just" rtl="0">
              <a:spcBef>
                <a:spcPts val="0"/>
              </a:spcBef>
              <a:spcAft>
                <a:spcPts val="0"/>
              </a:spcAft>
              <a:buClr>
                <a:srgbClr val="3F3F3F"/>
              </a:buClr>
              <a:buSzPts val="1800"/>
              <a:buFont typeface="Arial"/>
              <a:buChar char="•"/>
            </a:pPr>
            <a:r>
              <a:rPr lang="es-ES" sz="1800" b="1" i="0" u="none" strike="noStrike" cap="none" dirty="0">
                <a:solidFill>
                  <a:srgbClr val="3F3F3F"/>
                </a:solidFill>
                <a:latin typeface="Calibri"/>
                <a:ea typeface="Calibri"/>
                <a:cs typeface="Calibri"/>
                <a:sym typeface="Calibri"/>
              </a:rPr>
              <a:t>Lenguaje de manipulación de datos (DML): </a:t>
            </a:r>
            <a:r>
              <a:rPr lang="es-ES" sz="1800" b="0" i="0" u="none" strike="noStrike" cap="none" dirty="0">
                <a:solidFill>
                  <a:srgbClr val="3F3F3F"/>
                </a:solidFill>
                <a:latin typeface="Calibri"/>
                <a:ea typeface="Calibri"/>
                <a:cs typeface="Calibri"/>
                <a:sym typeface="Calibri"/>
              </a:rPr>
              <a:t>Para manipular los datos de la base de datos (SELECT, INSERT, UPDATE, DELETE) </a:t>
            </a:r>
            <a:endParaRPr sz="1800" b="1" i="0" u="none" strike="noStrike" cap="none" dirty="0">
              <a:solidFill>
                <a:srgbClr val="3F3F3F"/>
              </a:solidFill>
              <a:latin typeface="Calibri"/>
              <a:ea typeface="Calibri"/>
              <a:cs typeface="Calibri"/>
              <a:sym typeface="Calibri"/>
            </a:endParaRPr>
          </a:p>
          <a:p>
            <a:pPr marL="914400" marR="0" lvl="2" indent="-457200" algn="just" rtl="0">
              <a:spcBef>
                <a:spcPts val="0"/>
              </a:spcBef>
              <a:spcAft>
                <a:spcPts val="0"/>
              </a:spcAft>
              <a:buClr>
                <a:srgbClr val="3F3F3F"/>
              </a:buClr>
              <a:buSzPts val="1800"/>
              <a:buFont typeface="Arial"/>
              <a:buChar char="•"/>
            </a:pPr>
            <a:r>
              <a:rPr lang="es-ES" sz="1800" b="1" i="0" u="none" strike="noStrike" cap="none" dirty="0">
                <a:solidFill>
                  <a:srgbClr val="3F3F3F"/>
                </a:solidFill>
                <a:latin typeface="Calibri"/>
                <a:ea typeface="Calibri"/>
                <a:cs typeface="Calibri"/>
                <a:sym typeface="Calibri"/>
              </a:rPr>
              <a:t>Lenguaje de control de datos (DCL). </a:t>
            </a:r>
            <a:r>
              <a:rPr lang="es-ES" sz="1800" b="0" i="0" u="none" strike="noStrike" cap="none" dirty="0">
                <a:solidFill>
                  <a:srgbClr val="3F3F3F"/>
                </a:solidFill>
                <a:latin typeface="Calibri"/>
                <a:ea typeface="Calibri"/>
                <a:cs typeface="Calibri"/>
                <a:sym typeface="Calibri"/>
              </a:rPr>
              <a:t>Para ser utilizados en el control de acceso a los datos de la BD (GRANT y REVOKE )</a:t>
            </a:r>
            <a:endParaRPr dirty="0"/>
          </a:p>
        </p:txBody>
      </p:sp>
      <p:pic>
        <p:nvPicPr>
          <p:cNvPr id="167" name="Google Shape;167;p15"/>
          <p:cNvPicPr preferRelativeResize="0"/>
          <p:nvPr/>
        </p:nvPicPr>
        <p:blipFill rotWithShape="1">
          <a:blip r:embed="rId3">
            <a:alphaModFix/>
          </a:blip>
          <a:srcRect/>
          <a:stretch/>
        </p:blipFill>
        <p:spPr>
          <a:xfrm>
            <a:off x="5376203" y="3719761"/>
            <a:ext cx="2114845" cy="87642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6"/>
          <p:cNvSpPr txBox="1"/>
          <p:nvPr/>
        </p:nvSpPr>
        <p:spPr>
          <a:xfrm>
            <a:off x="214313" y="316429"/>
            <a:ext cx="5480924" cy="36933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1800" b="1">
                <a:solidFill>
                  <a:srgbClr val="3F3F3F"/>
                </a:solidFill>
                <a:latin typeface="Calibri"/>
                <a:ea typeface="Calibri"/>
                <a:cs typeface="Calibri"/>
                <a:sym typeface="Calibri"/>
              </a:rPr>
              <a:t>Ventajas de utilizar un Sistema Gestor de Base de Datos</a:t>
            </a:r>
            <a:endParaRPr sz="1800" b="1">
              <a:solidFill>
                <a:srgbClr val="3F3F3F"/>
              </a:solidFill>
              <a:latin typeface="Calibri"/>
              <a:ea typeface="Calibri"/>
              <a:cs typeface="Calibri"/>
              <a:sym typeface="Calibri"/>
            </a:endParaRPr>
          </a:p>
        </p:txBody>
      </p:sp>
      <p:sp>
        <p:nvSpPr>
          <p:cNvPr id="173" name="Google Shape;173;p16"/>
          <p:cNvSpPr txBox="1"/>
          <p:nvPr/>
        </p:nvSpPr>
        <p:spPr>
          <a:xfrm>
            <a:off x="214313" y="876189"/>
            <a:ext cx="4886731" cy="256381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3F3F3F"/>
              </a:buClr>
              <a:buSzPts val="1800"/>
              <a:buFont typeface="Lucida Sans"/>
              <a:buAutoNum type="arabicPeriod"/>
            </a:pPr>
            <a:r>
              <a:rPr lang="es-ES" sz="1800">
                <a:solidFill>
                  <a:srgbClr val="3F3F3F"/>
                </a:solidFill>
                <a:latin typeface="Calibri"/>
                <a:ea typeface="Calibri"/>
                <a:cs typeface="Calibri"/>
                <a:sym typeface="Calibri"/>
              </a:rPr>
              <a:t>Seguridad de los datos</a:t>
            </a:r>
            <a:endParaRPr/>
          </a:p>
          <a:p>
            <a:pPr marL="342900" marR="0" lvl="0" indent="-342900" algn="l" rtl="0">
              <a:spcBef>
                <a:spcPts val="0"/>
              </a:spcBef>
              <a:spcAft>
                <a:spcPts val="0"/>
              </a:spcAft>
              <a:buClr>
                <a:srgbClr val="3F3F3F"/>
              </a:buClr>
              <a:buSzPts val="1800"/>
              <a:buFont typeface="Lucida Sans"/>
              <a:buAutoNum type="arabicPeriod"/>
            </a:pPr>
            <a:r>
              <a:rPr lang="es-ES" sz="1800">
                <a:solidFill>
                  <a:srgbClr val="3F3F3F"/>
                </a:solidFill>
                <a:latin typeface="Calibri"/>
                <a:ea typeface="Calibri"/>
                <a:cs typeface="Calibri"/>
                <a:sym typeface="Calibri"/>
              </a:rPr>
              <a:t>Control o manipulación de datos</a:t>
            </a:r>
            <a:endParaRPr/>
          </a:p>
          <a:p>
            <a:pPr marL="342900" marR="0" lvl="0" indent="-342900" algn="l" rtl="0">
              <a:spcBef>
                <a:spcPts val="0"/>
              </a:spcBef>
              <a:spcAft>
                <a:spcPts val="0"/>
              </a:spcAft>
              <a:buClr>
                <a:srgbClr val="3F3F3F"/>
              </a:buClr>
              <a:buSzPts val="1800"/>
              <a:buFont typeface="Lucida Sans"/>
              <a:buAutoNum type="arabicPeriod"/>
            </a:pPr>
            <a:r>
              <a:rPr lang="es-ES" sz="1800">
                <a:solidFill>
                  <a:srgbClr val="3F3F3F"/>
                </a:solidFill>
                <a:latin typeface="Calibri"/>
                <a:ea typeface="Calibri"/>
                <a:cs typeface="Calibri"/>
                <a:sym typeface="Calibri"/>
              </a:rPr>
              <a:t>Actualización de los datos en línea</a:t>
            </a:r>
            <a:endParaRPr/>
          </a:p>
          <a:p>
            <a:pPr marL="342900" marR="0" lvl="0" indent="-342900" algn="l" rtl="0">
              <a:spcBef>
                <a:spcPts val="0"/>
              </a:spcBef>
              <a:spcAft>
                <a:spcPts val="0"/>
              </a:spcAft>
              <a:buClr>
                <a:srgbClr val="3F3F3F"/>
              </a:buClr>
              <a:buSzPts val="1800"/>
              <a:buFont typeface="Lucida Sans"/>
              <a:buAutoNum type="arabicPeriod"/>
            </a:pPr>
            <a:r>
              <a:rPr lang="es-ES" sz="1800">
                <a:solidFill>
                  <a:srgbClr val="3F3F3F"/>
                </a:solidFill>
                <a:latin typeface="Calibri"/>
                <a:ea typeface="Calibri"/>
                <a:cs typeface="Calibri"/>
                <a:sym typeface="Calibri"/>
              </a:rPr>
              <a:t>Reducción de tiempos</a:t>
            </a:r>
            <a:endParaRPr/>
          </a:p>
          <a:p>
            <a:pPr marL="342900" marR="0" lvl="0" indent="-342900" algn="l" rtl="0">
              <a:spcBef>
                <a:spcPts val="0"/>
              </a:spcBef>
              <a:spcAft>
                <a:spcPts val="0"/>
              </a:spcAft>
              <a:buClr>
                <a:srgbClr val="3F3F3F"/>
              </a:buClr>
              <a:buSzPts val="1800"/>
              <a:buFont typeface="Lucida Sans"/>
              <a:buAutoNum type="arabicPeriod"/>
            </a:pPr>
            <a:r>
              <a:rPr lang="es-ES" sz="1800">
                <a:solidFill>
                  <a:srgbClr val="3F3F3F"/>
                </a:solidFill>
                <a:latin typeface="Calibri"/>
                <a:ea typeface="Calibri"/>
                <a:cs typeface="Calibri"/>
                <a:sym typeface="Calibri"/>
              </a:rPr>
              <a:t>Mantener organización coherente de los datos</a:t>
            </a:r>
            <a:endParaRPr/>
          </a:p>
          <a:p>
            <a:pPr marL="342900" marR="0" lvl="0" indent="-342900" algn="l" rtl="0">
              <a:spcBef>
                <a:spcPts val="0"/>
              </a:spcBef>
              <a:spcAft>
                <a:spcPts val="0"/>
              </a:spcAft>
              <a:buClr>
                <a:srgbClr val="3F3F3F"/>
              </a:buClr>
              <a:buSzPts val="1800"/>
              <a:buFont typeface="Lucida Sans"/>
              <a:buAutoNum type="arabicPeriod"/>
            </a:pPr>
            <a:r>
              <a:rPr lang="es-ES" sz="1800">
                <a:solidFill>
                  <a:srgbClr val="3F3F3F"/>
                </a:solidFill>
                <a:latin typeface="Calibri"/>
                <a:ea typeface="Calibri"/>
                <a:cs typeface="Calibri"/>
                <a:sym typeface="Calibri"/>
              </a:rPr>
              <a:t>Simplificación del trabajo</a:t>
            </a:r>
            <a:endParaRPr/>
          </a:p>
          <a:p>
            <a:pPr marL="342900" marR="0" lvl="0" indent="-342900" algn="l" rtl="0">
              <a:spcBef>
                <a:spcPts val="0"/>
              </a:spcBef>
              <a:spcAft>
                <a:spcPts val="0"/>
              </a:spcAft>
              <a:buClr>
                <a:srgbClr val="3F3F3F"/>
              </a:buClr>
              <a:buSzPts val="1800"/>
              <a:buFont typeface="Lucida Sans"/>
              <a:buAutoNum type="arabicPeriod"/>
            </a:pPr>
            <a:r>
              <a:rPr lang="es-ES" sz="1800">
                <a:solidFill>
                  <a:srgbClr val="3F3F3F"/>
                </a:solidFill>
                <a:latin typeface="Calibri"/>
                <a:ea typeface="Calibri"/>
                <a:cs typeface="Calibri"/>
                <a:sym typeface="Calibri"/>
              </a:rPr>
              <a:t>Generación de informes a partir de los datos</a:t>
            </a:r>
            <a:endParaRPr/>
          </a:p>
          <a:p>
            <a:pPr marL="342900" marR="0" lvl="0" indent="-342900" algn="l" rtl="0">
              <a:spcBef>
                <a:spcPts val="0"/>
              </a:spcBef>
              <a:spcAft>
                <a:spcPts val="0"/>
              </a:spcAft>
              <a:buClr>
                <a:srgbClr val="3F3F3F"/>
              </a:buClr>
              <a:buSzPts val="1800"/>
              <a:buFont typeface="Lucida Sans"/>
              <a:buAutoNum type="arabicPeriod"/>
            </a:pPr>
            <a:r>
              <a:rPr lang="es-ES" sz="1800">
                <a:solidFill>
                  <a:srgbClr val="3F3F3F"/>
                </a:solidFill>
                <a:latin typeface="Calibri"/>
                <a:ea typeface="Calibri"/>
                <a:cs typeface="Calibri"/>
                <a:sym typeface="Calibri"/>
              </a:rPr>
              <a:t>Accesos concurrentes a las BD</a:t>
            </a:r>
            <a:endParaRPr/>
          </a:p>
          <a:p>
            <a:pPr marL="342900" marR="0" lvl="0" indent="-342900" algn="l" rtl="0">
              <a:spcBef>
                <a:spcPts val="0"/>
              </a:spcBef>
              <a:spcAft>
                <a:spcPts val="0"/>
              </a:spcAft>
              <a:buClr>
                <a:schemeClr val="dk1"/>
              </a:buClr>
              <a:buSzPts val="1800"/>
              <a:buFont typeface="Lucida Sans"/>
              <a:buNone/>
            </a:pPr>
            <a:endParaRPr sz="1800">
              <a:solidFill>
                <a:schemeClr val="dk1"/>
              </a:solidFill>
              <a:latin typeface="Calibri"/>
              <a:ea typeface="Calibri"/>
              <a:cs typeface="Calibri"/>
              <a:sym typeface="Calibri"/>
            </a:endParaRPr>
          </a:p>
        </p:txBody>
      </p:sp>
      <p:pic>
        <p:nvPicPr>
          <p:cNvPr id="174" name="Google Shape;174;p16"/>
          <p:cNvPicPr preferRelativeResize="0"/>
          <p:nvPr/>
        </p:nvPicPr>
        <p:blipFill rotWithShape="1">
          <a:blip r:embed="rId3">
            <a:alphaModFix/>
          </a:blip>
          <a:srcRect/>
          <a:stretch/>
        </p:blipFill>
        <p:spPr>
          <a:xfrm>
            <a:off x="5007935" y="1594522"/>
            <a:ext cx="4136065" cy="237384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p17"/>
          <p:cNvPicPr preferRelativeResize="0"/>
          <p:nvPr/>
        </p:nvPicPr>
        <p:blipFill rotWithShape="1">
          <a:blip r:embed="rId3">
            <a:alphaModFix/>
          </a:blip>
          <a:srcRect/>
          <a:stretch/>
        </p:blipFill>
        <p:spPr>
          <a:xfrm>
            <a:off x="1607283" y="2825207"/>
            <a:ext cx="4134298" cy="2372833"/>
          </a:xfrm>
          <a:prstGeom prst="rect">
            <a:avLst/>
          </a:prstGeom>
          <a:noFill/>
          <a:ln>
            <a:noFill/>
          </a:ln>
        </p:spPr>
      </p:pic>
      <p:sp>
        <p:nvSpPr>
          <p:cNvPr id="180" name="Google Shape;180;p17"/>
          <p:cNvSpPr txBox="1"/>
          <p:nvPr/>
        </p:nvSpPr>
        <p:spPr>
          <a:xfrm>
            <a:off x="344176" y="116774"/>
            <a:ext cx="4686989" cy="40011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000" b="1">
                <a:solidFill>
                  <a:srgbClr val="3F3F3F"/>
                </a:solidFill>
                <a:latin typeface="Calibri"/>
                <a:ea typeface="Calibri"/>
                <a:cs typeface="Calibri"/>
                <a:sym typeface="Calibri"/>
              </a:rPr>
              <a:t>Ejecución de una tarea por parte del SGBD</a:t>
            </a:r>
            <a:endParaRPr sz="2000" b="1">
              <a:solidFill>
                <a:srgbClr val="3F3F3F"/>
              </a:solidFill>
              <a:latin typeface="Calibri"/>
              <a:ea typeface="Calibri"/>
              <a:cs typeface="Calibri"/>
              <a:sym typeface="Calibri"/>
            </a:endParaRPr>
          </a:p>
        </p:txBody>
      </p:sp>
      <p:sp>
        <p:nvSpPr>
          <p:cNvPr id="181" name="Google Shape;181;p17"/>
          <p:cNvSpPr/>
          <p:nvPr/>
        </p:nvSpPr>
        <p:spPr>
          <a:xfrm>
            <a:off x="246113" y="516884"/>
            <a:ext cx="8068548" cy="2308324"/>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3F3F3F"/>
              </a:buClr>
              <a:buSzPts val="1800"/>
              <a:buFont typeface="Lucida Sans"/>
              <a:buAutoNum type="arabicPeriod"/>
            </a:pPr>
            <a:r>
              <a:rPr lang="es-ES" sz="1800">
                <a:solidFill>
                  <a:srgbClr val="3F3F3F"/>
                </a:solidFill>
                <a:latin typeface="Calibri"/>
                <a:ea typeface="Calibri"/>
                <a:cs typeface="Calibri"/>
                <a:sym typeface="Calibri"/>
              </a:rPr>
              <a:t>Petición de la aplicación del usuario.</a:t>
            </a:r>
            <a:endParaRPr/>
          </a:p>
          <a:p>
            <a:pPr marL="342900" marR="0" lvl="0" indent="-342900" algn="l" rtl="0">
              <a:spcBef>
                <a:spcPts val="0"/>
              </a:spcBef>
              <a:spcAft>
                <a:spcPts val="0"/>
              </a:spcAft>
              <a:buClr>
                <a:srgbClr val="3F3F3F"/>
              </a:buClr>
              <a:buSzPts val="1800"/>
              <a:buFont typeface="Lucida Sans"/>
              <a:buAutoNum type="arabicPeriod"/>
            </a:pPr>
            <a:r>
              <a:rPr lang="es-ES" sz="1800">
                <a:solidFill>
                  <a:srgbClr val="3F3F3F"/>
                </a:solidFill>
                <a:latin typeface="Calibri"/>
                <a:ea typeface="Calibri"/>
                <a:cs typeface="Calibri"/>
                <a:sym typeface="Calibri"/>
              </a:rPr>
              <a:t>Examen de la petición en el marco del esquema externo del usuario.</a:t>
            </a:r>
            <a:endParaRPr/>
          </a:p>
          <a:p>
            <a:pPr marL="342900" marR="0" lvl="0" indent="-342900" algn="l" rtl="0">
              <a:spcBef>
                <a:spcPts val="0"/>
              </a:spcBef>
              <a:spcAft>
                <a:spcPts val="0"/>
              </a:spcAft>
              <a:buClr>
                <a:srgbClr val="3F3F3F"/>
              </a:buClr>
              <a:buSzPts val="1800"/>
              <a:buFont typeface="Lucida Sans"/>
              <a:buAutoNum type="arabicPeriod"/>
            </a:pPr>
            <a:r>
              <a:rPr lang="es-ES" sz="1800">
                <a:solidFill>
                  <a:srgbClr val="3F3F3F"/>
                </a:solidFill>
                <a:latin typeface="Calibri"/>
                <a:ea typeface="Calibri"/>
                <a:cs typeface="Calibri"/>
                <a:sym typeface="Calibri"/>
              </a:rPr>
              <a:t>Transformación del esquema externo al conceptual (lógico).</a:t>
            </a:r>
            <a:endParaRPr/>
          </a:p>
          <a:p>
            <a:pPr marL="342900" marR="0" lvl="0" indent="-342900" algn="l" rtl="0">
              <a:spcBef>
                <a:spcPts val="0"/>
              </a:spcBef>
              <a:spcAft>
                <a:spcPts val="0"/>
              </a:spcAft>
              <a:buClr>
                <a:srgbClr val="3F3F3F"/>
              </a:buClr>
              <a:buSzPts val="1800"/>
              <a:buFont typeface="Lucida Sans"/>
              <a:buAutoNum type="arabicPeriod"/>
            </a:pPr>
            <a:r>
              <a:rPr lang="es-ES" sz="1800">
                <a:solidFill>
                  <a:srgbClr val="3F3F3F"/>
                </a:solidFill>
                <a:latin typeface="Calibri"/>
                <a:ea typeface="Calibri"/>
                <a:cs typeface="Calibri"/>
                <a:sym typeface="Calibri"/>
              </a:rPr>
              <a:t>Transformación del esquema conceptual (lógico) al interno (físico).</a:t>
            </a:r>
            <a:endParaRPr/>
          </a:p>
          <a:p>
            <a:pPr marL="342900" marR="0" lvl="0" indent="-342900" algn="l" rtl="0">
              <a:spcBef>
                <a:spcPts val="0"/>
              </a:spcBef>
              <a:spcAft>
                <a:spcPts val="0"/>
              </a:spcAft>
              <a:buClr>
                <a:srgbClr val="3F3F3F"/>
              </a:buClr>
              <a:buSzPts val="1800"/>
              <a:buFont typeface="Lucida Sans"/>
              <a:buAutoNum type="arabicPeriod"/>
            </a:pPr>
            <a:r>
              <a:rPr lang="es-ES" sz="1800">
                <a:solidFill>
                  <a:srgbClr val="3F3F3F"/>
                </a:solidFill>
                <a:latin typeface="Calibri"/>
                <a:ea typeface="Calibri"/>
                <a:cs typeface="Calibri"/>
                <a:sym typeface="Calibri"/>
              </a:rPr>
              <a:t>Interacción con el almacenamiento interno (físico).</a:t>
            </a:r>
            <a:endParaRPr/>
          </a:p>
          <a:p>
            <a:pPr marL="342900" marR="0" lvl="0" indent="-342900" algn="l" rtl="0">
              <a:spcBef>
                <a:spcPts val="0"/>
              </a:spcBef>
              <a:spcAft>
                <a:spcPts val="0"/>
              </a:spcAft>
              <a:buClr>
                <a:srgbClr val="3F3F3F"/>
              </a:buClr>
              <a:buSzPts val="1800"/>
              <a:buFont typeface="Lucida Sans"/>
              <a:buAutoNum type="arabicPeriod"/>
            </a:pPr>
            <a:r>
              <a:rPr lang="es-ES" sz="1800">
                <a:solidFill>
                  <a:srgbClr val="3F3F3F"/>
                </a:solidFill>
                <a:latin typeface="Calibri"/>
                <a:ea typeface="Calibri"/>
                <a:cs typeface="Calibri"/>
                <a:sym typeface="Calibri"/>
              </a:rPr>
              <a:t>Envío de los datos a los buffers del SGBD.</a:t>
            </a:r>
            <a:endParaRPr/>
          </a:p>
          <a:p>
            <a:pPr marL="342900" marR="0" lvl="0" indent="-342900" algn="l" rtl="0">
              <a:spcBef>
                <a:spcPts val="0"/>
              </a:spcBef>
              <a:spcAft>
                <a:spcPts val="0"/>
              </a:spcAft>
              <a:buClr>
                <a:srgbClr val="3F3F3F"/>
              </a:buClr>
              <a:buSzPts val="1800"/>
              <a:buFont typeface="Lucida Sans"/>
              <a:buAutoNum type="arabicPeriod"/>
            </a:pPr>
            <a:r>
              <a:rPr lang="es-ES" sz="1800">
                <a:solidFill>
                  <a:srgbClr val="3F3F3F"/>
                </a:solidFill>
                <a:latin typeface="Calibri"/>
                <a:ea typeface="Calibri"/>
                <a:cs typeface="Calibri"/>
                <a:sym typeface="Calibri"/>
              </a:rPr>
              <a:t>Transformaciones de los datos entre el esquema conceptual (lógico) y el externo.</a:t>
            </a:r>
            <a:endParaRPr/>
          </a:p>
          <a:p>
            <a:pPr marL="342900" marR="0" lvl="0" indent="-342900" algn="l" rtl="0">
              <a:spcBef>
                <a:spcPts val="0"/>
              </a:spcBef>
              <a:spcAft>
                <a:spcPts val="0"/>
              </a:spcAft>
              <a:buClr>
                <a:srgbClr val="3F3F3F"/>
              </a:buClr>
              <a:buSzPts val="1800"/>
              <a:buFont typeface="Lucida Sans"/>
              <a:buAutoNum type="arabicPeriod"/>
            </a:pPr>
            <a:r>
              <a:rPr lang="es-ES" sz="1800">
                <a:solidFill>
                  <a:srgbClr val="3F3F3F"/>
                </a:solidFill>
                <a:latin typeface="Calibri"/>
                <a:ea typeface="Calibri"/>
                <a:cs typeface="Calibri"/>
                <a:sym typeface="Calibri"/>
              </a:rPr>
              <a:t>Transferencia de los datos necesarios al área de trabajo del usuario.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p:nvPr/>
        </p:nvSpPr>
        <p:spPr>
          <a:xfrm>
            <a:off x="373801" y="362595"/>
            <a:ext cx="2007892" cy="400069"/>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000" b="1" dirty="0">
                <a:solidFill>
                  <a:srgbClr val="3F3F3F"/>
                </a:solidFill>
                <a:latin typeface="Calibri"/>
                <a:ea typeface="Calibri"/>
                <a:cs typeface="Calibri"/>
                <a:sym typeface="Calibri"/>
              </a:rPr>
              <a:t>TALLER </a:t>
            </a:r>
            <a:r>
              <a:rPr lang="es-ES" sz="2000" b="1" dirty="0" err="1">
                <a:solidFill>
                  <a:srgbClr val="3F3F3F"/>
                </a:solidFill>
                <a:latin typeface="Calibri"/>
                <a:ea typeface="Calibri"/>
                <a:cs typeface="Calibri"/>
                <a:sym typeface="Calibri"/>
              </a:rPr>
              <a:t>N°</a:t>
            </a:r>
            <a:r>
              <a:rPr lang="es-ES" sz="2000" b="1" dirty="0">
                <a:solidFill>
                  <a:srgbClr val="3F3F3F"/>
                </a:solidFill>
                <a:latin typeface="Calibri"/>
                <a:ea typeface="Calibri"/>
                <a:cs typeface="Calibri"/>
                <a:sym typeface="Calibri"/>
              </a:rPr>
              <a:t> 1</a:t>
            </a:r>
            <a:endParaRPr sz="2000" b="1" dirty="0">
              <a:solidFill>
                <a:srgbClr val="3F3F3F"/>
              </a:solidFill>
              <a:latin typeface="Calibri"/>
              <a:ea typeface="Calibri"/>
              <a:cs typeface="Calibri"/>
              <a:sym typeface="Calibri"/>
            </a:endParaRPr>
          </a:p>
        </p:txBody>
      </p:sp>
      <p:sp>
        <p:nvSpPr>
          <p:cNvPr id="187" name="Google Shape;187;p18"/>
          <p:cNvSpPr/>
          <p:nvPr/>
        </p:nvSpPr>
        <p:spPr>
          <a:xfrm>
            <a:off x="642938" y="1057275"/>
            <a:ext cx="7858125" cy="3139321"/>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3F3F3F"/>
              </a:buClr>
              <a:buSzPts val="1800"/>
              <a:buFont typeface="Lucida Sans"/>
              <a:buAutoNum type="arabicPeriod"/>
            </a:pPr>
            <a:r>
              <a:rPr lang="es-ES" sz="1800" dirty="0">
                <a:solidFill>
                  <a:srgbClr val="3F3F3F"/>
                </a:solidFill>
                <a:latin typeface="Calibri"/>
                <a:ea typeface="Calibri"/>
                <a:cs typeface="Calibri"/>
                <a:sym typeface="Calibri"/>
              </a:rPr>
              <a:t>¿Para que me sirve una Base de Datos?</a:t>
            </a:r>
            <a:endParaRPr dirty="0"/>
          </a:p>
          <a:p>
            <a:pPr marL="342900" marR="0" lvl="0" indent="-342900" algn="l" rtl="0">
              <a:spcBef>
                <a:spcPts val="0"/>
              </a:spcBef>
              <a:spcAft>
                <a:spcPts val="0"/>
              </a:spcAft>
              <a:buClr>
                <a:srgbClr val="3F3F3F"/>
              </a:buClr>
              <a:buSzPts val="1800"/>
              <a:buFont typeface="Lucida Sans"/>
              <a:buAutoNum type="arabicPeriod"/>
            </a:pPr>
            <a:r>
              <a:rPr lang="es-ES" sz="1800" dirty="0">
                <a:solidFill>
                  <a:srgbClr val="3F3F3F"/>
                </a:solidFill>
                <a:latin typeface="Calibri"/>
                <a:ea typeface="Calibri"/>
                <a:cs typeface="Calibri"/>
                <a:sym typeface="Calibri"/>
              </a:rPr>
              <a:t>¿Cuales son los componentes de una Base de Datos?</a:t>
            </a:r>
            <a:endParaRPr dirty="0"/>
          </a:p>
          <a:p>
            <a:pPr marL="342900" marR="0" lvl="0" indent="-342900" algn="l" rtl="0">
              <a:spcBef>
                <a:spcPts val="0"/>
              </a:spcBef>
              <a:spcAft>
                <a:spcPts val="0"/>
              </a:spcAft>
              <a:buClr>
                <a:srgbClr val="3F3F3F"/>
              </a:buClr>
              <a:buSzPts val="1800"/>
              <a:buFont typeface="Lucida Sans"/>
              <a:buAutoNum type="arabicPeriod"/>
            </a:pPr>
            <a:r>
              <a:rPr lang="es-ES" sz="1800" dirty="0">
                <a:solidFill>
                  <a:srgbClr val="3F3F3F"/>
                </a:solidFill>
                <a:latin typeface="Calibri"/>
                <a:ea typeface="Calibri"/>
                <a:cs typeface="Calibri"/>
                <a:sym typeface="Calibri"/>
              </a:rPr>
              <a:t>¿Cuáles son los programas que me permiten trabajar (crear, manipular, consultar) las Bases de Datos?, Menciona 2 nombres de este tipo de programas.</a:t>
            </a:r>
            <a:endParaRPr dirty="0"/>
          </a:p>
          <a:p>
            <a:pPr marL="342900" marR="0" lvl="0" indent="-342900" algn="l" rtl="0">
              <a:spcBef>
                <a:spcPts val="0"/>
              </a:spcBef>
              <a:spcAft>
                <a:spcPts val="0"/>
              </a:spcAft>
              <a:buClr>
                <a:srgbClr val="3F3F3F"/>
              </a:buClr>
              <a:buSzPts val="1800"/>
              <a:buFont typeface="Lucida Sans"/>
              <a:buAutoNum type="arabicPeriod"/>
            </a:pPr>
            <a:r>
              <a:rPr lang="es-ES" sz="1800" dirty="0">
                <a:solidFill>
                  <a:srgbClr val="3F3F3F"/>
                </a:solidFill>
                <a:latin typeface="Calibri"/>
                <a:ea typeface="Calibri"/>
                <a:cs typeface="Calibri"/>
                <a:sym typeface="Calibri"/>
              </a:rPr>
              <a:t>Menciona y explica 3 funciones de los SGBD.</a:t>
            </a:r>
            <a:endParaRPr dirty="0"/>
          </a:p>
          <a:p>
            <a:pPr marL="342900" marR="0" lvl="0" indent="-342900" algn="l" rtl="0">
              <a:spcBef>
                <a:spcPts val="0"/>
              </a:spcBef>
              <a:spcAft>
                <a:spcPts val="0"/>
              </a:spcAft>
              <a:buClr>
                <a:srgbClr val="3F3F3F"/>
              </a:buClr>
              <a:buSzPts val="1800"/>
              <a:buFont typeface="Lucida Sans"/>
              <a:buAutoNum type="arabicPeriod"/>
            </a:pPr>
            <a:r>
              <a:rPr lang="es-ES" sz="1800" dirty="0">
                <a:solidFill>
                  <a:srgbClr val="3F3F3F"/>
                </a:solidFill>
                <a:latin typeface="Calibri"/>
                <a:ea typeface="Calibri"/>
                <a:cs typeface="Calibri"/>
                <a:sym typeface="Calibri"/>
              </a:rPr>
              <a:t>¿Cuáles son los actores principales en un SGB?</a:t>
            </a:r>
            <a:endParaRPr dirty="0"/>
          </a:p>
          <a:p>
            <a:pPr marL="342900" marR="0" lvl="0" indent="-342900" algn="l" rtl="0">
              <a:spcBef>
                <a:spcPts val="0"/>
              </a:spcBef>
              <a:spcAft>
                <a:spcPts val="0"/>
              </a:spcAft>
              <a:buClr>
                <a:srgbClr val="3F3F3F"/>
              </a:buClr>
              <a:buSzPts val="1800"/>
              <a:buFont typeface="Lucida Sans"/>
              <a:buAutoNum type="arabicPeriod"/>
            </a:pPr>
            <a:r>
              <a:rPr lang="es-ES" sz="1800" dirty="0">
                <a:solidFill>
                  <a:srgbClr val="3F3F3F"/>
                </a:solidFill>
                <a:latin typeface="Calibri"/>
                <a:ea typeface="Calibri"/>
                <a:cs typeface="Calibri"/>
                <a:sym typeface="Calibri"/>
              </a:rPr>
              <a:t>¿Cuáles son los lenguajes que se utiliza en un SGBD?</a:t>
            </a:r>
            <a:endParaRPr dirty="0"/>
          </a:p>
          <a:p>
            <a:pPr marL="342900" marR="0" lvl="0" indent="-342900" algn="l" rtl="0">
              <a:spcBef>
                <a:spcPts val="0"/>
              </a:spcBef>
              <a:spcAft>
                <a:spcPts val="0"/>
              </a:spcAft>
              <a:buClr>
                <a:srgbClr val="3F3F3F"/>
              </a:buClr>
              <a:buSzPts val="1800"/>
              <a:buFont typeface="Lucida Sans"/>
              <a:buAutoNum type="arabicPeriod"/>
            </a:pPr>
            <a:r>
              <a:rPr lang="es-ES" sz="1800" dirty="0">
                <a:solidFill>
                  <a:srgbClr val="3F3F3F"/>
                </a:solidFill>
                <a:latin typeface="Calibri"/>
                <a:ea typeface="Calibri"/>
                <a:cs typeface="Calibri"/>
                <a:sym typeface="Calibri"/>
              </a:rPr>
              <a:t>De los actores que intervienen en un SGBD ¿Cuál serías tú? y menciona 3 de las funciones básicas que tendrías que realizar.</a:t>
            </a:r>
            <a:endParaRPr dirty="0"/>
          </a:p>
          <a:p>
            <a:pPr marL="342900" marR="0" lvl="0" indent="-228600" algn="just" rtl="0">
              <a:spcBef>
                <a:spcPts val="0"/>
              </a:spcBef>
              <a:spcAft>
                <a:spcPts val="0"/>
              </a:spcAft>
              <a:buClr>
                <a:schemeClr val="dk1"/>
              </a:buClr>
              <a:buSzPts val="1800"/>
              <a:buFont typeface="Lucida Sans"/>
              <a:buNone/>
            </a:pPr>
            <a:endParaRPr sz="1800" dirty="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9"/>
          <p:cNvSpPr txBox="1"/>
          <p:nvPr/>
        </p:nvSpPr>
        <p:spPr>
          <a:xfrm>
            <a:off x="3201230" y="387124"/>
            <a:ext cx="2741539" cy="707886"/>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4000" b="1">
                <a:solidFill>
                  <a:srgbClr val="3F3F3F"/>
                </a:solidFill>
                <a:latin typeface="Calibri"/>
                <a:ea typeface="Calibri"/>
                <a:cs typeface="Calibri"/>
                <a:sym typeface="Calibri"/>
              </a:rPr>
              <a:t> VIDEOS</a:t>
            </a:r>
            <a:endParaRPr sz="4000" b="1">
              <a:solidFill>
                <a:srgbClr val="3F3F3F"/>
              </a:solidFill>
              <a:latin typeface="Calibri"/>
              <a:ea typeface="Calibri"/>
              <a:cs typeface="Calibri"/>
              <a:sym typeface="Calibri"/>
            </a:endParaRPr>
          </a:p>
        </p:txBody>
      </p:sp>
      <p:sp>
        <p:nvSpPr>
          <p:cNvPr id="193" name="Google Shape;193;p19"/>
          <p:cNvSpPr/>
          <p:nvPr/>
        </p:nvSpPr>
        <p:spPr>
          <a:xfrm>
            <a:off x="759894" y="1465962"/>
            <a:ext cx="7858125" cy="2585323"/>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800"/>
              <a:buFont typeface="Arial"/>
              <a:buChar char="•"/>
            </a:pPr>
            <a:r>
              <a:rPr lang="es-ES" sz="1800" u="sng" dirty="0">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https://www.youtube.com/watch?v=4k1n20lRET8</a:t>
            </a:r>
            <a:endParaRPr sz="1800" dirty="0">
              <a:solidFill>
                <a:schemeClr val="dk1"/>
              </a:solidFill>
              <a:latin typeface="Calibri"/>
              <a:ea typeface="Calibri"/>
              <a:cs typeface="Calibri"/>
              <a:sym typeface="Calibri"/>
            </a:endParaRPr>
          </a:p>
          <a:p>
            <a:pPr marL="285750" marR="0" lvl="0" indent="-171450" algn="just"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Arial"/>
              <a:buChar char="•"/>
            </a:pPr>
            <a:r>
              <a:rPr lang="es-ES" sz="1800" u="sng" dirty="0">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https://www.youtube.com/watch?v=3R27HUwjSUM</a:t>
            </a:r>
            <a:endParaRPr sz="1800" dirty="0">
              <a:solidFill>
                <a:schemeClr val="dk1"/>
              </a:solidFill>
              <a:latin typeface="Calibri"/>
              <a:ea typeface="Calibri"/>
              <a:cs typeface="Calibri"/>
              <a:sym typeface="Calibri"/>
            </a:endParaRPr>
          </a:p>
          <a:p>
            <a:pPr marL="285750" marR="0" lvl="0" indent="-171450" algn="just"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Arial"/>
              <a:buChar char="•"/>
            </a:pPr>
            <a:r>
              <a:rPr lang="es-ES" sz="1800" u="sng" dirty="0">
                <a:solidFill>
                  <a:schemeClr val="dk1"/>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https://www.youtube.com/watch?v=yoeV4Ex8C8U</a:t>
            </a:r>
            <a:endParaRPr sz="1800" dirty="0">
              <a:solidFill>
                <a:schemeClr val="dk1"/>
              </a:solidFill>
              <a:latin typeface="Calibri"/>
              <a:ea typeface="Calibri"/>
              <a:cs typeface="Calibri"/>
              <a:sym typeface="Calibri"/>
            </a:endParaRPr>
          </a:p>
          <a:p>
            <a:pPr marL="285750" marR="0" lvl="0" indent="-171450" algn="just"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285750" marR="0" lvl="0" indent="-171450" algn="just"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285750" marR="0" lvl="0" indent="-171450" algn="just"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p:nvPr/>
        </p:nvSpPr>
        <p:spPr>
          <a:xfrm>
            <a:off x="3625702" y="901908"/>
            <a:ext cx="4595127" cy="1200329"/>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3600" b="1" i="0" u="none" strike="noStrike" cap="none">
                <a:solidFill>
                  <a:schemeClr val="accent1"/>
                </a:solidFill>
                <a:latin typeface="Calibri"/>
                <a:ea typeface="Calibri"/>
                <a:cs typeface="Calibri"/>
                <a:sym typeface="Calibri"/>
              </a:rPr>
              <a:t>Bases de Datos Relacionales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0"/>
          <p:cNvSpPr txBox="1"/>
          <p:nvPr/>
        </p:nvSpPr>
        <p:spPr>
          <a:xfrm>
            <a:off x="320639" y="450739"/>
            <a:ext cx="4501703" cy="400110"/>
          </a:xfrm>
          <a:prstGeom prst="rect">
            <a:avLst/>
          </a:prstGeom>
          <a:noFill/>
          <a:ln>
            <a:noFill/>
          </a:ln>
        </p:spPr>
        <p:txBody>
          <a:bodyPr spcFirstLastPara="1" wrap="square" lIns="91425" tIns="45700" rIns="91425" bIns="45700" anchor="t" anchorCtr="0">
            <a:spAutoFit/>
          </a:bodyPr>
          <a:lstStyle/>
          <a:p>
            <a:pPr marL="514350" marR="0" lvl="0" indent="-514350" algn="l" rtl="0">
              <a:spcBef>
                <a:spcPts val="0"/>
              </a:spcBef>
              <a:spcAft>
                <a:spcPts val="0"/>
              </a:spcAft>
              <a:buClr>
                <a:srgbClr val="3F3F3F"/>
              </a:buClr>
              <a:buSzPts val="2000"/>
              <a:buFont typeface="Lucida Sans"/>
              <a:buAutoNum type="romanUcPeriod" startAt="2"/>
            </a:pPr>
            <a:r>
              <a:rPr lang="es-ES" sz="2000" b="1">
                <a:solidFill>
                  <a:srgbClr val="3F3F3F"/>
                </a:solidFill>
                <a:latin typeface="Calibri"/>
                <a:ea typeface="Calibri"/>
                <a:cs typeface="Calibri"/>
                <a:sym typeface="Calibri"/>
              </a:rPr>
              <a:t>MODELOS DE BASE DE DATOS</a:t>
            </a:r>
            <a:endParaRPr sz="2000" b="1">
              <a:solidFill>
                <a:srgbClr val="3F3F3F"/>
              </a:solidFill>
              <a:latin typeface="Calibri"/>
              <a:ea typeface="Calibri"/>
              <a:cs typeface="Calibri"/>
              <a:sym typeface="Calibri"/>
            </a:endParaRPr>
          </a:p>
        </p:txBody>
      </p:sp>
      <p:sp>
        <p:nvSpPr>
          <p:cNvPr id="199" name="Google Shape;199;p20"/>
          <p:cNvSpPr/>
          <p:nvPr/>
        </p:nvSpPr>
        <p:spPr>
          <a:xfrm>
            <a:off x="320639" y="1240022"/>
            <a:ext cx="7902575" cy="2031325"/>
          </a:xfrm>
          <a:prstGeom prst="rect">
            <a:avLst/>
          </a:prstGeom>
          <a:noFill/>
          <a:ln>
            <a:noFill/>
          </a:ln>
        </p:spPr>
        <p:txBody>
          <a:bodyPr spcFirstLastPara="1" wrap="square" lIns="91425" tIns="45700" rIns="91425" bIns="45700" anchor="t" anchorCtr="0">
            <a:spAutoFit/>
          </a:bodyPr>
          <a:lstStyle/>
          <a:p>
            <a:pPr marL="342900" marR="0" lvl="1" indent="-342900" algn="l" rtl="0">
              <a:spcBef>
                <a:spcPts val="0"/>
              </a:spcBef>
              <a:spcAft>
                <a:spcPts val="0"/>
              </a:spcAft>
              <a:buClr>
                <a:srgbClr val="3F3F3F"/>
              </a:buClr>
              <a:buSzPts val="1800"/>
              <a:buFont typeface="Lucida Sans"/>
              <a:buAutoNum type="arabicPeriod"/>
            </a:pPr>
            <a:r>
              <a:rPr lang="es-ES" sz="1800" b="0" i="0" u="none" strike="noStrike" cap="none">
                <a:solidFill>
                  <a:srgbClr val="3F3F3F"/>
                </a:solidFill>
                <a:latin typeface="Calibri"/>
                <a:ea typeface="Calibri"/>
                <a:cs typeface="Calibri"/>
                <a:sym typeface="Calibri"/>
              </a:rPr>
              <a:t>Categorías de los modelos de datos</a:t>
            </a:r>
            <a:endParaRPr/>
          </a:p>
          <a:p>
            <a:pPr marL="342900" marR="0" lvl="1" indent="-342900" algn="l" rtl="0">
              <a:spcBef>
                <a:spcPts val="0"/>
              </a:spcBef>
              <a:spcAft>
                <a:spcPts val="0"/>
              </a:spcAft>
              <a:buClr>
                <a:srgbClr val="3F3F3F"/>
              </a:buClr>
              <a:buSzPts val="1800"/>
              <a:buFont typeface="Lucida Sans"/>
              <a:buAutoNum type="arabicPeriod"/>
            </a:pPr>
            <a:r>
              <a:rPr lang="es-ES" sz="1800" b="0" i="0" u="none" strike="noStrike" cap="none">
                <a:solidFill>
                  <a:srgbClr val="3F3F3F"/>
                </a:solidFill>
                <a:latin typeface="Calibri"/>
                <a:ea typeface="Calibri"/>
                <a:cs typeface="Calibri"/>
                <a:sym typeface="Calibri"/>
              </a:rPr>
              <a:t>Modelo de datos utilizando Entidad-Relación</a:t>
            </a:r>
            <a:endParaRPr/>
          </a:p>
          <a:p>
            <a:pPr marL="342900" marR="0" lvl="1" indent="-342900" algn="l" rtl="0">
              <a:spcBef>
                <a:spcPts val="0"/>
              </a:spcBef>
              <a:spcAft>
                <a:spcPts val="0"/>
              </a:spcAft>
              <a:buClr>
                <a:srgbClr val="3F3F3F"/>
              </a:buClr>
              <a:buSzPts val="1800"/>
              <a:buFont typeface="Lucida Sans"/>
              <a:buAutoNum type="arabicPeriod"/>
            </a:pPr>
            <a:r>
              <a:rPr lang="es-ES" sz="1800" b="0" i="0" u="none" strike="noStrike" cap="none">
                <a:solidFill>
                  <a:srgbClr val="3F3F3F"/>
                </a:solidFill>
                <a:latin typeface="Calibri"/>
                <a:ea typeface="Calibri"/>
                <a:cs typeface="Calibri"/>
                <a:sym typeface="Calibri"/>
              </a:rPr>
              <a:t>Modelo Entidad-Relación extendido y Modelado de Objetos</a:t>
            </a:r>
            <a:endParaRPr/>
          </a:p>
          <a:p>
            <a:pPr marL="342900" marR="0" lvl="1" indent="-342900" algn="l" rtl="0">
              <a:spcBef>
                <a:spcPts val="0"/>
              </a:spcBef>
              <a:spcAft>
                <a:spcPts val="0"/>
              </a:spcAft>
              <a:buClr>
                <a:srgbClr val="3F3F3F"/>
              </a:buClr>
              <a:buSzPts val="1800"/>
              <a:buFont typeface="Lucida Sans"/>
              <a:buAutoNum type="arabicPeriod"/>
            </a:pPr>
            <a:r>
              <a:rPr lang="es-ES" sz="1800" b="0" i="0" u="none" strike="noStrike" cap="none">
                <a:solidFill>
                  <a:srgbClr val="3F3F3F"/>
                </a:solidFill>
                <a:latin typeface="Calibri"/>
                <a:ea typeface="Calibri"/>
                <a:cs typeface="Calibri"/>
                <a:sym typeface="Calibri"/>
              </a:rPr>
              <a:t>Herencia, Generalización, Restricciones y Características de la Especialización</a:t>
            </a:r>
            <a:endParaRPr/>
          </a:p>
          <a:p>
            <a:pPr marL="0" marR="0" lvl="1" indent="0" algn="l" rtl="0">
              <a:spcBef>
                <a:spcPts val="0"/>
              </a:spcBef>
              <a:spcAft>
                <a:spcPts val="0"/>
              </a:spcAft>
              <a:buNone/>
            </a:pPr>
            <a:r>
              <a:rPr lang="es-ES" sz="1800" b="0" i="0" u="none" strike="noStrike" cap="none">
                <a:solidFill>
                  <a:srgbClr val="3F3F3F"/>
                </a:solidFill>
                <a:latin typeface="Calibri"/>
                <a:ea typeface="Calibri"/>
                <a:cs typeface="Calibri"/>
                <a:sym typeface="Calibri"/>
              </a:rPr>
              <a:t>       y Generalización.</a:t>
            </a:r>
            <a:endParaRPr/>
          </a:p>
          <a:p>
            <a:pPr marL="342900" marR="0" lvl="1" indent="-342900" algn="l" rtl="0">
              <a:spcBef>
                <a:spcPts val="0"/>
              </a:spcBef>
              <a:spcAft>
                <a:spcPts val="0"/>
              </a:spcAft>
              <a:buClr>
                <a:srgbClr val="3F3F3F"/>
              </a:buClr>
              <a:buSzPts val="1800"/>
              <a:buFont typeface="Lucida Sans"/>
              <a:buAutoNum type="arabicPeriod"/>
            </a:pPr>
            <a:r>
              <a:rPr lang="es-ES" sz="1800" b="0" i="0" u="none" strike="noStrike" cap="none">
                <a:solidFill>
                  <a:srgbClr val="3F3F3F"/>
                </a:solidFill>
                <a:latin typeface="Calibri"/>
                <a:ea typeface="Calibri"/>
                <a:cs typeface="Calibri"/>
                <a:sym typeface="Calibri"/>
              </a:rPr>
              <a:t>Modelado Conceptual de Objetos mediante diagramas de clase UML</a:t>
            </a:r>
            <a:endParaRPr/>
          </a:p>
          <a:p>
            <a:pPr marL="342900" marR="0" lvl="1" indent="-342900" algn="l" rtl="0">
              <a:spcBef>
                <a:spcPts val="0"/>
              </a:spcBef>
              <a:spcAft>
                <a:spcPts val="0"/>
              </a:spcAft>
              <a:buClr>
                <a:srgbClr val="3F3F3F"/>
              </a:buClr>
              <a:buSzPts val="1800"/>
              <a:buFont typeface="Lucida Sans"/>
              <a:buAutoNum type="arabicPeriod"/>
            </a:pPr>
            <a:r>
              <a:rPr lang="es-ES" sz="1800" b="0" i="0" u="none" strike="noStrike" cap="none">
                <a:solidFill>
                  <a:srgbClr val="3F3F3F"/>
                </a:solidFill>
                <a:latin typeface="Calibri"/>
                <a:ea typeface="Calibri"/>
                <a:cs typeface="Calibri"/>
                <a:sym typeface="Calibri"/>
              </a:rPr>
              <a:t>Tipos de relación de grado superior a dos</a:t>
            </a:r>
            <a:endParaRPr sz="1800" b="0" i="0" u="none" strike="noStrike" cap="none">
              <a:solidFill>
                <a:srgbClr val="3F3F3F"/>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1"/>
          <p:cNvSpPr txBox="1"/>
          <p:nvPr/>
        </p:nvSpPr>
        <p:spPr>
          <a:xfrm>
            <a:off x="320639" y="373856"/>
            <a:ext cx="3083921" cy="40011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000" b="1">
                <a:solidFill>
                  <a:srgbClr val="3F3F3F"/>
                </a:solidFill>
                <a:latin typeface="Calibri"/>
                <a:ea typeface="Calibri"/>
                <a:cs typeface="Calibri"/>
                <a:sym typeface="Calibri"/>
              </a:rPr>
              <a:t>Fases del Diseño de una BD</a:t>
            </a:r>
            <a:endParaRPr sz="2000" b="1">
              <a:solidFill>
                <a:srgbClr val="3F3F3F"/>
              </a:solidFill>
              <a:latin typeface="Calibri"/>
              <a:ea typeface="Calibri"/>
              <a:cs typeface="Calibri"/>
              <a:sym typeface="Calibri"/>
            </a:endParaRPr>
          </a:p>
        </p:txBody>
      </p:sp>
      <p:grpSp>
        <p:nvGrpSpPr>
          <p:cNvPr id="205" name="Google Shape;205;p21"/>
          <p:cNvGrpSpPr/>
          <p:nvPr/>
        </p:nvGrpSpPr>
        <p:grpSpPr>
          <a:xfrm>
            <a:off x="635603" y="970609"/>
            <a:ext cx="6626433" cy="3761266"/>
            <a:chOff x="0" y="0"/>
            <a:chExt cx="6626433" cy="3761266"/>
          </a:xfrm>
        </p:grpSpPr>
        <p:sp>
          <p:nvSpPr>
            <p:cNvPr id="206" name="Google Shape;206;p21"/>
            <p:cNvSpPr/>
            <p:nvPr/>
          </p:nvSpPr>
          <p:spPr>
            <a:xfrm>
              <a:off x="0" y="0"/>
              <a:ext cx="5632468" cy="1128380"/>
            </a:xfrm>
            <a:prstGeom prst="roundRect">
              <a:avLst>
                <a:gd name="adj" fmla="val 10000"/>
              </a:avLst>
            </a:prstGeom>
            <a:solidFill>
              <a:srgbClr val="BF504D"/>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1"/>
            <p:cNvSpPr txBox="1"/>
            <p:nvPr/>
          </p:nvSpPr>
          <p:spPr>
            <a:xfrm>
              <a:off x="33049" y="33049"/>
              <a:ext cx="4414859" cy="1062282"/>
            </a:xfrm>
            <a:prstGeom prst="rect">
              <a:avLst/>
            </a:prstGeom>
            <a:noFill/>
            <a:ln>
              <a:noFill/>
            </a:ln>
          </p:spPr>
          <p:txBody>
            <a:bodyPr spcFirstLastPara="1" wrap="square" lIns="121900" tIns="121900" rIns="121900" bIns="121900" anchor="ctr" anchorCtr="0">
              <a:noAutofit/>
            </a:bodyPr>
            <a:lstStyle/>
            <a:p>
              <a:pPr marL="0" marR="0" lvl="0" indent="0" algn="l" rtl="0">
                <a:lnSpc>
                  <a:spcPct val="90000"/>
                </a:lnSpc>
                <a:spcBef>
                  <a:spcPts val="0"/>
                </a:spcBef>
                <a:spcAft>
                  <a:spcPts val="0"/>
                </a:spcAft>
                <a:buClr>
                  <a:schemeClr val="lt1"/>
                </a:buClr>
                <a:buSzPts val="3200"/>
                <a:buFont typeface="Calibri"/>
                <a:buNone/>
              </a:pPr>
              <a:r>
                <a:rPr lang="es-ES" sz="3200">
                  <a:solidFill>
                    <a:schemeClr val="lt1"/>
                  </a:solidFill>
                  <a:latin typeface="Calibri"/>
                  <a:ea typeface="Calibri"/>
                  <a:cs typeface="Calibri"/>
                  <a:sym typeface="Calibri"/>
                </a:rPr>
                <a:t>Análisis de requisitos</a:t>
              </a:r>
              <a:endParaRPr/>
            </a:p>
          </p:txBody>
        </p:sp>
        <p:sp>
          <p:nvSpPr>
            <p:cNvPr id="208" name="Google Shape;208;p21"/>
            <p:cNvSpPr/>
            <p:nvPr/>
          </p:nvSpPr>
          <p:spPr>
            <a:xfrm>
              <a:off x="496982" y="1316443"/>
              <a:ext cx="5632468" cy="1128380"/>
            </a:xfrm>
            <a:prstGeom prst="roundRect">
              <a:avLst>
                <a:gd name="adj" fmla="val 10000"/>
              </a:avLst>
            </a:prstGeom>
            <a:solidFill>
              <a:schemeClr val="accent3"/>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1"/>
            <p:cNvSpPr txBox="1"/>
            <p:nvPr/>
          </p:nvSpPr>
          <p:spPr>
            <a:xfrm>
              <a:off x="530031" y="1349492"/>
              <a:ext cx="4335941" cy="1062282"/>
            </a:xfrm>
            <a:prstGeom prst="rect">
              <a:avLst/>
            </a:prstGeom>
            <a:noFill/>
            <a:ln>
              <a:noFill/>
            </a:ln>
          </p:spPr>
          <p:txBody>
            <a:bodyPr spcFirstLastPara="1" wrap="square" lIns="121900" tIns="121900" rIns="121900" bIns="121900" anchor="ctr" anchorCtr="0">
              <a:noAutofit/>
            </a:bodyPr>
            <a:lstStyle/>
            <a:p>
              <a:pPr marL="0" marR="0" lvl="0" indent="0" algn="l" rtl="0">
                <a:lnSpc>
                  <a:spcPct val="90000"/>
                </a:lnSpc>
                <a:spcBef>
                  <a:spcPts val="0"/>
                </a:spcBef>
                <a:spcAft>
                  <a:spcPts val="0"/>
                </a:spcAft>
                <a:buClr>
                  <a:schemeClr val="lt1"/>
                </a:buClr>
                <a:buSzPts val="3200"/>
                <a:buFont typeface="Calibri"/>
                <a:buNone/>
              </a:pPr>
              <a:r>
                <a:rPr lang="es-ES" sz="3200" dirty="0">
                  <a:solidFill>
                    <a:schemeClr val="lt1"/>
                  </a:solidFill>
                  <a:latin typeface="Calibri"/>
                  <a:ea typeface="Calibri"/>
                  <a:cs typeface="Calibri"/>
                  <a:sym typeface="Calibri"/>
                </a:rPr>
                <a:t>Diseño Conceptual</a:t>
              </a:r>
              <a:endParaRPr dirty="0"/>
            </a:p>
          </p:txBody>
        </p:sp>
        <p:sp>
          <p:nvSpPr>
            <p:cNvPr id="210" name="Google Shape;210;p21"/>
            <p:cNvSpPr/>
            <p:nvPr/>
          </p:nvSpPr>
          <p:spPr>
            <a:xfrm>
              <a:off x="993965" y="2632886"/>
              <a:ext cx="5632468" cy="1128380"/>
            </a:xfrm>
            <a:prstGeom prst="roundRect">
              <a:avLst>
                <a:gd name="adj" fmla="val 10000"/>
              </a:avLst>
            </a:prstGeom>
            <a:solidFill>
              <a:schemeClr val="accent4"/>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1"/>
            <p:cNvSpPr txBox="1"/>
            <p:nvPr/>
          </p:nvSpPr>
          <p:spPr>
            <a:xfrm>
              <a:off x="1027014" y="2665935"/>
              <a:ext cx="4335941" cy="1062282"/>
            </a:xfrm>
            <a:prstGeom prst="rect">
              <a:avLst/>
            </a:prstGeom>
            <a:noFill/>
            <a:ln>
              <a:noFill/>
            </a:ln>
          </p:spPr>
          <p:txBody>
            <a:bodyPr spcFirstLastPara="1" wrap="square" lIns="121900" tIns="121900" rIns="121900" bIns="121900" anchor="ctr" anchorCtr="0">
              <a:noAutofit/>
            </a:bodyPr>
            <a:lstStyle/>
            <a:p>
              <a:pPr marL="0" marR="0" lvl="0" indent="0" algn="l" rtl="0">
                <a:lnSpc>
                  <a:spcPct val="90000"/>
                </a:lnSpc>
                <a:spcBef>
                  <a:spcPts val="0"/>
                </a:spcBef>
                <a:spcAft>
                  <a:spcPts val="0"/>
                </a:spcAft>
                <a:buClr>
                  <a:schemeClr val="lt1"/>
                </a:buClr>
                <a:buSzPts val="3200"/>
                <a:buFont typeface="Calibri"/>
                <a:buNone/>
              </a:pPr>
              <a:r>
                <a:rPr lang="es-ES" sz="3200" dirty="0">
                  <a:solidFill>
                    <a:schemeClr val="lt1"/>
                  </a:solidFill>
                  <a:latin typeface="Calibri"/>
                  <a:ea typeface="Calibri"/>
                  <a:cs typeface="Calibri"/>
                  <a:sym typeface="Calibri"/>
                </a:rPr>
                <a:t>Implantación en el SGBD</a:t>
              </a:r>
              <a:endParaRPr dirty="0"/>
            </a:p>
          </p:txBody>
        </p:sp>
        <p:sp>
          <p:nvSpPr>
            <p:cNvPr id="212" name="Google Shape;212;p21"/>
            <p:cNvSpPr/>
            <p:nvPr/>
          </p:nvSpPr>
          <p:spPr>
            <a:xfrm>
              <a:off x="4899021" y="855688"/>
              <a:ext cx="733447" cy="733447"/>
            </a:xfrm>
            <a:prstGeom prst="downArrow">
              <a:avLst>
                <a:gd name="adj1" fmla="val 55000"/>
                <a:gd name="adj2" fmla="val 45000"/>
              </a:avLst>
            </a:prstGeom>
            <a:solidFill>
              <a:srgbClr val="E7CFCF">
                <a:alpha val="8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1"/>
            <p:cNvSpPr txBox="1"/>
            <p:nvPr/>
          </p:nvSpPr>
          <p:spPr>
            <a:xfrm>
              <a:off x="5064047" y="855688"/>
              <a:ext cx="403395" cy="551919"/>
            </a:xfrm>
            <a:prstGeom prst="rect">
              <a:avLst/>
            </a:prstGeom>
            <a:no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0"/>
                </a:spcAft>
                <a:buClr>
                  <a:schemeClr val="dk1"/>
                </a:buClr>
                <a:buSzPts val="3300"/>
                <a:buFont typeface="Calibri"/>
                <a:buNone/>
              </a:pPr>
              <a:endParaRPr sz="3300">
                <a:solidFill>
                  <a:schemeClr val="dk1"/>
                </a:solidFill>
                <a:latin typeface="Calibri"/>
                <a:ea typeface="Calibri"/>
                <a:cs typeface="Calibri"/>
                <a:sym typeface="Calibri"/>
              </a:endParaRPr>
            </a:p>
          </p:txBody>
        </p:sp>
        <p:sp>
          <p:nvSpPr>
            <p:cNvPr id="214" name="Google Shape;214;p21"/>
            <p:cNvSpPr/>
            <p:nvPr/>
          </p:nvSpPr>
          <p:spPr>
            <a:xfrm>
              <a:off x="5396004" y="2164609"/>
              <a:ext cx="733447" cy="733447"/>
            </a:xfrm>
            <a:prstGeom prst="downArrow">
              <a:avLst>
                <a:gd name="adj1" fmla="val 55000"/>
                <a:gd name="adj2" fmla="val 45000"/>
              </a:avLst>
            </a:prstGeom>
            <a:solidFill>
              <a:srgbClr val="DDE5D0">
                <a:alpha val="8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1"/>
            <p:cNvSpPr txBox="1"/>
            <p:nvPr/>
          </p:nvSpPr>
          <p:spPr>
            <a:xfrm>
              <a:off x="5561030" y="2164609"/>
              <a:ext cx="403395" cy="551919"/>
            </a:xfrm>
            <a:prstGeom prst="rect">
              <a:avLst/>
            </a:prstGeom>
            <a:no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0"/>
                </a:spcAft>
                <a:buClr>
                  <a:schemeClr val="dk1"/>
                </a:buClr>
                <a:buSzPts val="3300"/>
                <a:buFont typeface="Calibri"/>
                <a:buNone/>
              </a:pPr>
              <a:endParaRPr sz="3300">
                <a:solidFill>
                  <a:schemeClr val="dk1"/>
                </a:solidFill>
                <a:latin typeface="Calibri"/>
                <a:ea typeface="Calibri"/>
                <a:cs typeface="Calibri"/>
                <a:sym typeface="Calibri"/>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2"/>
          <p:cNvSpPr txBox="1"/>
          <p:nvPr/>
        </p:nvSpPr>
        <p:spPr>
          <a:xfrm>
            <a:off x="426964" y="270466"/>
            <a:ext cx="2459135" cy="40011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000" b="1">
                <a:solidFill>
                  <a:srgbClr val="3F3F3F"/>
                </a:solidFill>
                <a:latin typeface="Calibri"/>
                <a:ea typeface="Calibri"/>
                <a:cs typeface="Calibri"/>
                <a:sym typeface="Calibri"/>
              </a:rPr>
              <a:t>¿Qué es Abstracción?</a:t>
            </a:r>
            <a:endParaRPr sz="2000" b="1">
              <a:solidFill>
                <a:srgbClr val="3F3F3F"/>
              </a:solidFill>
              <a:latin typeface="Calibri"/>
              <a:ea typeface="Calibri"/>
              <a:cs typeface="Calibri"/>
              <a:sym typeface="Calibri"/>
            </a:endParaRPr>
          </a:p>
        </p:txBody>
      </p:sp>
      <p:grpSp>
        <p:nvGrpSpPr>
          <p:cNvPr id="221" name="Google Shape;221;p22"/>
          <p:cNvGrpSpPr/>
          <p:nvPr/>
        </p:nvGrpSpPr>
        <p:grpSpPr>
          <a:xfrm>
            <a:off x="575349" y="1418450"/>
            <a:ext cx="7573204" cy="2714000"/>
            <a:chOff x="713572" y="1928813"/>
            <a:chExt cx="7573204" cy="2714000"/>
          </a:xfrm>
        </p:grpSpPr>
        <p:sp>
          <p:nvSpPr>
            <p:cNvPr id="222" name="Google Shape;222;p22"/>
            <p:cNvSpPr/>
            <p:nvPr/>
          </p:nvSpPr>
          <p:spPr>
            <a:xfrm>
              <a:off x="713572" y="1999608"/>
              <a:ext cx="2643206" cy="2643205"/>
            </a:xfrm>
            <a:prstGeom prst="ellipse">
              <a:avLst/>
            </a:prstGeom>
            <a:solidFill>
              <a:schemeClr val="accent1"/>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ES" sz="1800">
                  <a:solidFill>
                    <a:schemeClr val="lt1"/>
                  </a:solidFill>
                  <a:latin typeface="Calibri"/>
                  <a:ea typeface="Calibri"/>
                  <a:cs typeface="Calibri"/>
                  <a:sym typeface="Calibri"/>
                </a:rPr>
                <a:t>Objeto</a:t>
              </a:r>
              <a:endParaRPr/>
            </a:p>
          </p:txBody>
        </p:sp>
        <p:sp>
          <p:nvSpPr>
            <p:cNvPr id="223" name="Google Shape;223;p22"/>
            <p:cNvSpPr/>
            <p:nvPr/>
          </p:nvSpPr>
          <p:spPr>
            <a:xfrm>
              <a:off x="6715140" y="2572877"/>
              <a:ext cx="1571636" cy="1356190"/>
            </a:xfrm>
            <a:prstGeom prst="rect">
              <a:avLst/>
            </a:prstGeom>
            <a:solidFill>
              <a:schemeClr val="accent2"/>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ES" sz="1800">
                  <a:solidFill>
                    <a:schemeClr val="lt1"/>
                  </a:solidFill>
                  <a:latin typeface="Calibri"/>
                  <a:ea typeface="Calibri"/>
                  <a:cs typeface="Calibri"/>
                  <a:sym typeface="Calibri"/>
                </a:rPr>
                <a:t>Modelo del Objeto</a:t>
              </a:r>
              <a:endParaRPr/>
            </a:p>
          </p:txBody>
        </p:sp>
        <p:cxnSp>
          <p:nvCxnSpPr>
            <p:cNvPr id="224" name="Google Shape;224;p22"/>
            <p:cNvCxnSpPr/>
            <p:nvPr/>
          </p:nvCxnSpPr>
          <p:spPr>
            <a:xfrm rot="-5400000" flipH="1">
              <a:off x="4445794" y="-481806"/>
              <a:ext cx="644525" cy="5465763"/>
            </a:xfrm>
            <a:prstGeom prst="straightConnector1">
              <a:avLst/>
            </a:prstGeom>
            <a:noFill/>
            <a:ln w="28575" cap="flat" cmpd="sng">
              <a:solidFill>
                <a:schemeClr val="dk2"/>
              </a:solidFill>
              <a:prstDash val="solid"/>
              <a:round/>
              <a:headEnd type="none" w="sm" len="sm"/>
              <a:tailEnd type="triangle" w="med" len="med"/>
            </a:ln>
          </p:spPr>
        </p:cxnSp>
        <p:cxnSp>
          <p:nvCxnSpPr>
            <p:cNvPr id="225" name="Google Shape;225;p22"/>
            <p:cNvCxnSpPr/>
            <p:nvPr/>
          </p:nvCxnSpPr>
          <p:spPr>
            <a:xfrm rot="-5400000">
              <a:off x="4446588" y="1517650"/>
              <a:ext cx="642937" cy="5465763"/>
            </a:xfrm>
            <a:prstGeom prst="straightConnector1">
              <a:avLst/>
            </a:prstGeom>
            <a:noFill/>
            <a:ln w="28575" cap="flat" cmpd="sng">
              <a:solidFill>
                <a:schemeClr val="dk2"/>
              </a:solidFill>
              <a:prstDash val="solid"/>
              <a:round/>
              <a:headEnd type="none" w="sm" len="sm"/>
              <a:tailEnd type="triangle" w="med" len="med"/>
            </a:ln>
          </p:spPr>
        </p:cxn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3"/>
          <p:cNvSpPr txBox="1"/>
          <p:nvPr/>
        </p:nvSpPr>
        <p:spPr>
          <a:xfrm>
            <a:off x="426964" y="270466"/>
            <a:ext cx="2459135" cy="40011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000" b="1">
                <a:solidFill>
                  <a:srgbClr val="3F3F3F"/>
                </a:solidFill>
                <a:latin typeface="Calibri"/>
                <a:ea typeface="Calibri"/>
                <a:cs typeface="Calibri"/>
                <a:sym typeface="Calibri"/>
              </a:rPr>
              <a:t>¿Qué es Abstracción?</a:t>
            </a:r>
            <a:endParaRPr sz="2000" b="1">
              <a:solidFill>
                <a:srgbClr val="3F3F3F"/>
              </a:solidFill>
              <a:latin typeface="Calibri"/>
              <a:ea typeface="Calibri"/>
              <a:cs typeface="Calibri"/>
              <a:sym typeface="Calibri"/>
            </a:endParaRPr>
          </a:p>
        </p:txBody>
      </p:sp>
      <p:grpSp>
        <p:nvGrpSpPr>
          <p:cNvPr id="231" name="Google Shape;231;p23"/>
          <p:cNvGrpSpPr/>
          <p:nvPr/>
        </p:nvGrpSpPr>
        <p:grpSpPr>
          <a:xfrm>
            <a:off x="1002349" y="1492701"/>
            <a:ext cx="6636626" cy="2862501"/>
            <a:chOff x="0" y="1371592"/>
            <a:chExt cx="8786842" cy="4414862"/>
          </a:xfrm>
        </p:grpSpPr>
        <p:sp>
          <p:nvSpPr>
            <p:cNvPr id="232" name="Google Shape;232;p23"/>
            <p:cNvSpPr/>
            <p:nvPr/>
          </p:nvSpPr>
          <p:spPr>
            <a:xfrm>
              <a:off x="1785918" y="1371592"/>
              <a:ext cx="914400" cy="914400"/>
            </a:xfrm>
            <a:prstGeom prst="rect">
              <a:avLst/>
            </a:prstGeom>
            <a:solidFill>
              <a:schemeClr val="accent1"/>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ES" sz="1800">
                  <a:solidFill>
                    <a:schemeClr val="lt1"/>
                  </a:solidFill>
                  <a:latin typeface="Calibri"/>
                  <a:ea typeface="Calibri"/>
                  <a:cs typeface="Calibri"/>
                  <a:sym typeface="Calibri"/>
                </a:rPr>
                <a:t>Vista 1</a:t>
              </a:r>
              <a:endParaRPr/>
            </a:p>
          </p:txBody>
        </p:sp>
        <p:sp>
          <p:nvSpPr>
            <p:cNvPr id="233" name="Google Shape;233;p23"/>
            <p:cNvSpPr/>
            <p:nvPr/>
          </p:nvSpPr>
          <p:spPr>
            <a:xfrm>
              <a:off x="3714744" y="1371592"/>
              <a:ext cx="914400" cy="914400"/>
            </a:xfrm>
            <a:prstGeom prst="rect">
              <a:avLst/>
            </a:prstGeom>
            <a:solidFill>
              <a:schemeClr val="accent2"/>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ES" sz="1800">
                  <a:solidFill>
                    <a:schemeClr val="lt1"/>
                  </a:solidFill>
                  <a:latin typeface="Calibri"/>
                  <a:ea typeface="Calibri"/>
                  <a:cs typeface="Calibri"/>
                  <a:sym typeface="Calibri"/>
                </a:rPr>
                <a:t>Vista 2</a:t>
              </a:r>
              <a:endParaRPr/>
            </a:p>
          </p:txBody>
        </p:sp>
        <p:sp>
          <p:nvSpPr>
            <p:cNvPr id="234" name="Google Shape;234;p23"/>
            <p:cNvSpPr/>
            <p:nvPr/>
          </p:nvSpPr>
          <p:spPr>
            <a:xfrm>
              <a:off x="5800740" y="1371592"/>
              <a:ext cx="914400" cy="914400"/>
            </a:xfrm>
            <a:prstGeom prst="rect">
              <a:avLst/>
            </a:prstGeom>
            <a:solidFill>
              <a:schemeClr val="accent3"/>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ES" sz="1800">
                  <a:solidFill>
                    <a:schemeClr val="lt1"/>
                  </a:solidFill>
                  <a:latin typeface="Calibri"/>
                  <a:ea typeface="Calibri"/>
                  <a:cs typeface="Calibri"/>
                  <a:sym typeface="Calibri"/>
                </a:rPr>
                <a:t>Vista 3</a:t>
              </a:r>
              <a:endParaRPr/>
            </a:p>
          </p:txBody>
        </p:sp>
        <p:sp>
          <p:nvSpPr>
            <p:cNvPr id="235" name="Google Shape;235;p23"/>
            <p:cNvSpPr/>
            <p:nvPr/>
          </p:nvSpPr>
          <p:spPr>
            <a:xfrm>
              <a:off x="7872442" y="1371592"/>
              <a:ext cx="914400" cy="914400"/>
            </a:xfrm>
            <a:prstGeom prst="rect">
              <a:avLst/>
            </a:prstGeom>
            <a:solidFill>
              <a:schemeClr val="accent4"/>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ES" sz="1800">
                  <a:solidFill>
                    <a:schemeClr val="lt1"/>
                  </a:solidFill>
                  <a:latin typeface="Calibri"/>
                  <a:ea typeface="Calibri"/>
                  <a:cs typeface="Calibri"/>
                  <a:sym typeface="Calibri"/>
                </a:rPr>
                <a:t>Vista n</a:t>
              </a:r>
              <a:endParaRPr/>
            </a:p>
          </p:txBody>
        </p:sp>
        <p:sp>
          <p:nvSpPr>
            <p:cNvPr id="236" name="Google Shape;236;p23"/>
            <p:cNvSpPr txBox="1"/>
            <p:nvPr/>
          </p:nvSpPr>
          <p:spPr>
            <a:xfrm>
              <a:off x="7048500" y="1371600"/>
              <a:ext cx="595313" cy="584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a:solidFill>
                    <a:schemeClr val="dk1"/>
                  </a:solidFill>
                  <a:latin typeface="Calibri"/>
                  <a:ea typeface="Calibri"/>
                  <a:cs typeface="Calibri"/>
                  <a:sym typeface="Calibri"/>
                </a:rPr>
                <a:t>…</a:t>
              </a:r>
              <a:endParaRPr/>
            </a:p>
          </p:txBody>
        </p:sp>
        <p:sp>
          <p:nvSpPr>
            <p:cNvPr id="237" name="Google Shape;237;p23"/>
            <p:cNvSpPr/>
            <p:nvPr/>
          </p:nvSpPr>
          <p:spPr>
            <a:xfrm>
              <a:off x="3714744" y="3228980"/>
              <a:ext cx="3286148" cy="914400"/>
            </a:xfrm>
            <a:prstGeom prst="rect">
              <a:avLst/>
            </a:prstGeom>
            <a:solidFill>
              <a:srgbClr val="974806"/>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ES" sz="1800">
                  <a:solidFill>
                    <a:schemeClr val="lt1"/>
                  </a:solidFill>
                  <a:latin typeface="Calibri"/>
                  <a:ea typeface="Calibri"/>
                  <a:cs typeface="Calibri"/>
                  <a:sym typeface="Calibri"/>
                </a:rPr>
                <a:t>Nivel Conceptual</a:t>
              </a:r>
              <a:endParaRPr/>
            </a:p>
          </p:txBody>
        </p:sp>
        <p:sp>
          <p:nvSpPr>
            <p:cNvPr id="238" name="Google Shape;238;p23"/>
            <p:cNvSpPr/>
            <p:nvPr/>
          </p:nvSpPr>
          <p:spPr>
            <a:xfrm>
              <a:off x="3714744" y="4872054"/>
              <a:ext cx="3286148" cy="914400"/>
            </a:xfrm>
            <a:prstGeom prst="rect">
              <a:avLst/>
            </a:prstGeom>
            <a:solidFill>
              <a:schemeClr val="dk2"/>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ES" sz="1800">
                  <a:solidFill>
                    <a:schemeClr val="lt1"/>
                  </a:solidFill>
                  <a:latin typeface="Calibri"/>
                  <a:ea typeface="Calibri"/>
                  <a:cs typeface="Calibri"/>
                  <a:sym typeface="Calibri"/>
                </a:rPr>
                <a:t>Nivel Físico</a:t>
              </a:r>
              <a:endParaRPr/>
            </a:p>
          </p:txBody>
        </p:sp>
        <p:sp>
          <p:nvSpPr>
            <p:cNvPr id="239" name="Google Shape;239;p23"/>
            <p:cNvSpPr txBox="1"/>
            <p:nvPr/>
          </p:nvSpPr>
          <p:spPr>
            <a:xfrm>
              <a:off x="190500" y="1500190"/>
              <a:ext cx="1452563" cy="99677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800" b="1" dirty="0">
                  <a:solidFill>
                    <a:schemeClr val="accent1"/>
                  </a:solidFill>
                  <a:latin typeface="Calibri"/>
                  <a:ea typeface="Calibri"/>
                  <a:cs typeface="Calibri"/>
                  <a:sym typeface="Calibri"/>
                </a:rPr>
                <a:t>Usuarios</a:t>
              </a:r>
              <a:endParaRPr dirty="0"/>
            </a:p>
            <a:p>
              <a:pPr marL="0" marR="0" lvl="0" indent="0" algn="ctr" rtl="0">
                <a:spcBef>
                  <a:spcPts val="0"/>
                </a:spcBef>
                <a:spcAft>
                  <a:spcPts val="0"/>
                </a:spcAft>
                <a:buNone/>
              </a:pPr>
              <a:r>
                <a:rPr lang="es-ES" sz="1800" b="1" dirty="0">
                  <a:solidFill>
                    <a:schemeClr val="accent1"/>
                  </a:solidFill>
                  <a:latin typeface="Calibri"/>
                  <a:ea typeface="Calibri"/>
                  <a:cs typeface="Calibri"/>
                  <a:sym typeface="Calibri"/>
                </a:rPr>
                <a:t>Finales</a:t>
              </a:r>
              <a:endParaRPr dirty="0"/>
            </a:p>
          </p:txBody>
        </p:sp>
        <p:sp>
          <p:nvSpPr>
            <p:cNvPr id="240" name="Google Shape;240;p23"/>
            <p:cNvSpPr txBox="1"/>
            <p:nvPr/>
          </p:nvSpPr>
          <p:spPr>
            <a:xfrm>
              <a:off x="458789" y="3354388"/>
              <a:ext cx="1015517" cy="56956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800" b="1" dirty="0">
                  <a:solidFill>
                    <a:schemeClr val="accent1"/>
                  </a:solidFill>
                  <a:latin typeface="Calibri"/>
                  <a:ea typeface="Calibri"/>
                  <a:cs typeface="Calibri"/>
                  <a:sym typeface="Calibri"/>
                </a:rPr>
                <a:t>DBA</a:t>
              </a:r>
              <a:endParaRPr dirty="0"/>
            </a:p>
          </p:txBody>
        </p:sp>
        <p:sp>
          <p:nvSpPr>
            <p:cNvPr id="241" name="Google Shape;241;p23"/>
            <p:cNvSpPr txBox="1"/>
            <p:nvPr/>
          </p:nvSpPr>
          <p:spPr>
            <a:xfrm>
              <a:off x="434975" y="5130801"/>
              <a:ext cx="1039330" cy="56956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800" b="1" dirty="0">
                  <a:solidFill>
                    <a:schemeClr val="accent1"/>
                  </a:solidFill>
                  <a:latin typeface="Calibri"/>
                  <a:ea typeface="Calibri"/>
                  <a:cs typeface="Calibri"/>
                  <a:sym typeface="Calibri"/>
                </a:rPr>
                <a:t>SGBD</a:t>
              </a:r>
              <a:endParaRPr dirty="0"/>
            </a:p>
          </p:txBody>
        </p:sp>
        <p:cxnSp>
          <p:nvCxnSpPr>
            <p:cNvPr id="242" name="Google Shape;242;p23"/>
            <p:cNvCxnSpPr/>
            <p:nvPr/>
          </p:nvCxnSpPr>
          <p:spPr>
            <a:xfrm>
              <a:off x="0" y="2928938"/>
              <a:ext cx="1643063" cy="1587"/>
            </a:xfrm>
            <a:prstGeom prst="straightConnector1">
              <a:avLst/>
            </a:prstGeom>
            <a:noFill/>
            <a:ln w="9525" cap="flat" cmpd="sng">
              <a:solidFill>
                <a:schemeClr val="dk2"/>
              </a:solidFill>
              <a:prstDash val="solid"/>
              <a:round/>
              <a:headEnd type="none" w="sm" len="sm"/>
              <a:tailEnd type="none" w="sm" len="sm"/>
            </a:ln>
          </p:spPr>
        </p:cxnSp>
        <p:cxnSp>
          <p:nvCxnSpPr>
            <p:cNvPr id="243" name="Google Shape;243;p23"/>
            <p:cNvCxnSpPr/>
            <p:nvPr/>
          </p:nvCxnSpPr>
          <p:spPr>
            <a:xfrm>
              <a:off x="0" y="4427538"/>
              <a:ext cx="1643063" cy="1587"/>
            </a:xfrm>
            <a:prstGeom prst="straightConnector1">
              <a:avLst/>
            </a:prstGeom>
            <a:noFill/>
            <a:ln w="9525" cap="flat" cmpd="sng">
              <a:solidFill>
                <a:schemeClr val="dk2"/>
              </a:solidFill>
              <a:prstDash val="solid"/>
              <a:round/>
              <a:headEnd type="none" w="sm" len="sm"/>
              <a:tailEnd type="none" w="sm" len="sm"/>
            </a:ln>
          </p:spPr>
        </p:cxnSp>
        <p:cxnSp>
          <p:nvCxnSpPr>
            <p:cNvPr id="244" name="Google Shape;244;p23"/>
            <p:cNvCxnSpPr/>
            <p:nvPr/>
          </p:nvCxnSpPr>
          <p:spPr>
            <a:xfrm rot="-5400000" flipH="1">
              <a:off x="3328988" y="1200150"/>
              <a:ext cx="942975" cy="3114675"/>
            </a:xfrm>
            <a:prstGeom prst="straightConnector1">
              <a:avLst/>
            </a:prstGeom>
            <a:noFill/>
            <a:ln w="28575" cap="flat" cmpd="sng">
              <a:solidFill>
                <a:schemeClr val="dk2"/>
              </a:solidFill>
              <a:prstDash val="solid"/>
              <a:round/>
              <a:headEnd type="none" w="sm" len="sm"/>
              <a:tailEnd type="none" w="sm" len="sm"/>
            </a:ln>
          </p:spPr>
        </p:cxnSp>
        <p:cxnSp>
          <p:nvCxnSpPr>
            <p:cNvPr id="245" name="Google Shape;245;p23"/>
            <p:cNvCxnSpPr/>
            <p:nvPr/>
          </p:nvCxnSpPr>
          <p:spPr>
            <a:xfrm rot="-5400000" flipH="1">
              <a:off x="4293394" y="2164556"/>
              <a:ext cx="942975" cy="1185863"/>
            </a:xfrm>
            <a:prstGeom prst="straightConnector1">
              <a:avLst/>
            </a:prstGeom>
            <a:noFill/>
            <a:ln w="28575" cap="flat" cmpd="sng">
              <a:solidFill>
                <a:schemeClr val="dk2"/>
              </a:solidFill>
              <a:prstDash val="solid"/>
              <a:round/>
              <a:headEnd type="none" w="sm" len="sm"/>
              <a:tailEnd type="none" w="sm" len="sm"/>
            </a:ln>
          </p:spPr>
        </p:cxnSp>
        <p:cxnSp>
          <p:nvCxnSpPr>
            <p:cNvPr id="246" name="Google Shape;246;p23"/>
            <p:cNvCxnSpPr/>
            <p:nvPr/>
          </p:nvCxnSpPr>
          <p:spPr>
            <a:xfrm rot="5400000">
              <a:off x="6372225" y="1271588"/>
              <a:ext cx="942975" cy="2971800"/>
            </a:xfrm>
            <a:prstGeom prst="straightConnector1">
              <a:avLst/>
            </a:prstGeom>
            <a:noFill/>
            <a:ln w="28575" cap="flat" cmpd="sng">
              <a:solidFill>
                <a:schemeClr val="dk2"/>
              </a:solidFill>
              <a:prstDash val="solid"/>
              <a:round/>
              <a:headEnd type="none" w="sm" len="sm"/>
              <a:tailEnd type="none" w="sm" len="sm"/>
            </a:ln>
          </p:spPr>
        </p:cxnSp>
        <p:cxnSp>
          <p:nvCxnSpPr>
            <p:cNvPr id="247" name="Google Shape;247;p23"/>
            <p:cNvCxnSpPr/>
            <p:nvPr/>
          </p:nvCxnSpPr>
          <p:spPr>
            <a:xfrm rot="5400000">
              <a:off x="4994276" y="4508500"/>
              <a:ext cx="728662" cy="1587"/>
            </a:xfrm>
            <a:prstGeom prst="straightConnector1">
              <a:avLst/>
            </a:prstGeom>
            <a:noFill/>
            <a:ln w="28575" cap="flat" cmpd="sng">
              <a:solidFill>
                <a:schemeClr val="dk2"/>
              </a:solidFill>
              <a:prstDash val="solid"/>
              <a:round/>
              <a:headEnd type="none" w="sm" len="sm"/>
              <a:tailEnd type="none" w="sm" len="sm"/>
            </a:ln>
          </p:spPr>
        </p:cxnSp>
      </p:grpSp>
      <p:cxnSp>
        <p:nvCxnSpPr>
          <p:cNvPr id="248" name="Google Shape;248;p23"/>
          <p:cNvCxnSpPr>
            <a:stCxn id="234" idx="2"/>
          </p:cNvCxnSpPr>
          <p:nvPr/>
        </p:nvCxnSpPr>
        <p:spPr>
          <a:xfrm flipH="1">
            <a:off x="5062017" y="2085578"/>
            <a:ext cx="666900" cy="601500"/>
          </a:xfrm>
          <a:prstGeom prst="straightConnector1">
            <a:avLst/>
          </a:prstGeom>
          <a:noFill/>
          <a:ln w="28575" cap="flat" cmpd="sng">
            <a:solidFill>
              <a:schemeClr val="dk2"/>
            </a:solidFill>
            <a:prstDash val="solid"/>
            <a:round/>
            <a:headEnd type="none" w="sm" len="sm"/>
            <a:tailEnd type="none" w="sm" len="sm"/>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4"/>
          <p:cNvSpPr txBox="1"/>
          <p:nvPr/>
        </p:nvSpPr>
        <p:spPr>
          <a:xfrm>
            <a:off x="355896" y="153202"/>
            <a:ext cx="3554114" cy="40011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000" b="1">
                <a:solidFill>
                  <a:srgbClr val="3F3F3F"/>
                </a:solidFill>
                <a:latin typeface="Calibri"/>
                <a:ea typeface="Calibri"/>
                <a:cs typeface="Calibri"/>
                <a:sym typeface="Calibri"/>
              </a:rPr>
              <a:t>¿Qué es el Modelado de Datos?</a:t>
            </a:r>
            <a:endParaRPr sz="2000" b="1">
              <a:solidFill>
                <a:srgbClr val="3F3F3F"/>
              </a:solidFill>
              <a:latin typeface="Calibri"/>
              <a:ea typeface="Calibri"/>
              <a:cs typeface="Calibri"/>
              <a:sym typeface="Calibri"/>
            </a:endParaRPr>
          </a:p>
        </p:txBody>
      </p:sp>
      <p:grpSp>
        <p:nvGrpSpPr>
          <p:cNvPr id="254" name="Google Shape;254;p24"/>
          <p:cNvGrpSpPr/>
          <p:nvPr/>
        </p:nvGrpSpPr>
        <p:grpSpPr>
          <a:xfrm>
            <a:off x="-628138" y="684376"/>
            <a:ext cx="8517724" cy="4131485"/>
            <a:chOff x="-2025416" y="714375"/>
            <a:chExt cx="11790289" cy="5786438"/>
          </a:xfrm>
        </p:grpSpPr>
        <p:grpSp>
          <p:nvGrpSpPr>
            <p:cNvPr id="255" name="Google Shape;255;p24"/>
            <p:cNvGrpSpPr/>
            <p:nvPr/>
          </p:nvGrpSpPr>
          <p:grpSpPr>
            <a:xfrm>
              <a:off x="-2025416" y="714375"/>
              <a:ext cx="8811979" cy="5786438"/>
              <a:chOff x="-1324339" y="500042"/>
              <a:chExt cx="9325363" cy="6072230"/>
            </a:xfrm>
          </p:grpSpPr>
          <p:grpSp>
            <p:nvGrpSpPr>
              <p:cNvPr id="256" name="Google Shape;256;p24"/>
              <p:cNvGrpSpPr/>
              <p:nvPr/>
            </p:nvGrpSpPr>
            <p:grpSpPr>
              <a:xfrm>
                <a:off x="1857356" y="500042"/>
                <a:ext cx="6143668" cy="6072230"/>
                <a:chOff x="3600450" y="2601913"/>
                <a:chExt cx="2462213" cy="2463800"/>
              </a:xfrm>
            </p:grpSpPr>
            <p:sp>
              <p:nvSpPr>
                <p:cNvPr id="257" name="Google Shape;257;p24"/>
                <p:cNvSpPr/>
                <p:nvPr/>
              </p:nvSpPr>
              <p:spPr>
                <a:xfrm>
                  <a:off x="3862388" y="2765425"/>
                  <a:ext cx="2200275" cy="2300288"/>
                </a:xfrm>
                <a:custGeom>
                  <a:avLst/>
                  <a:gdLst/>
                  <a:ahLst/>
                  <a:cxnLst/>
                  <a:rect l="l" t="t" r="r" b="b"/>
                  <a:pathLst>
                    <a:path w="1386" h="1449" extrusionOk="0">
                      <a:moveTo>
                        <a:pt x="1379" y="776"/>
                      </a:moveTo>
                      <a:lnTo>
                        <a:pt x="1386" y="658"/>
                      </a:lnTo>
                      <a:lnTo>
                        <a:pt x="1375" y="541"/>
                      </a:lnTo>
                      <a:lnTo>
                        <a:pt x="1350" y="431"/>
                      </a:lnTo>
                      <a:lnTo>
                        <a:pt x="1305" y="328"/>
                      </a:lnTo>
                      <a:lnTo>
                        <a:pt x="1247" y="228"/>
                      </a:lnTo>
                      <a:lnTo>
                        <a:pt x="1177" y="140"/>
                      </a:lnTo>
                      <a:lnTo>
                        <a:pt x="1096" y="66"/>
                      </a:lnTo>
                      <a:lnTo>
                        <a:pt x="1000" y="0"/>
                      </a:lnTo>
                      <a:lnTo>
                        <a:pt x="1044" y="63"/>
                      </a:lnTo>
                      <a:lnTo>
                        <a:pt x="1081" y="129"/>
                      </a:lnTo>
                      <a:lnTo>
                        <a:pt x="1114" y="199"/>
                      </a:lnTo>
                      <a:lnTo>
                        <a:pt x="1136" y="272"/>
                      </a:lnTo>
                      <a:lnTo>
                        <a:pt x="1155" y="346"/>
                      </a:lnTo>
                      <a:lnTo>
                        <a:pt x="1162" y="423"/>
                      </a:lnTo>
                      <a:lnTo>
                        <a:pt x="1162" y="500"/>
                      </a:lnTo>
                      <a:lnTo>
                        <a:pt x="1155" y="581"/>
                      </a:lnTo>
                      <a:lnTo>
                        <a:pt x="1140" y="658"/>
                      </a:lnTo>
                      <a:lnTo>
                        <a:pt x="1118" y="732"/>
                      </a:lnTo>
                      <a:lnTo>
                        <a:pt x="1088" y="806"/>
                      </a:lnTo>
                      <a:lnTo>
                        <a:pt x="1055" y="872"/>
                      </a:lnTo>
                      <a:lnTo>
                        <a:pt x="1015" y="934"/>
                      </a:lnTo>
                      <a:lnTo>
                        <a:pt x="967" y="993"/>
                      </a:lnTo>
                      <a:lnTo>
                        <a:pt x="916" y="1045"/>
                      </a:lnTo>
                      <a:lnTo>
                        <a:pt x="857" y="1092"/>
                      </a:lnTo>
                      <a:lnTo>
                        <a:pt x="794" y="1137"/>
                      </a:lnTo>
                      <a:lnTo>
                        <a:pt x="732" y="1173"/>
                      </a:lnTo>
                      <a:lnTo>
                        <a:pt x="662" y="1203"/>
                      </a:lnTo>
                      <a:lnTo>
                        <a:pt x="588" y="1225"/>
                      </a:lnTo>
                      <a:lnTo>
                        <a:pt x="515" y="1243"/>
                      </a:lnTo>
                      <a:lnTo>
                        <a:pt x="441" y="1251"/>
                      </a:lnTo>
                      <a:lnTo>
                        <a:pt x="360" y="1254"/>
                      </a:lnTo>
                      <a:lnTo>
                        <a:pt x="283" y="1247"/>
                      </a:lnTo>
                      <a:lnTo>
                        <a:pt x="246" y="1239"/>
                      </a:lnTo>
                      <a:lnTo>
                        <a:pt x="206" y="1232"/>
                      </a:lnTo>
                      <a:lnTo>
                        <a:pt x="169" y="1221"/>
                      </a:lnTo>
                      <a:lnTo>
                        <a:pt x="136" y="1210"/>
                      </a:lnTo>
                      <a:lnTo>
                        <a:pt x="99" y="1195"/>
                      </a:lnTo>
                      <a:lnTo>
                        <a:pt x="66" y="1181"/>
                      </a:lnTo>
                      <a:lnTo>
                        <a:pt x="33" y="1166"/>
                      </a:lnTo>
                      <a:lnTo>
                        <a:pt x="0" y="1148"/>
                      </a:lnTo>
                      <a:lnTo>
                        <a:pt x="48" y="1203"/>
                      </a:lnTo>
                      <a:lnTo>
                        <a:pt x="99" y="1254"/>
                      </a:lnTo>
                      <a:lnTo>
                        <a:pt x="158" y="1302"/>
                      </a:lnTo>
                      <a:lnTo>
                        <a:pt x="221" y="1342"/>
                      </a:lnTo>
                      <a:lnTo>
                        <a:pt x="283" y="1376"/>
                      </a:lnTo>
                      <a:lnTo>
                        <a:pt x="353" y="1405"/>
                      </a:lnTo>
                      <a:lnTo>
                        <a:pt x="427" y="1427"/>
                      </a:lnTo>
                      <a:lnTo>
                        <a:pt x="504" y="1442"/>
                      </a:lnTo>
                      <a:lnTo>
                        <a:pt x="585" y="1449"/>
                      </a:lnTo>
                      <a:lnTo>
                        <a:pt x="662" y="1449"/>
                      </a:lnTo>
                      <a:lnTo>
                        <a:pt x="739" y="1438"/>
                      </a:lnTo>
                      <a:lnTo>
                        <a:pt x="813" y="1423"/>
                      </a:lnTo>
                      <a:lnTo>
                        <a:pt x="883" y="1398"/>
                      </a:lnTo>
                      <a:lnTo>
                        <a:pt x="952" y="1368"/>
                      </a:lnTo>
                      <a:lnTo>
                        <a:pt x="1019" y="1331"/>
                      </a:lnTo>
                      <a:lnTo>
                        <a:pt x="1081" y="1291"/>
                      </a:lnTo>
                      <a:lnTo>
                        <a:pt x="1136" y="1243"/>
                      </a:lnTo>
                      <a:lnTo>
                        <a:pt x="1188" y="1188"/>
                      </a:lnTo>
                      <a:lnTo>
                        <a:pt x="1236" y="1133"/>
                      </a:lnTo>
                      <a:lnTo>
                        <a:pt x="1276" y="1067"/>
                      </a:lnTo>
                      <a:lnTo>
                        <a:pt x="1313" y="1000"/>
                      </a:lnTo>
                      <a:lnTo>
                        <a:pt x="1342" y="931"/>
                      </a:lnTo>
                      <a:lnTo>
                        <a:pt x="1364" y="853"/>
                      </a:lnTo>
                      <a:lnTo>
                        <a:pt x="1379" y="776"/>
                      </a:lnTo>
                      <a:close/>
                    </a:path>
                  </a:pathLst>
                </a:custGeom>
                <a:solidFill>
                  <a:srgbClr val="60C6F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8" name="Google Shape;258;p24"/>
                <p:cNvSpPr/>
                <p:nvPr/>
              </p:nvSpPr>
              <p:spPr>
                <a:xfrm>
                  <a:off x="3600450" y="2601913"/>
                  <a:ext cx="2106613" cy="2154238"/>
                </a:xfrm>
                <a:custGeom>
                  <a:avLst/>
                  <a:gdLst/>
                  <a:ahLst/>
                  <a:cxnLst/>
                  <a:rect l="l" t="t" r="r" b="b"/>
                  <a:pathLst>
                    <a:path w="1327" h="1357" extrusionOk="0">
                      <a:moveTo>
                        <a:pt x="448" y="1350"/>
                      </a:moveTo>
                      <a:lnTo>
                        <a:pt x="525" y="1357"/>
                      </a:lnTo>
                      <a:lnTo>
                        <a:pt x="606" y="1354"/>
                      </a:lnTo>
                      <a:lnTo>
                        <a:pt x="680" y="1346"/>
                      </a:lnTo>
                      <a:lnTo>
                        <a:pt x="753" y="1328"/>
                      </a:lnTo>
                      <a:lnTo>
                        <a:pt x="827" y="1306"/>
                      </a:lnTo>
                      <a:lnTo>
                        <a:pt x="897" y="1276"/>
                      </a:lnTo>
                      <a:lnTo>
                        <a:pt x="959" y="1240"/>
                      </a:lnTo>
                      <a:lnTo>
                        <a:pt x="1022" y="1195"/>
                      </a:lnTo>
                      <a:lnTo>
                        <a:pt x="1081" y="1148"/>
                      </a:lnTo>
                      <a:lnTo>
                        <a:pt x="1132" y="1096"/>
                      </a:lnTo>
                      <a:lnTo>
                        <a:pt x="1180" y="1037"/>
                      </a:lnTo>
                      <a:lnTo>
                        <a:pt x="1220" y="975"/>
                      </a:lnTo>
                      <a:lnTo>
                        <a:pt x="1253" y="909"/>
                      </a:lnTo>
                      <a:lnTo>
                        <a:pt x="1283" y="835"/>
                      </a:lnTo>
                      <a:lnTo>
                        <a:pt x="1305" y="761"/>
                      </a:lnTo>
                      <a:lnTo>
                        <a:pt x="1320" y="684"/>
                      </a:lnTo>
                      <a:lnTo>
                        <a:pt x="1327" y="603"/>
                      </a:lnTo>
                      <a:lnTo>
                        <a:pt x="1327" y="526"/>
                      </a:lnTo>
                      <a:lnTo>
                        <a:pt x="1320" y="449"/>
                      </a:lnTo>
                      <a:lnTo>
                        <a:pt x="1301" y="375"/>
                      </a:lnTo>
                      <a:lnTo>
                        <a:pt x="1279" y="302"/>
                      </a:lnTo>
                      <a:lnTo>
                        <a:pt x="1246" y="232"/>
                      </a:lnTo>
                      <a:lnTo>
                        <a:pt x="1209" y="166"/>
                      </a:lnTo>
                      <a:lnTo>
                        <a:pt x="1165" y="103"/>
                      </a:lnTo>
                      <a:lnTo>
                        <a:pt x="1132" y="85"/>
                      </a:lnTo>
                      <a:lnTo>
                        <a:pt x="1099" y="70"/>
                      </a:lnTo>
                      <a:lnTo>
                        <a:pt x="1066" y="55"/>
                      </a:lnTo>
                      <a:lnTo>
                        <a:pt x="1029" y="41"/>
                      </a:lnTo>
                      <a:lnTo>
                        <a:pt x="992" y="30"/>
                      </a:lnTo>
                      <a:lnTo>
                        <a:pt x="956" y="19"/>
                      </a:lnTo>
                      <a:lnTo>
                        <a:pt x="919" y="11"/>
                      </a:lnTo>
                      <a:lnTo>
                        <a:pt x="878" y="8"/>
                      </a:lnTo>
                      <a:lnTo>
                        <a:pt x="801" y="0"/>
                      </a:lnTo>
                      <a:lnTo>
                        <a:pt x="724" y="0"/>
                      </a:lnTo>
                      <a:lnTo>
                        <a:pt x="647" y="11"/>
                      </a:lnTo>
                      <a:lnTo>
                        <a:pt x="573" y="26"/>
                      </a:lnTo>
                      <a:lnTo>
                        <a:pt x="503" y="48"/>
                      </a:lnTo>
                      <a:lnTo>
                        <a:pt x="433" y="81"/>
                      </a:lnTo>
                      <a:lnTo>
                        <a:pt x="367" y="114"/>
                      </a:lnTo>
                      <a:lnTo>
                        <a:pt x="308" y="158"/>
                      </a:lnTo>
                      <a:lnTo>
                        <a:pt x="250" y="206"/>
                      </a:lnTo>
                      <a:lnTo>
                        <a:pt x="198" y="258"/>
                      </a:lnTo>
                      <a:lnTo>
                        <a:pt x="150" y="317"/>
                      </a:lnTo>
                      <a:lnTo>
                        <a:pt x="110" y="379"/>
                      </a:lnTo>
                      <a:lnTo>
                        <a:pt x="73" y="445"/>
                      </a:lnTo>
                      <a:lnTo>
                        <a:pt x="44" y="515"/>
                      </a:lnTo>
                      <a:lnTo>
                        <a:pt x="22" y="589"/>
                      </a:lnTo>
                      <a:lnTo>
                        <a:pt x="7" y="666"/>
                      </a:lnTo>
                      <a:lnTo>
                        <a:pt x="0" y="747"/>
                      </a:lnTo>
                      <a:lnTo>
                        <a:pt x="3" y="828"/>
                      </a:lnTo>
                      <a:lnTo>
                        <a:pt x="11" y="905"/>
                      </a:lnTo>
                      <a:lnTo>
                        <a:pt x="29" y="978"/>
                      </a:lnTo>
                      <a:lnTo>
                        <a:pt x="51" y="1052"/>
                      </a:lnTo>
                      <a:lnTo>
                        <a:pt x="84" y="1122"/>
                      </a:lnTo>
                      <a:lnTo>
                        <a:pt x="121" y="1188"/>
                      </a:lnTo>
                      <a:lnTo>
                        <a:pt x="165" y="1251"/>
                      </a:lnTo>
                      <a:lnTo>
                        <a:pt x="198" y="1269"/>
                      </a:lnTo>
                      <a:lnTo>
                        <a:pt x="231" y="1284"/>
                      </a:lnTo>
                      <a:lnTo>
                        <a:pt x="264" y="1298"/>
                      </a:lnTo>
                      <a:lnTo>
                        <a:pt x="301" y="1313"/>
                      </a:lnTo>
                      <a:lnTo>
                        <a:pt x="334" y="1324"/>
                      </a:lnTo>
                      <a:lnTo>
                        <a:pt x="371" y="1335"/>
                      </a:lnTo>
                      <a:lnTo>
                        <a:pt x="411" y="1342"/>
                      </a:lnTo>
                      <a:lnTo>
                        <a:pt x="448" y="1350"/>
                      </a:lnTo>
                      <a:close/>
                    </a:path>
                  </a:pathLst>
                </a:custGeom>
                <a:solidFill>
                  <a:srgbClr val="9BED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9" name="Google Shape;259;p24"/>
                <p:cNvSpPr/>
                <p:nvPr/>
              </p:nvSpPr>
              <p:spPr>
                <a:xfrm>
                  <a:off x="4941888" y="2689225"/>
                  <a:ext cx="309563" cy="409575"/>
                </a:xfrm>
                <a:custGeom>
                  <a:avLst/>
                  <a:gdLst/>
                  <a:ahLst/>
                  <a:cxnLst/>
                  <a:rect l="l" t="t" r="r" b="b"/>
                  <a:pathLst>
                    <a:path w="195" h="258" extrusionOk="0">
                      <a:moveTo>
                        <a:pt x="100" y="8"/>
                      </a:moveTo>
                      <a:lnTo>
                        <a:pt x="107" y="11"/>
                      </a:lnTo>
                      <a:lnTo>
                        <a:pt x="122" y="23"/>
                      </a:lnTo>
                      <a:lnTo>
                        <a:pt x="144" y="37"/>
                      </a:lnTo>
                      <a:lnTo>
                        <a:pt x="166" y="56"/>
                      </a:lnTo>
                      <a:lnTo>
                        <a:pt x="184" y="81"/>
                      </a:lnTo>
                      <a:lnTo>
                        <a:pt x="195" y="103"/>
                      </a:lnTo>
                      <a:lnTo>
                        <a:pt x="192" y="129"/>
                      </a:lnTo>
                      <a:lnTo>
                        <a:pt x="173" y="151"/>
                      </a:lnTo>
                      <a:lnTo>
                        <a:pt x="147" y="173"/>
                      </a:lnTo>
                      <a:lnTo>
                        <a:pt x="140" y="195"/>
                      </a:lnTo>
                      <a:lnTo>
                        <a:pt x="136" y="217"/>
                      </a:lnTo>
                      <a:lnTo>
                        <a:pt x="125" y="243"/>
                      </a:lnTo>
                      <a:lnTo>
                        <a:pt x="103" y="258"/>
                      </a:lnTo>
                      <a:lnTo>
                        <a:pt x="78" y="251"/>
                      </a:lnTo>
                      <a:lnTo>
                        <a:pt x="59" y="225"/>
                      </a:lnTo>
                      <a:lnTo>
                        <a:pt x="67" y="192"/>
                      </a:lnTo>
                      <a:lnTo>
                        <a:pt x="81" y="159"/>
                      </a:lnTo>
                      <a:lnTo>
                        <a:pt x="85" y="129"/>
                      </a:lnTo>
                      <a:lnTo>
                        <a:pt x="70" y="111"/>
                      </a:lnTo>
                      <a:lnTo>
                        <a:pt x="30" y="103"/>
                      </a:lnTo>
                      <a:lnTo>
                        <a:pt x="11" y="100"/>
                      </a:lnTo>
                      <a:lnTo>
                        <a:pt x="0" y="89"/>
                      </a:lnTo>
                      <a:lnTo>
                        <a:pt x="0" y="70"/>
                      </a:lnTo>
                      <a:lnTo>
                        <a:pt x="11" y="52"/>
                      </a:lnTo>
                      <a:lnTo>
                        <a:pt x="26" y="30"/>
                      </a:lnTo>
                      <a:lnTo>
                        <a:pt x="44" y="15"/>
                      </a:lnTo>
                      <a:lnTo>
                        <a:pt x="67" y="4"/>
                      </a:lnTo>
                      <a:lnTo>
                        <a:pt x="89" y="0"/>
                      </a:lnTo>
                      <a:lnTo>
                        <a:pt x="100" y="8"/>
                      </a:lnTo>
                      <a:close/>
                    </a:path>
                  </a:pathLst>
                </a:custGeom>
                <a:solidFill>
                  <a:srgbClr val="8C602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0" name="Google Shape;260;p24"/>
                <p:cNvSpPr/>
                <p:nvPr/>
              </p:nvSpPr>
              <p:spPr>
                <a:xfrm>
                  <a:off x="4697413" y="2743200"/>
                  <a:ext cx="180975" cy="168275"/>
                </a:xfrm>
                <a:custGeom>
                  <a:avLst/>
                  <a:gdLst/>
                  <a:ahLst/>
                  <a:cxnLst/>
                  <a:rect l="l" t="t" r="r" b="b"/>
                  <a:pathLst>
                    <a:path w="114" h="106" extrusionOk="0">
                      <a:moveTo>
                        <a:pt x="44" y="58"/>
                      </a:moveTo>
                      <a:lnTo>
                        <a:pt x="40" y="62"/>
                      </a:lnTo>
                      <a:lnTo>
                        <a:pt x="40" y="77"/>
                      </a:lnTo>
                      <a:lnTo>
                        <a:pt x="48" y="91"/>
                      </a:lnTo>
                      <a:lnTo>
                        <a:pt x="73" y="106"/>
                      </a:lnTo>
                      <a:lnTo>
                        <a:pt x="103" y="103"/>
                      </a:lnTo>
                      <a:lnTo>
                        <a:pt x="114" y="77"/>
                      </a:lnTo>
                      <a:lnTo>
                        <a:pt x="107" y="44"/>
                      </a:lnTo>
                      <a:lnTo>
                        <a:pt x="81" y="14"/>
                      </a:lnTo>
                      <a:lnTo>
                        <a:pt x="44" y="0"/>
                      </a:lnTo>
                      <a:lnTo>
                        <a:pt x="15" y="0"/>
                      </a:lnTo>
                      <a:lnTo>
                        <a:pt x="0" y="11"/>
                      </a:lnTo>
                      <a:lnTo>
                        <a:pt x="4" y="18"/>
                      </a:lnTo>
                      <a:lnTo>
                        <a:pt x="22" y="25"/>
                      </a:lnTo>
                      <a:lnTo>
                        <a:pt x="37" y="33"/>
                      </a:lnTo>
                      <a:lnTo>
                        <a:pt x="48" y="44"/>
                      </a:lnTo>
                      <a:lnTo>
                        <a:pt x="44" y="58"/>
                      </a:lnTo>
                      <a:close/>
                    </a:path>
                  </a:pathLst>
                </a:custGeom>
                <a:solidFill>
                  <a:srgbClr val="8C602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1" name="Google Shape;261;p24"/>
                <p:cNvSpPr/>
                <p:nvPr/>
              </p:nvSpPr>
              <p:spPr>
                <a:xfrm>
                  <a:off x="4540250" y="2713038"/>
                  <a:ext cx="104775" cy="41275"/>
                </a:xfrm>
                <a:custGeom>
                  <a:avLst/>
                  <a:gdLst/>
                  <a:ahLst/>
                  <a:cxnLst/>
                  <a:rect l="l" t="t" r="r" b="b"/>
                  <a:pathLst>
                    <a:path w="66" h="26" extrusionOk="0">
                      <a:moveTo>
                        <a:pt x="58" y="11"/>
                      </a:moveTo>
                      <a:lnTo>
                        <a:pt x="55" y="8"/>
                      </a:lnTo>
                      <a:lnTo>
                        <a:pt x="40" y="4"/>
                      </a:lnTo>
                      <a:lnTo>
                        <a:pt x="22" y="0"/>
                      </a:lnTo>
                      <a:lnTo>
                        <a:pt x="3" y="4"/>
                      </a:lnTo>
                      <a:lnTo>
                        <a:pt x="0" y="8"/>
                      </a:lnTo>
                      <a:lnTo>
                        <a:pt x="7" y="15"/>
                      </a:lnTo>
                      <a:lnTo>
                        <a:pt x="22" y="19"/>
                      </a:lnTo>
                      <a:lnTo>
                        <a:pt x="36" y="22"/>
                      </a:lnTo>
                      <a:lnTo>
                        <a:pt x="51" y="26"/>
                      </a:lnTo>
                      <a:lnTo>
                        <a:pt x="62" y="26"/>
                      </a:lnTo>
                      <a:lnTo>
                        <a:pt x="66" y="22"/>
                      </a:lnTo>
                      <a:lnTo>
                        <a:pt x="58" y="11"/>
                      </a:lnTo>
                      <a:close/>
                    </a:path>
                  </a:pathLst>
                </a:custGeom>
                <a:solidFill>
                  <a:srgbClr val="8C602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2" name="Google Shape;262;p24"/>
                <p:cNvSpPr/>
                <p:nvPr/>
              </p:nvSpPr>
              <p:spPr>
                <a:xfrm>
                  <a:off x="3897313" y="2771775"/>
                  <a:ext cx="1062038" cy="2130425"/>
                </a:xfrm>
                <a:custGeom>
                  <a:avLst/>
                  <a:gdLst/>
                  <a:ahLst/>
                  <a:cxnLst/>
                  <a:rect l="l" t="t" r="r" b="b"/>
                  <a:pathLst>
                    <a:path w="669" h="1342" extrusionOk="0">
                      <a:moveTo>
                        <a:pt x="41" y="246"/>
                      </a:moveTo>
                      <a:lnTo>
                        <a:pt x="0" y="309"/>
                      </a:lnTo>
                      <a:lnTo>
                        <a:pt x="7" y="364"/>
                      </a:lnTo>
                      <a:lnTo>
                        <a:pt x="26" y="401"/>
                      </a:lnTo>
                      <a:lnTo>
                        <a:pt x="41" y="415"/>
                      </a:lnTo>
                      <a:lnTo>
                        <a:pt x="41" y="445"/>
                      </a:lnTo>
                      <a:lnTo>
                        <a:pt x="41" y="471"/>
                      </a:lnTo>
                      <a:lnTo>
                        <a:pt x="44" y="496"/>
                      </a:lnTo>
                      <a:lnTo>
                        <a:pt x="55" y="518"/>
                      </a:lnTo>
                      <a:lnTo>
                        <a:pt x="70" y="540"/>
                      </a:lnTo>
                      <a:lnTo>
                        <a:pt x="88" y="559"/>
                      </a:lnTo>
                      <a:lnTo>
                        <a:pt x="114" y="574"/>
                      </a:lnTo>
                      <a:lnTo>
                        <a:pt x="147" y="585"/>
                      </a:lnTo>
                      <a:lnTo>
                        <a:pt x="191" y="614"/>
                      </a:lnTo>
                      <a:lnTo>
                        <a:pt x="206" y="640"/>
                      </a:lnTo>
                      <a:lnTo>
                        <a:pt x="217" y="666"/>
                      </a:lnTo>
                      <a:lnTo>
                        <a:pt x="243" y="677"/>
                      </a:lnTo>
                      <a:lnTo>
                        <a:pt x="276" y="680"/>
                      </a:lnTo>
                      <a:lnTo>
                        <a:pt x="291" y="688"/>
                      </a:lnTo>
                      <a:lnTo>
                        <a:pt x="283" y="706"/>
                      </a:lnTo>
                      <a:lnTo>
                        <a:pt x="250" y="732"/>
                      </a:lnTo>
                      <a:lnTo>
                        <a:pt x="232" y="750"/>
                      </a:lnTo>
                      <a:lnTo>
                        <a:pt x="224" y="780"/>
                      </a:lnTo>
                      <a:lnTo>
                        <a:pt x="224" y="809"/>
                      </a:lnTo>
                      <a:lnTo>
                        <a:pt x="232" y="838"/>
                      </a:lnTo>
                      <a:lnTo>
                        <a:pt x="243" y="868"/>
                      </a:lnTo>
                      <a:lnTo>
                        <a:pt x="258" y="897"/>
                      </a:lnTo>
                      <a:lnTo>
                        <a:pt x="280" y="923"/>
                      </a:lnTo>
                      <a:lnTo>
                        <a:pt x="302" y="938"/>
                      </a:lnTo>
                      <a:lnTo>
                        <a:pt x="327" y="985"/>
                      </a:lnTo>
                      <a:lnTo>
                        <a:pt x="327" y="1063"/>
                      </a:lnTo>
                      <a:lnTo>
                        <a:pt x="320" y="1158"/>
                      </a:lnTo>
                      <a:lnTo>
                        <a:pt x="324" y="1250"/>
                      </a:lnTo>
                      <a:lnTo>
                        <a:pt x="342" y="1313"/>
                      </a:lnTo>
                      <a:lnTo>
                        <a:pt x="375" y="1338"/>
                      </a:lnTo>
                      <a:lnTo>
                        <a:pt x="401" y="1342"/>
                      </a:lnTo>
                      <a:lnTo>
                        <a:pt x="412" y="1342"/>
                      </a:lnTo>
                      <a:lnTo>
                        <a:pt x="405" y="1316"/>
                      </a:lnTo>
                      <a:lnTo>
                        <a:pt x="390" y="1272"/>
                      </a:lnTo>
                      <a:lnTo>
                        <a:pt x="394" y="1224"/>
                      </a:lnTo>
                      <a:lnTo>
                        <a:pt x="430" y="1195"/>
                      </a:lnTo>
                      <a:lnTo>
                        <a:pt x="456" y="1184"/>
                      </a:lnTo>
                      <a:lnTo>
                        <a:pt x="471" y="1166"/>
                      </a:lnTo>
                      <a:lnTo>
                        <a:pt x="482" y="1144"/>
                      </a:lnTo>
                      <a:lnTo>
                        <a:pt x="493" y="1125"/>
                      </a:lnTo>
                      <a:lnTo>
                        <a:pt x="504" y="1103"/>
                      </a:lnTo>
                      <a:lnTo>
                        <a:pt x="515" y="1081"/>
                      </a:lnTo>
                      <a:lnTo>
                        <a:pt x="530" y="1066"/>
                      </a:lnTo>
                      <a:lnTo>
                        <a:pt x="555" y="1055"/>
                      </a:lnTo>
                      <a:lnTo>
                        <a:pt x="592" y="1033"/>
                      </a:lnTo>
                      <a:lnTo>
                        <a:pt x="607" y="1000"/>
                      </a:lnTo>
                      <a:lnTo>
                        <a:pt x="622" y="960"/>
                      </a:lnTo>
                      <a:lnTo>
                        <a:pt x="655" y="916"/>
                      </a:lnTo>
                      <a:lnTo>
                        <a:pt x="669" y="894"/>
                      </a:lnTo>
                      <a:lnTo>
                        <a:pt x="669" y="875"/>
                      </a:lnTo>
                      <a:lnTo>
                        <a:pt x="658" y="860"/>
                      </a:lnTo>
                      <a:lnTo>
                        <a:pt x="640" y="842"/>
                      </a:lnTo>
                      <a:lnTo>
                        <a:pt x="614" y="827"/>
                      </a:lnTo>
                      <a:lnTo>
                        <a:pt x="592" y="813"/>
                      </a:lnTo>
                      <a:lnTo>
                        <a:pt x="570" y="798"/>
                      </a:lnTo>
                      <a:lnTo>
                        <a:pt x="559" y="780"/>
                      </a:lnTo>
                      <a:lnTo>
                        <a:pt x="537" y="746"/>
                      </a:lnTo>
                      <a:lnTo>
                        <a:pt x="511" y="721"/>
                      </a:lnTo>
                      <a:lnTo>
                        <a:pt x="482" y="699"/>
                      </a:lnTo>
                      <a:lnTo>
                        <a:pt x="460" y="677"/>
                      </a:lnTo>
                      <a:lnTo>
                        <a:pt x="449" y="666"/>
                      </a:lnTo>
                      <a:lnTo>
                        <a:pt x="430" y="658"/>
                      </a:lnTo>
                      <a:lnTo>
                        <a:pt x="405" y="654"/>
                      </a:lnTo>
                      <a:lnTo>
                        <a:pt x="379" y="651"/>
                      </a:lnTo>
                      <a:lnTo>
                        <a:pt x="353" y="651"/>
                      </a:lnTo>
                      <a:lnTo>
                        <a:pt x="327" y="651"/>
                      </a:lnTo>
                      <a:lnTo>
                        <a:pt x="309" y="651"/>
                      </a:lnTo>
                      <a:lnTo>
                        <a:pt x="298" y="654"/>
                      </a:lnTo>
                      <a:lnTo>
                        <a:pt x="280" y="654"/>
                      </a:lnTo>
                      <a:lnTo>
                        <a:pt x="261" y="651"/>
                      </a:lnTo>
                      <a:lnTo>
                        <a:pt x="246" y="640"/>
                      </a:lnTo>
                      <a:lnTo>
                        <a:pt x="246" y="625"/>
                      </a:lnTo>
                      <a:lnTo>
                        <a:pt x="254" y="610"/>
                      </a:lnTo>
                      <a:lnTo>
                        <a:pt x="265" y="596"/>
                      </a:lnTo>
                      <a:lnTo>
                        <a:pt x="269" y="585"/>
                      </a:lnTo>
                      <a:lnTo>
                        <a:pt x="254" y="577"/>
                      </a:lnTo>
                      <a:lnTo>
                        <a:pt x="235" y="574"/>
                      </a:lnTo>
                      <a:lnTo>
                        <a:pt x="232" y="574"/>
                      </a:lnTo>
                      <a:lnTo>
                        <a:pt x="235" y="563"/>
                      </a:lnTo>
                      <a:lnTo>
                        <a:pt x="243" y="537"/>
                      </a:lnTo>
                      <a:lnTo>
                        <a:pt x="243" y="522"/>
                      </a:lnTo>
                      <a:lnTo>
                        <a:pt x="232" y="526"/>
                      </a:lnTo>
                      <a:lnTo>
                        <a:pt x="213" y="540"/>
                      </a:lnTo>
                      <a:lnTo>
                        <a:pt x="184" y="544"/>
                      </a:lnTo>
                      <a:lnTo>
                        <a:pt x="162" y="533"/>
                      </a:lnTo>
                      <a:lnTo>
                        <a:pt x="151" y="511"/>
                      </a:lnTo>
                      <a:lnTo>
                        <a:pt x="158" y="489"/>
                      </a:lnTo>
                      <a:lnTo>
                        <a:pt x="173" y="460"/>
                      </a:lnTo>
                      <a:lnTo>
                        <a:pt x="188" y="449"/>
                      </a:lnTo>
                      <a:lnTo>
                        <a:pt x="202" y="441"/>
                      </a:lnTo>
                      <a:lnTo>
                        <a:pt x="224" y="438"/>
                      </a:lnTo>
                      <a:lnTo>
                        <a:pt x="243" y="438"/>
                      </a:lnTo>
                      <a:lnTo>
                        <a:pt x="261" y="441"/>
                      </a:lnTo>
                      <a:lnTo>
                        <a:pt x="280" y="445"/>
                      </a:lnTo>
                      <a:lnTo>
                        <a:pt x="291" y="452"/>
                      </a:lnTo>
                      <a:lnTo>
                        <a:pt x="298" y="463"/>
                      </a:lnTo>
                      <a:lnTo>
                        <a:pt x="305" y="482"/>
                      </a:lnTo>
                      <a:lnTo>
                        <a:pt x="313" y="496"/>
                      </a:lnTo>
                      <a:lnTo>
                        <a:pt x="324" y="500"/>
                      </a:lnTo>
                      <a:lnTo>
                        <a:pt x="327" y="493"/>
                      </a:lnTo>
                      <a:lnTo>
                        <a:pt x="327" y="474"/>
                      </a:lnTo>
                      <a:lnTo>
                        <a:pt x="331" y="460"/>
                      </a:lnTo>
                      <a:lnTo>
                        <a:pt x="338" y="441"/>
                      </a:lnTo>
                      <a:lnTo>
                        <a:pt x="360" y="427"/>
                      </a:lnTo>
                      <a:lnTo>
                        <a:pt x="386" y="408"/>
                      </a:lnTo>
                      <a:lnTo>
                        <a:pt x="408" y="382"/>
                      </a:lnTo>
                      <a:lnTo>
                        <a:pt x="427" y="360"/>
                      </a:lnTo>
                      <a:lnTo>
                        <a:pt x="456" y="338"/>
                      </a:lnTo>
                      <a:lnTo>
                        <a:pt x="485" y="327"/>
                      </a:lnTo>
                      <a:lnTo>
                        <a:pt x="519" y="324"/>
                      </a:lnTo>
                      <a:lnTo>
                        <a:pt x="541" y="320"/>
                      </a:lnTo>
                      <a:lnTo>
                        <a:pt x="555" y="309"/>
                      </a:lnTo>
                      <a:lnTo>
                        <a:pt x="552" y="290"/>
                      </a:lnTo>
                      <a:lnTo>
                        <a:pt x="548" y="279"/>
                      </a:lnTo>
                      <a:lnTo>
                        <a:pt x="552" y="272"/>
                      </a:lnTo>
                      <a:lnTo>
                        <a:pt x="592" y="272"/>
                      </a:lnTo>
                      <a:lnTo>
                        <a:pt x="633" y="265"/>
                      </a:lnTo>
                      <a:lnTo>
                        <a:pt x="636" y="243"/>
                      </a:lnTo>
                      <a:lnTo>
                        <a:pt x="614" y="210"/>
                      </a:lnTo>
                      <a:lnTo>
                        <a:pt x="588" y="180"/>
                      </a:lnTo>
                      <a:lnTo>
                        <a:pt x="563" y="162"/>
                      </a:lnTo>
                      <a:lnTo>
                        <a:pt x="541" y="158"/>
                      </a:lnTo>
                      <a:lnTo>
                        <a:pt x="515" y="173"/>
                      </a:lnTo>
                      <a:lnTo>
                        <a:pt x="493" y="202"/>
                      </a:lnTo>
                      <a:lnTo>
                        <a:pt x="471" y="228"/>
                      </a:lnTo>
                      <a:lnTo>
                        <a:pt x="456" y="235"/>
                      </a:lnTo>
                      <a:lnTo>
                        <a:pt x="445" y="228"/>
                      </a:lnTo>
                      <a:lnTo>
                        <a:pt x="441" y="202"/>
                      </a:lnTo>
                      <a:lnTo>
                        <a:pt x="430" y="184"/>
                      </a:lnTo>
                      <a:lnTo>
                        <a:pt x="408" y="180"/>
                      </a:lnTo>
                      <a:lnTo>
                        <a:pt x="386" y="180"/>
                      </a:lnTo>
                      <a:lnTo>
                        <a:pt x="375" y="162"/>
                      </a:lnTo>
                      <a:lnTo>
                        <a:pt x="383" y="147"/>
                      </a:lnTo>
                      <a:lnTo>
                        <a:pt x="394" y="136"/>
                      </a:lnTo>
                      <a:lnTo>
                        <a:pt x="416" y="125"/>
                      </a:lnTo>
                      <a:lnTo>
                        <a:pt x="441" y="118"/>
                      </a:lnTo>
                      <a:lnTo>
                        <a:pt x="463" y="114"/>
                      </a:lnTo>
                      <a:lnTo>
                        <a:pt x="485" y="110"/>
                      </a:lnTo>
                      <a:lnTo>
                        <a:pt x="497" y="110"/>
                      </a:lnTo>
                      <a:lnTo>
                        <a:pt x="504" y="110"/>
                      </a:lnTo>
                      <a:lnTo>
                        <a:pt x="522" y="103"/>
                      </a:lnTo>
                      <a:lnTo>
                        <a:pt x="511" y="88"/>
                      </a:lnTo>
                      <a:lnTo>
                        <a:pt x="497" y="73"/>
                      </a:lnTo>
                      <a:lnTo>
                        <a:pt x="493" y="59"/>
                      </a:lnTo>
                      <a:lnTo>
                        <a:pt x="493" y="48"/>
                      </a:lnTo>
                      <a:lnTo>
                        <a:pt x="482" y="40"/>
                      </a:lnTo>
                      <a:lnTo>
                        <a:pt x="467" y="40"/>
                      </a:lnTo>
                      <a:lnTo>
                        <a:pt x="460" y="55"/>
                      </a:lnTo>
                      <a:lnTo>
                        <a:pt x="452" y="70"/>
                      </a:lnTo>
                      <a:lnTo>
                        <a:pt x="438" y="73"/>
                      </a:lnTo>
                      <a:lnTo>
                        <a:pt x="423" y="66"/>
                      </a:lnTo>
                      <a:lnTo>
                        <a:pt x="427" y="51"/>
                      </a:lnTo>
                      <a:lnTo>
                        <a:pt x="430" y="40"/>
                      </a:lnTo>
                      <a:lnTo>
                        <a:pt x="412" y="40"/>
                      </a:lnTo>
                      <a:lnTo>
                        <a:pt x="390" y="37"/>
                      </a:lnTo>
                      <a:lnTo>
                        <a:pt x="371" y="29"/>
                      </a:lnTo>
                      <a:lnTo>
                        <a:pt x="364" y="15"/>
                      </a:lnTo>
                      <a:lnTo>
                        <a:pt x="364" y="7"/>
                      </a:lnTo>
                      <a:lnTo>
                        <a:pt x="353" y="0"/>
                      </a:lnTo>
                      <a:lnTo>
                        <a:pt x="327" y="0"/>
                      </a:lnTo>
                      <a:lnTo>
                        <a:pt x="309" y="7"/>
                      </a:lnTo>
                      <a:lnTo>
                        <a:pt x="305" y="18"/>
                      </a:lnTo>
                      <a:lnTo>
                        <a:pt x="298" y="29"/>
                      </a:lnTo>
                      <a:lnTo>
                        <a:pt x="280" y="37"/>
                      </a:lnTo>
                      <a:lnTo>
                        <a:pt x="269" y="37"/>
                      </a:lnTo>
                      <a:lnTo>
                        <a:pt x="258" y="37"/>
                      </a:lnTo>
                      <a:lnTo>
                        <a:pt x="243" y="37"/>
                      </a:lnTo>
                      <a:lnTo>
                        <a:pt x="228" y="33"/>
                      </a:lnTo>
                      <a:lnTo>
                        <a:pt x="210" y="33"/>
                      </a:lnTo>
                      <a:lnTo>
                        <a:pt x="195" y="29"/>
                      </a:lnTo>
                      <a:lnTo>
                        <a:pt x="177" y="26"/>
                      </a:lnTo>
                      <a:lnTo>
                        <a:pt x="158" y="22"/>
                      </a:lnTo>
                      <a:lnTo>
                        <a:pt x="144" y="33"/>
                      </a:lnTo>
                      <a:lnTo>
                        <a:pt x="129" y="44"/>
                      </a:lnTo>
                      <a:lnTo>
                        <a:pt x="114" y="55"/>
                      </a:lnTo>
                      <a:lnTo>
                        <a:pt x="99" y="66"/>
                      </a:lnTo>
                      <a:lnTo>
                        <a:pt x="88" y="77"/>
                      </a:lnTo>
                      <a:lnTo>
                        <a:pt x="74" y="88"/>
                      </a:lnTo>
                      <a:lnTo>
                        <a:pt x="59" y="103"/>
                      </a:lnTo>
                      <a:lnTo>
                        <a:pt x="48" y="114"/>
                      </a:lnTo>
                      <a:lnTo>
                        <a:pt x="70" y="140"/>
                      </a:lnTo>
                      <a:lnTo>
                        <a:pt x="77" y="173"/>
                      </a:lnTo>
                      <a:lnTo>
                        <a:pt x="70" y="210"/>
                      </a:lnTo>
                      <a:lnTo>
                        <a:pt x="41" y="246"/>
                      </a:lnTo>
                      <a:close/>
                    </a:path>
                  </a:pathLst>
                </a:custGeom>
                <a:solidFill>
                  <a:srgbClr val="8C602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3" name="Google Shape;263;p24"/>
                <p:cNvSpPr/>
                <p:nvPr/>
              </p:nvSpPr>
              <p:spPr>
                <a:xfrm>
                  <a:off x="5164138" y="3489325"/>
                  <a:ext cx="893763" cy="1249363"/>
                </a:xfrm>
                <a:custGeom>
                  <a:avLst/>
                  <a:gdLst/>
                  <a:ahLst/>
                  <a:cxnLst/>
                  <a:rect l="l" t="t" r="r" b="b"/>
                  <a:pathLst>
                    <a:path w="563" h="787" extrusionOk="0">
                      <a:moveTo>
                        <a:pt x="508" y="184"/>
                      </a:moveTo>
                      <a:lnTo>
                        <a:pt x="508" y="184"/>
                      </a:lnTo>
                      <a:lnTo>
                        <a:pt x="489" y="166"/>
                      </a:lnTo>
                      <a:lnTo>
                        <a:pt x="482" y="151"/>
                      </a:lnTo>
                      <a:lnTo>
                        <a:pt x="478" y="133"/>
                      </a:lnTo>
                      <a:lnTo>
                        <a:pt x="489" y="118"/>
                      </a:lnTo>
                      <a:lnTo>
                        <a:pt x="474" y="107"/>
                      </a:lnTo>
                      <a:lnTo>
                        <a:pt x="460" y="100"/>
                      </a:lnTo>
                      <a:lnTo>
                        <a:pt x="445" y="92"/>
                      </a:lnTo>
                      <a:lnTo>
                        <a:pt x="427" y="88"/>
                      </a:lnTo>
                      <a:lnTo>
                        <a:pt x="412" y="85"/>
                      </a:lnTo>
                      <a:lnTo>
                        <a:pt x="394" y="85"/>
                      </a:lnTo>
                      <a:lnTo>
                        <a:pt x="375" y="88"/>
                      </a:lnTo>
                      <a:lnTo>
                        <a:pt x="360" y="92"/>
                      </a:lnTo>
                      <a:lnTo>
                        <a:pt x="342" y="92"/>
                      </a:lnTo>
                      <a:lnTo>
                        <a:pt x="327" y="81"/>
                      </a:lnTo>
                      <a:lnTo>
                        <a:pt x="313" y="66"/>
                      </a:lnTo>
                      <a:lnTo>
                        <a:pt x="302" y="44"/>
                      </a:lnTo>
                      <a:lnTo>
                        <a:pt x="283" y="26"/>
                      </a:lnTo>
                      <a:lnTo>
                        <a:pt x="265" y="8"/>
                      </a:lnTo>
                      <a:lnTo>
                        <a:pt x="239" y="0"/>
                      </a:lnTo>
                      <a:lnTo>
                        <a:pt x="206" y="0"/>
                      </a:lnTo>
                      <a:lnTo>
                        <a:pt x="199" y="11"/>
                      </a:lnTo>
                      <a:lnTo>
                        <a:pt x="191" y="22"/>
                      </a:lnTo>
                      <a:lnTo>
                        <a:pt x="180" y="26"/>
                      </a:lnTo>
                      <a:lnTo>
                        <a:pt x="162" y="22"/>
                      </a:lnTo>
                      <a:lnTo>
                        <a:pt x="158" y="22"/>
                      </a:lnTo>
                      <a:lnTo>
                        <a:pt x="154" y="22"/>
                      </a:lnTo>
                      <a:lnTo>
                        <a:pt x="151" y="19"/>
                      </a:lnTo>
                      <a:lnTo>
                        <a:pt x="151" y="22"/>
                      </a:lnTo>
                      <a:lnTo>
                        <a:pt x="147" y="22"/>
                      </a:lnTo>
                      <a:lnTo>
                        <a:pt x="143" y="26"/>
                      </a:lnTo>
                      <a:lnTo>
                        <a:pt x="136" y="30"/>
                      </a:lnTo>
                      <a:lnTo>
                        <a:pt x="121" y="41"/>
                      </a:lnTo>
                      <a:lnTo>
                        <a:pt x="99" y="55"/>
                      </a:lnTo>
                      <a:lnTo>
                        <a:pt x="77" y="77"/>
                      </a:lnTo>
                      <a:lnTo>
                        <a:pt x="52" y="103"/>
                      </a:lnTo>
                      <a:lnTo>
                        <a:pt x="26" y="133"/>
                      </a:lnTo>
                      <a:lnTo>
                        <a:pt x="11" y="166"/>
                      </a:lnTo>
                      <a:lnTo>
                        <a:pt x="0" y="202"/>
                      </a:lnTo>
                      <a:lnTo>
                        <a:pt x="0" y="239"/>
                      </a:lnTo>
                      <a:lnTo>
                        <a:pt x="4" y="269"/>
                      </a:lnTo>
                      <a:lnTo>
                        <a:pt x="15" y="294"/>
                      </a:lnTo>
                      <a:lnTo>
                        <a:pt x="26" y="313"/>
                      </a:lnTo>
                      <a:lnTo>
                        <a:pt x="44" y="328"/>
                      </a:lnTo>
                      <a:lnTo>
                        <a:pt x="66" y="339"/>
                      </a:lnTo>
                      <a:lnTo>
                        <a:pt x="92" y="342"/>
                      </a:lnTo>
                      <a:lnTo>
                        <a:pt x="118" y="342"/>
                      </a:lnTo>
                      <a:lnTo>
                        <a:pt x="143" y="342"/>
                      </a:lnTo>
                      <a:lnTo>
                        <a:pt x="173" y="350"/>
                      </a:lnTo>
                      <a:lnTo>
                        <a:pt x="202" y="364"/>
                      </a:lnTo>
                      <a:lnTo>
                        <a:pt x="224" y="383"/>
                      </a:lnTo>
                      <a:lnTo>
                        <a:pt x="243" y="412"/>
                      </a:lnTo>
                      <a:lnTo>
                        <a:pt x="254" y="442"/>
                      </a:lnTo>
                      <a:lnTo>
                        <a:pt x="254" y="482"/>
                      </a:lnTo>
                      <a:lnTo>
                        <a:pt x="243" y="522"/>
                      </a:lnTo>
                      <a:lnTo>
                        <a:pt x="232" y="563"/>
                      </a:lnTo>
                      <a:lnTo>
                        <a:pt x="228" y="607"/>
                      </a:lnTo>
                      <a:lnTo>
                        <a:pt x="232" y="651"/>
                      </a:lnTo>
                      <a:lnTo>
                        <a:pt x="239" y="695"/>
                      </a:lnTo>
                      <a:lnTo>
                        <a:pt x="254" y="732"/>
                      </a:lnTo>
                      <a:lnTo>
                        <a:pt x="272" y="761"/>
                      </a:lnTo>
                      <a:lnTo>
                        <a:pt x="294" y="780"/>
                      </a:lnTo>
                      <a:lnTo>
                        <a:pt x="316" y="787"/>
                      </a:lnTo>
                      <a:lnTo>
                        <a:pt x="342" y="761"/>
                      </a:lnTo>
                      <a:lnTo>
                        <a:pt x="364" y="739"/>
                      </a:lnTo>
                      <a:lnTo>
                        <a:pt x="386" y="714"/>
                      </a:lnTo>
                      <a:lnTo>
                        <a:pt x="408" y="684"/>
                      </a:lnTo>
                      <a:lnTo>
                        <a:pt x="430" y="658"/>
                      </a:lnTo>
                      <a:lnTo>
                        <a:pt x="449" y="629"/>
                      </a:lnTo>
                      <a:lnTo>
                        <a:pt x="467" y="596"/>
                      </a:lnTo>
                      <a:lnTo>
                        <a:pt x="482" y="567"/>
                      </a:lnTo>
                      <a:lnTo>
                        <a:pt x="485" y="556"/>
                      </a:lnTo>
                      <a:lnTo>
                        <a:pt x="485" y="544"/>
                      </a:lnTo>
                      <a:lnTo>
                        <a:pt x="485" y="533"/>
                      </a:lnTo>
                      <a:lnTo>
                        <a:pt x="482" y="519"/>
                      </a:lnTo>
                      <a:lnTo>
                        <a:pt x="482" y="489"/>
                      </a:lnTo>
                      <a:lnTo>
                        <a:pt x="496" y="464"/>
                      </a:lnTo>
                      <a:lnTo>
                        <a:pt x="515" y="438"/>
                      </a:lnTo>
                      <a:lnTo>
                        <a:pt x="541" y="412"/>
                      </a:lnTo>
                      <a:lnTo>
                        <a:pt x="544" y="390"/>
                      </a:lnTo>
                      <a:lnTo>
                        <a:pt x="552" y="368"/>
                      </a:lnTo>
                      <a:lnTo>
                        <a:pt x="555" y="346"/>
                      </a:lnTo>
                      <a:lnTo>
                        <a:pt x="559" y="320"/>
                      </a:lnTo>
                      <a:lnTo>
                        <a:pt x="559" y="316"/>
                      </a:lnTo>
                      <a:lnTo>
                        <a:pt x="559" y="313"/>
                      </a:lnTo>
                      <a:lnTo>
                        <a:pt x="563" y="313"/>
                      </a:lnTo>
                      <a:lnTo>
                        <a:pt x="541" y="287"/>
                      </a:lnTo>
                      <a:lnTo>
                        <a:pt x="522" y="254"/>
                      </a:lnTo>
                      <a:lnTo>
                        <a:pt x="511" y="221"/>
                      </a:lnTo>
                      <a:lnTo>
                        <a:pt x="508" y="184"/>
                      </a:lnTo>
                      <a:close/>
                    </a:path>
                  </a:pathLst>
                </a:custGeom>
                <a:solidFill>
                  <a:srgbClr val="8C602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4" name="Google Shape;264;p24"/>
                <p:cNvSpPr/>
                <p:nvPr/>
              </p:nvSpPr>
              <p:spPr>
                <a:xfrm>
                  <a:off x="5864225" y="3471863"/>
                  <a:ext cx="198438" cy="490538"/>
                </a:xfrm>
                <a:custGeom>
                  <a:avLst/>
                  <a:gdLst/>
                  <a:ahLst/>
                  <a:cxnLst/>
                  <a:rect l="l" t="t" r="r" b="b"/>
                  <a:pathLst>
                    <a:path w="125" h="309" extrusionOk="0">
                      <a:moveTo>
                        <a:pt x="8" y="41"/>
                      </a:moveTo>
                      <a:lnTo>
                        <a:pt x="33" y="66"/>
                      </a:lnTo>
                      <a:lnTo>
                        <a:pt x="52" y="88"/>
                      </a:lnTo>
                      <a:lnTo>
                        <a:pt x="59" y="107"/>
                      </a:lnTo>
                      <a:lnTo>
                        <a:pt x="52" y="125"/>
                      </a:lnTo>
                      <a:lnTo>
                        <a:pt x="48" y="125"/>
                      </a:lnTo>
                      <a:lnTo>
                        <a:pt x="48" y="129"/>
                      </a:lnTo>
                      <a:lnTo>
                        <a:pt x="55" y="136"/>
                      </a:lnTo>
                      <a:lnTo>
                        <a:pt x="63" y="147"/>
                      </a:lnTo>
                      <a:lnTo>
                        <a:pt x="67" y="158"/>
                      </a:lnTo>
                      <a:lnTo>
                        <a:pt x="67" y="173"/>
                      </a:lnTo>
                      <a:lnTo>
                        <a:pt x="67" y="177"/>
                      </a:lnTo>
                      <a:lnTo>
                        <a:pt x="67" y="184"/>
                      </a:lnTo>
                      <a:lnTo>
                        <a:pt x="67" y="188"/>
                      </a:lnTo>
                      <a:lnTo>
                        <a:pt x="67" y="195"/>
                      </a:lnTo>
                      <a:lnTo>
                        <a:pt x="81" y="217"/>
                      </a:lnTo>
                      <a:lnTo>
                        <a:pt x="89" y="247"/>
                      </a:lnTo>
                      <a:lnTo>
                        <a:pt x="103" y="280"/>
                      </a:lnTo>
                      <a:lnTo>
                        <a:pt x="122" y="309"/>
                      </a:lnTo>
                      <a:lnTo>
                        <a:pt x="125" y="228"/>
                      </a:lnTo>
                      <a:lnTo>
                        <a:pt x="122" y="147"/>
                      </a:lnTo>
                      <a:lnTo>
                        <a:pt x="111" y="74"/>
                      </a:lnTo>
                      <a:lnTo>
                        <a:pt x="92" y="0"/>
                      </a:lnTo>
                      <a:lnTo>
                        <a:pt x="85" y="8"/>
                      </a:lnTo>
                      <a:lnTo>
                        <a:pt x="70" y="11"/>
                      </a:lnTo>
                      <a:lnTo>
                        <a:pt x="52" y="15"/>
                      </a:lnTo>
                      <a:lnTo>
                        <a:pt x="33" y="15"/>
                      </a:lnTo>
                      <a:lnTo>
                        <a:pt x="15" y="19"/>
                      </a:lnTo>
                      <a:lnTo>
                        <a:pt x="4" y="22"/>
                      </a:lnTo>
                      <a:lnTo>
                        <a:pt x="0" y="30"/>
                      </a:lnTo>
                      <a:lnTo>
                        <a:pt x="8" y="41"/>
                      </a:lnTo>
                      <a:close/>
                    </a:path>
                  </a:pathLst>
                </a:custGeom>
                <a:solidFill>
                  <a:srgbClr val="8C602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5" name="Google Shape;265;p24"/>
                <p:cNvSpPr/>
                <p:nvPr/>
              </p:nvSpPr>
              <p:spPr>
                <a:xfrm>
                  <a:off x="5345113" y="3011488"/>
                  <a:ext cx="660400" cy="512763"/>
                </a:xfrm>
                <a:custGeom>
                  <a:avLst/>
                  <a:gdLst/>
                  <a:ahLst/>
                  <a:cxnLst/>
                  <a:rect l="l" t="t" r="r" b="b"/>
                  <a:pathLst>
                    <a:path w="416" h="323" extrusionOk="0">
                      <a:moveTo>
                        <a:pt x="232" y="18"/>
                      </a:moveTo>
                      <a:lnTo>
                        <a:pt x="206" y="51"/>
                      </a:lnTo>
                      <a:lnTo>
                        <a:pt x="177" y="70"/>
                      </a:lnTo>
                      <a:lnTo>
                        <a:pt x="158" y="84"/>
                      </a:lnTo>
                      <a:lnTo>
                        <a:pt x="154" y="103"/>
                      </a:lnTo>
                      <a:lnTo>
                        <a:pt x="173" y="128"/>
                      </a:lnTo>
                      <a:lnTo>
                        <a:pt x="199" y="128"/>
                      </a:lnTo>
                      <a:lnTo>
                        <a:pt x="221" y="117"/>
                      </a:lnTo>
                      <a:lnTo>
                        <a:pt x="232" y="99"/>
                      </a:lnTo>
                      <a:lnTo>
                        <a:pt x="243" y="84"/>
                      </a:lnTo>
                      <a:lnTo>
                        <a:pt x="261" y="81"/>
                      </a:lnTo>
                      <a:lnTo>
                        <a:pt x="280" y="88"/>
                      </a:lnTo>
                      <a:lnTo>
                        <a:pt x="283" y="106"/>
                      </a:lnTo>
                      <a:lnTo>
                        <a:pt x="276" y="128"/>
                      </a:lnTo>
                      <a:lnTo>
                        <a:pt x="257" y="147"/>
                      </a:lnTo>
                      <a:lnTo>
                        <a:pt x="228" y="158"/>
                      </a:lnTo>
                      <a:lnTo>
                        <a:pt x="188" y="154"/>
                      </a:lnTo>
                      <a:lnTo>
                        <a:pt x="154" y="147"/>
                      </a:lnTo>
                      <a:lnTo>
                        <a:pt x="129" y="150"/>
                      </a:lnTo>
                      <a:lnTo>
                        <a:pt x="118" y="154"/>
                      </a:lnTo>
                      <a:lnTo>
                        <a:pt x="114" y="158"/>
                      </a:lnTo>
                      <a:lnTo>
                        <a:pt x="107" y="162"/>
                      </a:lnTo>
                      <a:lnTo>
                        <a:pt x="88" y="169"/>
                      </a:lnTo>
                      <a:lnTo>
                        <a:pt x="70" y="184"/>
                      </a:lnTo>
                      <a:lnTo>
                        <a:pt x="66" y="206"/>
                      </a:lnTo>
                      <a:lnTo>
                        <a:pt x="66" y="224"/>
                      </a:lnTo>
                      <a:lnTo>
                        <a:pt x="63" y="235"/>
                      </a:lnTo>
                      <a:lnTo>
                        <a:pt x="52" y="235"/>
                      </a:lnTo>
                      <a:lnTo>
                        <a:pt x="26" y="231"/>
                      </a:lnTo>
                      <a:lnTo>
                        <a:pt x="4" y="239"/>
                      </a:lnTo>
                      <a:lnTo>
                        <a:pt x="0" y="264"/>
                      </a:lnTo>
                      <a:lnTo>
                        <a:pt x="11" y="298"/>
                      </a:lnTo>
                      <a:lnTo>
                        <a:pt x="37" y="320"/>
                      </a:lnTo>
                      <a:lnTo>
                        <a:pt x="52" y="312"/>
                      </a:lnTo>
                      <a:lnTo>
                        <a:pt x="66" y="309"/>
                      </a:lnTo>
                      <a:lnTo>
                        <a:pt x="81" y="305"/>
                      </a:lnTo>
                      <a:lnTo>
                        <a:pt x="92" y="301"/>
                      </a:lnTo>
                      <a:lnTo>
                        <a:pt x="96" y="290"/>
                      </a:lnTo>
                      <a:lnTo>
                        <a:pt x="103" y="279"/>
                      </a:lnTo>
                      <a:lnTo>
                        <a:pt x="110" y="268"/>
                      </a:lnTo>
                      <a:lnTo>
                        <a:pt x="121" y="261"/>
                      </a:lnTo>
                      <a:lnTo>
                        <a:pt x="151" y="257"/>
                      </a:lnTo>
                      <a:lnTo>
                        <a:pt x="180" y="264"/>
                      </a:lnTo>
                      <a:lnTo>
                        <a:pt x="202" y="279"/>
                      </a:lnTo>
                      <a:lnTo>
                        <a:pt x="221" y="298"/>
                      </a:lnTo>
                      <a:lnTo>
                        <a:pt x="243" y="316"/>
                      </a:lnTo>
                      <a:lnTo>
                        <a:pt x="276" y="323"/>
                      </a:lnTo>
                      <a:lnTo>
                        <a:pt x="305" y="316"/>
                      </a:lnTo>
                      <a:lnTo>
                        <a:pt x="327" y="294"/>
                      </a:lnTo>
                      <a:lnTo>
                        <a:pt x="346" y="276"/>
                      </a:lnTo>
                      <a:lnTo>
                        <a:pt x="371" y="268"/>
                      </a:lnTo>
                      <a:lnTo>
                        <a:pt x="397" y="268"/>
                      </a:lnTo>
                      <a:lnTo>
                        <a:pt x="416" y="276"/>
                      </a:lnTo>
                      <a:lnTo>
                        <a:pt x="401" y="239"/>
                      </a:lnTo>
                      <a:lnTo>
                        <a:pt x="386" y="202"/>
                      </a:lnTo>
                      <a:lnTo>
                        <a:pt x="368" y="165"/>
                      </a:lnTo>
                      <a:lnTo>
                        <a:pt x="349" y="128"/>
                      </a:lnTo>
                      <a:lnTo>
                        <a:pt x="327" y="95"/>
                      </a:lnTo>
                      <a:lnTo>
                        <a:pt x="305" y="62"/>
                      </a:lnTo>
                      <a:lnTo>
                        <a:pt x="280" y="29"/>
                      </a:lnTo>
                      <a:lnTo>
                        <a:pt x="254" y="0"/>
                      </a:lnTo>
                      <a:lnTo>
                        <a:pt x="246" y="3"/>
                      </a:lnTo>
                      <a:lnTo>
                        <a:pt x="239" y="7"/>
                      </a:lnTo>
                      <a:lnTo>
                        <a:pt x="235" y="11"/>
                      </a:lnTo>
                      <a:lnTo>
                        <a:pt x="232" y="18"/>
                      </a:lnTo>
                      <a:close/>
                    </a:path>
                  </a:pathLst>
                </a:custGeom>
                <a:solidFill>
                  <a:srgbClr val="8C602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6" name="Google Shape;266;p24"/>
                <p:cNvSpPr/>
                <p:nvPr/>
              </p:nvSpPr>
              <p:spPr>
                <a:xfrm>
                  <a:off x="5922963" y="3676650"/>
                  <a:ext cx="47625" cy="104775"/>
                </a:xfrm>
                <a:custGeom>
                  <a:avLst/>
                  <a:gdLst/>
                  <a:ahLst/>
                  <a:cxnLst/>
                  <a:rect l="l" t="t" r="r" b="b"/>
                  <a:pathLst>
                    <a:path w="30" h="66" extrusionOk="0">
                      <a:moveTo>
                        <a:pt x="11" y="0"/>
                      </a:moveTo>
                      <a:lnTo>
                        <a:pt x="0" y="15"/>
                      </a:lnTo>
                      <a:lnTo>
                        <a:pt x="4" y="33"/>
                      </a:lnTo>
                      <a:lnTo>
                        <a:pt x="11" y="48"/>
                      </a:lnTo>
                      <a:lnTo>
                        <a:pt x="30" y="66"/>
                      </a:lnTo>
                      <a:lnTo>
                        <a:pt x="30" y="59"/>
                      </a:lnTo>
                      <a:lnTo>
                        <a:pt x="30" y="55"/>
                      </a:lnTo>
                      <a:lnTo>
                        <a:pt x="30" y="48"/>
                      </a:lnTo>
                      <a:lnTo>
                        <a:pt x="30" y="44"/>
                      </a:lnTo>
                      <a:lnTo>
                        <a:pt x="30" y="29"/>
                      </a:lnTo>
                      <a:lnTo>
                        <a:pt x="26" y="18"/>
                      </a:lnTo>
                      <a:lnTo>
                        <a:pt x="18" y="7"/>
                      </a:lnTo>
                      <a:lnTo>
                        <a:pt x="11" y="0"/>
                      </a:lnTo>
                      <a:close/>
                    </a:path>
                  </a:pathLst>
                </a:custGeom>
                <a:solidFill>
                  <a:srgbClr val="8C602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7" name="Google Shape;267;p24"/>
                <p:cNvSpPr/>
                <p:nvPr/>
              </p:nvSpPr>
              <p:spPr>
                <a:xfrm>
                  <a:off x="5403850" y="3489325"/>
                  <a:ext cx="87313" cy="41275"/>
                </a:xfrm>
                <a:custGeom>
                  <a:avLst/>
                  <a:gdLst/>
                  <a:ahLst/>
                  <a:cxnLst/>
                  <a:rect l="l" t="t" r="r" b="b"/>
                  <a:pathLst>
                    <a:path w="55" h="26" extrusionOk="0">
                      <a:moveTo>
                        <a:pt x="11" y="22"/>
                      </a:moveTo>
                      <a:lnTo>
                        <a:pt x="29" y="26"/>
                      </a:lnTo>
                      <a:lnTo>
                        <a:pt x="40" y="22"/>
                      </a:lnTo>
                      <a:lnTo>
                        <a:pt x="48" y="11"/>
                      </a:lnTo>
                      <a:lnTo>
                        <a:pt x="55" y="0"/>
                      </a:lnTo>
                      <a:lnTo>
                        <a:pt x="44" y="4"/>
                      </a:lnTo>
                      <a:lnTo>
                        <a:pt x="29" y="8"/>
                      </a:lnTo>
                      <a:lnTo>
                        <a:pt x="15" y="11"/>
                      </a:lnTo>
                      <a:lnTo>
                        <a:pt x="0" y="19"/>
                      </a:lnTo>
                      <a:lnTo>
                        <a:pt x="3" y="22"/>
                      </a:lnTo>
                      <a:lnTo>
                        <a:pt x="7" y="22"/>
                      </a:lnTo>
                      <a:lnTo>
                        <a:pt x="11" y="22"/>
                      </a:lnTo>
                      <a:close/>
                    </a:path>
                  </a:pathLst>
                </a:custGeom>
                <a:solidFill>
                  <a:srgbClr val="8C602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8" name="Google Shape;268;p24"/>
                <p:cNvSpPr/>
                <p:nvPr/>
              </p:nvSpPr>
              <p:spPr>
                <a:xfrm>
                  <a:off x="5403850" y="3175000"/>
                  <a:ext cx="76200" cy="111125"/>
                </a:xfrm>
                <a:custGeom>
                  <a:avLst/>
                  <a:gdLst/>
                  <a:ahLst/>
                  <a:cxnLst/>
                  <a:rect l="l" t="t" r="r" b="b"/>
                  <a:pathLst>
                    <a:path w="48" h="70" extrusionOk="0">
                      <a:moveTo>
                        <a:pt x="48" y="7"/>
                      </a:moveTo>
                      <a:lnTo>
                        <a:pt x="48" y="14"/>
                      </a:lnTo>
                      <a:lnTo>
                        <a:pt x="44" y="33"/>
                      </a:lnTo>
                      <a:lnTo>
                        <a:pt x="40" y="55"/>
                      </a:lnTo>
                      <a:lnTo>
                        <a:pt x="29" y="66"/>
                      </a:lnTo>
                      <a:lnTo>
                        <a:pt x="15" y="70"/>
                      </a:lnTo>
                      <a:lnTo>
                        <a:pt x="3" y="66"/>
                      </a:lnTo>
                      <a:lnTo>
                        <a:pt x="0" y="59"/>
                      </a:lnTo>
                      <a:lnTo>
                        <a:pt x="7" y="44"/>
                      </a:lnTo>
                      <a:lnTo>
                        <a:pt x="22" y="25"/>
                      </a:lnTo>
                      <a:lnTo>
                        <a:pt x="33" y="7"/>
                      </a:lnTo>
                      <a:lnTo>
                        <a:pt x="44" y="0"/>
                      </a:lnTo>
                      <a:lnTo>
                        <a:pt x="48" y="7"/>
                      </a:lnTo>
                      <a:close/>
                    </a:path>
                  </a:pathLst>
                </a:custGeom>
                <a:solidFill>
                  <a:srgbClr val="8C602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69" name="Google Shape;269;p24"/>
              <p:cNvSpPr txBox="1"/>
              <p:nvPr/>
            </p:nvSpPr>
            <p:spPr>
              <a:xfrm>
                <a:off x="-1324339" y="1301813"/>
                <a:ext cx="4415405" cy="122129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400" b="1" dirty="0">
                    <a:solidFill>
                      <a:schemeClr val="dk2"/>
                    </a:solidFill>
                    <a:latin typeface="Calibri"/>
                    <a:ea typeface="Calibri"/>
                    <a:cs typeface="Calibri"/>
                    <a:sym typeface="Calibri"/>
                  </a:rPr>
                  <a:t>MUNDO</a:t>
                </a:r>
                <a:endParaRPr dirty="0"/>
              </a:p>
              <a:p>
                <a:pPr marL="0" marR="0" lvl="0" indent="0" algn="ctr" rtl="0">
                  <a:spcBef>
                    <a:spcPts val="0"/>
                  </a:spcBef>
                  <a:spcAft>
                    <a:spcPts val="0"/>
                  </a:spcAft>
                  <a:buNone/>
                </a:pPr>
                <a:r>
                  <a:rPr lang="es-ES" sz="2400" b="1" dirty="0">
                    <a:solidFill>
                      <a:schemeClr val="dk2"/>
                    </a:solidFill>
                    <a:latin typeface="Calibri"/>
                    <a:ea typeface="Calibri"/>
                    <a:cs typeface="Calibri"/>
                    <a:sym typeface="Calibri"/>
                  </a:rPr>
                  <a:t>REAL</a:t>
                </a:r>
                <a:endParaRPr dirty="0"/>
              </a:p>
            </p:txBody>
          </p:sp>
        </p:grpSp>
        <p:sp>
          <p:nvSpPr>
            <p:cNvPr id="270" name="Google Shape;270;p24"/>
            <p:cNvSpPr txBox="1"/>
            <p:nvPr/>
          </p:nvSpPr>
          <p:spPr>
            <a:xfrm>
              <a:off x="6972300" y="4324350"/>
              <a:ext cx="2189262" cy="64653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400" b="1" dirty="0">
                  <a:solidFill>
                    <a:srgbClr val="00B050"/>
                  </a:solidFill>
                  <a:latin typeface="Calibri"/>
                  <a:ea typeface="Calibri"/>
                  <a:cs typeface="Calibri"/>
                  <a:sym typeface="Calibri"/>
                </a:rPr>
                <a:t>ABSTRAER</a:t>
              </a:r>
              <a:endParaRPr sz="2000" b="1" dirty="0">
                <a:solidFill>
                  <a:srgbClr val="00B050"/>
                </a:solidFill>
                <a:latin typeface="Calibri"/>
                <a:ea typeface="Calibri"/>
                <a:cs typeface="Calibri"/>
                <a:sym typeface="Calibri"/>
              </a:endParaRPr>
            </a:p>
          </p:txBody>
        </p:sp>
        <p:sp>
          <p:nvSpPr>
            <p:cNvPr id="271" name="Google Shape;271;p24"/>
            <p:cNvSpPr txBox="1"/>
            <p:nvPr/>
          </p:nvSpPr>
          <p:spPr>
            <a:xfrm>
              <a:off x="7172325" y="1071564"/>
              <a:ext cx="2077153" cy="560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b="1" dirty="0">
                  <a:solidFill>
                    <a:schemeClr val="accent2"/>
                  </a:solidFill>
                  <a:latin typeface="Calibri"/>
                  <a:ea typeface="Calibri"/>
                  <a:cs typeface="Calibri"/>
                  <a:sym typeface="Calibri"/>
                </a:rPr>
                <a:t>ANALIZAR</a:t>
              </a:r>
              <a:endParaRPr sz="2000" b="1" dirty="0">
                <a:solidFill>
                  <a:schemeClr val="dk2"/>
                </a:solidFill>
                <a:latin typeface="Calibri"/>
                <a:ea typeface="Calibri"/>
                <a:cs typeface="Calibri"/>
                <a:sym typeface="Calibri"/>
              </a:endParaRPr>
            </a:p>
          </p:txBody>
        </p:sp>
        <p:sp>
          <p:nvSpPr>
            <p:cNvPr id="272" name="Google Shape;272;p24"/>
            <p:cNvSpPr txBox="1"/>
            <p:nvPr/>
          </p:nvSpPr>
          <p:spPr>
            <a:xfrm>
              <a:off x="6932611" y="2600327"/>
              <a:ext cx="2431565" cy="560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b="1" dirty="0">
                  <a:solidFill>
                    <a:schemeClr val="accent2"/>
                  </a:solidFill>
                  <a:latin typeface="Calibri"/>
                  <a:ea typeface="Calibri"/>
                  <a:cs typeface="Calibri"/>
                  <a:sym typeface="Calibri"/>
                </a:rPr>
                <a:t>INTERPRETAR</a:t>
              </a:r>
              <a:endParaRPr sz="2000" b="1" dirty="0">
                <a:solidFill>
                  <a:schemeClr val="dk2"/>
                </a:solidFill>
                <a:latin typeface="Calibri"/>
                <a:ea typeface="Calibri"/>
                <a:cs typeface="Calibri"/>
                <a:sym typeface="Calibri"/>
              </a:endParaRPr>
            </a:p>
          </p:txBody>
        </p:sp>
        <p:sp>
          <p:nvSpPr>
            <p:cNvPr id="273" name="Google Shape;273;p24"/>
            <p:cNvSpPr/>
            <p:nvPr/>
          </p:nvSpPr>
          <p:spPr>
            <a:xfrm>
              <a:off x="7715272" y="1593336"/>
              <a:ext cx="428628" cy="764094"/>
            </a:xfrm>
            <a:prstGeom prst="downArrow">
              <a:avLst>
                <a:gd name="adj1" fmla="val 50000"/>
                <a:gd name="adj2" fmla="val 50000"/>
              </a:avLst>
            </a:prstGeom>
            <a:solidFill>
              <a:schemeClr val="dk2"/>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4" name="Google Shape;274;p24"/>
            <p:cNvSpPr/>
            <p:nvPr/>
          </p:nvSpPr>
          <p:spPr>
            <a:xfrm>
              <a:off x="7715272" y="3307848"/>
              <a:ext cx="428628" cy="764094"/>
            </a:xfrm>
            <a:prstGeom prst="downArrow">
              <a:avLst>
                <a:gd name="adj1" fmla="val 50000"/>
                <a:gd name="adj2" fmla="val 50000"/>
              </a:avLst>
            </a:prstGeom>
            <a:solidFill>
              <a:schemeClr val="dk2"/>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5" name="Google Shape;275;p24"/>
            <p:cNvSpPr txBox="1"/>
            <p:nvPr/>
          </p:nvSpPr>
          <p:spPr>
            <a:xfrm>
              <a:off x="6795574" y="5750414"/>
              <a:ext cx="2969299" cy="73275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b="1" dirty="0">
                  <a:solidFill>
                    <a:srgbClr val="E36C09"/>
                  </a:solidFill>
                  <a:latin typeface="Arial Black"/>
                  <a:ea typeface="Arial Black"/>
                  <a:cs typeface="Arial Black"/>
                  <a:sym typeface="Arial Black"/>
                </a:rPr>
                <a:t>MODELO</a:t>
              </a:r>
              <a:endParaRPr sz="1800" b="1" dirty="0">
                <a:solidFill>
                  <a:srgbClr val="E36C09"/>
                </a:solidFill>
                <a:latin typeface="Arial Black"/>
                <a:ea typeface="Arial Black"/>
                <a:cs typeface="Arial Black"/>
                <a:sym typeface="Arial Black"/>
              </a:endParaRPr>
            </a:p>
          </p:txBody>
        </p:sp>
        <p:sp>
          <p:nvSpPr>
            <p:cNvPr id="276" name="Google Shape;276;p24"/>
            <p:cNvSpPr/>
            <p:nvPr/>
          </p:nvSpPr>
          <p:spPr>
            <a:xfrm>
              <a:off x="7728654" y="4929198"/>
              <a:ext cx="428628" cy="764094"/>
            </a:xfrm>
            <a:prstGeom prst="downArrow">
              <a:avLst>
                <a:gd name="adj1" fmla="val 50000"/>
                <a:gd name="adj2" fmla="val 50000"/>
              </a:avLst>
            </a:prstGeom>
            <a:solidFill>
              <a:schemeClr val="dk2"/>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p:nvPr/>
        </p:nvSpPr>
        <p:spPr>
          <a:xfrm>
            <a:off x="249534" y="343266"/>
            <a:ext cx="3554114" cy="400110"/>
          </a:xfrm>
          <a:prstGeom prst="rect">
            <a:avLst/>
          </a:prstGeom>
          <a:noFill/>
          <a:ln>
            <a:noFill/>
          </a:ln>
        </p:spPr>
        <p:txBody>
          <a:bodyPr spcFirstLastPara="1" wrap="square" lIns="91425" tIns="45700" rIns="91425" bIns="45700" anchor="t" anchorCtr="0">
            <a:spAutoFit/>
          </a:bodyPr>
          <a:lstStyle/>
          <a:p>
            <a:pPr marL="0" marR="0" lvl="1" indent="0" algn="l" rtl="0">
              <a:spcBef>
                <a:spcPts val="0"/>
              </a:spcBef>
              <a:spcAft>
                <a:spcPts val="0"/>
              </a:spcAft>
              <a:buNone/>
            </a:pPr>
            <a:r>
              <a:rPr lang="es-ES" sz="2000" b="1" i="0" u="none" strike="noStrike" cap="none">
                <a:solidFill>
                  <a:srgbClr val="3F3F3F"/>
                </a:solidFill>
                <a:latin typeface="Calibri"/>
                <a:ea typeface="Calibri"/>
                <a:cs typeface="Calibri"/>
                <a:sym typeface="Calibri"/>
              </a:rPr>
              <a:t>¿Qué es el Modelado de Datos?</a:t>
            </a:r>
            <a:endParaRPr sz="2000" b="1" i="0" u="none" strike="noStrike" cap="none">
              <a:solidFill>
                <a:srgbClr val="3F3F3F"/>
              </a:solidFill>
              <a:latin typeface="Calibri"/>
              <a:ea typeface="Calibri"/>
              <a:cs typeface="Calibri"/>
              <a:sym typeface="Calibri"/>
            </a:endParaRPr>
          </a:p>
        </p:txBody>
      </p:sp>
      <p:sp>
        <p:nvSpPr>
          <p:cNvPr id="282" name="Google Shape;282;p25"/>
          <p:cNvSpPr/>
          <p:nvPr/>
        </p:nvSpPr>
        <p:spPr>
          <a:xfrm>
            <a:off x="249534" y="1062112"/>
            <a:ext cx="7929562" cy="2585323"/>
          </a:xfrm>
          <a:prstGeom prst="rect">
            <a:avLst/>
          </a:prstGeom>
          <a:noFill/>
          <a:ln>
            <a:noFill/>
          </a:ln>
        </p:spPr>
        <p:txBody>
          <a:bodyPr spcFirstLastPara="1" wrap="square" lIns="91425" tIns="45700" rIns="91425" bIns="45700" anchor="t" anchorCtr="0">
            <a:spAutoFit/>
          </a:bodyPr>
          <a:lstStyle/>
          <a:p>
            <a:pPr marL="342900" marR="0" lvl="1" indent="-342900" algn="l" rtl="0">
              <a:spcBef>
                <a:spcPts val="0"/>
              </a:spcBef>
              <a:spcAft>
                <a:spcPts val="0"/>
              </a:spcAft>
              <a:buClr>
                <a:srgbClr val="3F3F3F"/>
              </a:buClr>
              <a:buSzPts val="1800"/>
              <a:buFont typeface="Lucida Sans"/>
              <a:buAutoNum type="arabicPeriod"/>
            </a:pPr>
            <a:r>
              <a:rPr lang="es-ES" sz="1800" b="0" i="0" u="none" strike="noStrike" cap="none">
                <a:solidFill>
                  <a:srgbClr val="3F3F3F"/>
                </a:solidFill>
                <a:latin typeface="Calibri"/>
                <a:ea typeface="Calibri"/>
                <a:cs typeface="Calibri"/>
                <a:sym typeface="Calibri"/>
              </a:rPr>
              <a:t>Es la representación de cosas del mundo real.</a:t>
            </a:r>
            <a:endParaRPr/>
          </a:p>
          <a:p>
            <a:pPr marL="342900" marR="0" lvl="1" indent="-228600" algn="l" rtl="0">
              <a:spcBef>
                <a:spcPts val="0"/>
              </a:spcBef>
              <a:spcAft>
                <a:spcPts val="0"/>
              </a:spcAft>
              <a:buClr>
                <a:schemeClr val="dk1"/>
              </a:buClr>
              <a:buSzPts val="1800"/>
              <a:buFont typeface="Lucida Sans"/>
              <a:buNone/>
            </a:pPr>
            <a:endParaRPr sz="1800" b="0" i="0" u="none" strike="noStrike" cap="none">
              <a:solidFill>
                <a:srgbClr val="3F3F3F"/>
              </a:solidFill>
              <a:latin typeface="Calibri"/>
              <a:ea typeface="Calibri"/>
              <a:cs typeface="Calibri"/>
              <a:sym typeface="Calibri"/>
            </a:endParaRPr>
          </a:p>
          <a:p>
            <a:pPr marL="342900" marR="0" lvl="1" indent="-342900" algn="just" rtl="0">
              <a:spcBef>
                <a:spcPts val="0"/>
              </a:spcBef>
              <a:spcAft>
                <a:spcPts val="0"/>
              </a:spcAft>
              <a:buClr>
                <a:srgbClr val="3F3F3F"/>
              </a:buClr>
              <a:buSzPts val="1800"/>
              <a:buFont typeface="Lucida Sans"/>
              <a:buAutoNum type="arabicPeriod"/>
            </a:pPr>
            <a:r>
              <a:rPr lang="es-ES" sz="1800" b="0" i="0" u="none" strike="noStrike" cap="none">
                <a:solidFill>
                  <a:srgbClr val="3F3F3F"/>
                </a:solidFill>
                <a:latin typeface="Calibri"/>
                <a:ea typeface="Calibri"/>
                <a:cs typeface="Calibri"/>
                <a:sym typeface="Calibri"/>
              </a:rPr>
              <a:t>Es una representación de la realidad que contiene las características generales de algo que se va a realizar. En base de datos, esta representación la elaboramos de forma gráfica.</a:t>
            </a:r>
            <a:endParaRPr/>
          </a:p>
          <a:p>
            <a:pPr marL="342900" marR="0" lvl="1" indent="-228600" algn="l" rtl="0">
              <a:spcBef>
                <a:spcPts val="0"/>
              </a:spcBef>
              <a:spcAft>
                <a:spcPts val="0"/>
              </a:spcAft>
              <a:buClr>
                <a:schemeClr val="dk1"/>
              </a:buClr>
              <a:buSzPts val="1800"/>
              <a:buFont typeface="Lucida Sans"/>
              <a:buNone/>
            </a:pPr>
            <a:endParaRPr sz="1800" b="0" i="0" u="none" strike="noStrike" cap="none">
              <a:solidFill>
                <a:srgbClr val="3F3F3F"/>
              </a:solidFill>
              <a:latin typeface="Calibri"/>
              <a:ea typeface="Calibri"/>
              <a:cs typeface="Calibri"/>
              <a:sym typeface="Calibri"/>
            </a:endParaRPr>
          </a:p>
          <a:p>
            <a:pPr marL="342900" marR="0" lvl="1" indent="-342900" algn="just" rtl="0">
              <a:spcBef>
                <a:spcPts val="0"/>
              </a:spcBef>
              <a:spcAft>
                <a:spcPts val="0"/>
              </a:spcAft>
              <a:buClr>
                <a:srgbClr val="3F3F3F"/>
              </a:buClr>
              <a:buSzPts val="1800"/>
              <a:buFont typeface="Lucida Sans"/>
              <a:buAutoNum type="arabicPeriod"/>
            </a:pPr>
            <a:r>
              <a:rPr lang="es-ES" sz="1800" b="0" i="0" u="none" strike="noStrike" cap="none">
                <a:solidFill>
                  <a:srgbClr val="3F3F3F"/>
                </a:solidFill>
                <a:latin typeface="Calibri"/>
                <a:ea typeface="Calibri"/>
                <a:cs typeface="Calibri"/>
                <a:sym typeface="Calibri"/>
              </a:rPr>
              <a:t>Es una colección de herramientas conceptuales para describir los datos, las relaciones que existen entre ellos, semántica asociada a los datos y restricciones de consistencia.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6"/>
          <p:cNvSpPr txBox="1"/>
          <p:nvPr/>
        </p:nvSpPr>
        <p:spPr>
          <a:xfrm>
            <a:off x="249534" y="76144"/>
            <a:ext cx="6508000" cy="40011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000" b="1">
                <a:solidFill>
                  <a:srgbClr val="3F3F3F"/>
                </a:solidFill>
                <a:latin typeface="Calibri"/>
                <a:ea typeface="Calibri"/>
                <a:cs typeface="Calibri"/>
                <a:sym typeface="Calibri"/>
              </a:rPr>
              <a:t>Categorías de Conceptos que se pueden modelar o abstraer</a:t>
            </a:r>
            <a:endParaRPr sz="2000" b="1">
              <a:solidFill>
                <a:srgbClr val="3F3F3F"/>
              </a:solidFill>
              <a:latin typeface="Calibri"/>
              <a:ea typeface="Calibri"/>
              <a:cs typeface="Calibri"/>
              <a:sym typeface="Calibri"/>
            </a:endParaRPr>
          </a:p>
        </p:txBody>
      </p:sp>
      <p:graphicFrame>
        <p:nvGraphicFramePr>
          <p:cNvPr id="288" name="Google Shape;288;p26"/>
          <p:cNvGraphicFramePr/>
          <p:nvPr/>
        </p:nvGraphicFramePr>
        <p:xfrm>
          <a:off x="132576" y="497520"/>
          <a:ext cx="8070125" cy="4480700"/>
        </p:xfrm>
        <a:graphic>
          <a:graphicData uri="http://schemas.openxmlformats.org/drawingml/2006/table">
            <a:tbl>
              <a:tblPr>
                <a:noFill/>
                <a:tableStyleId>{6EA76790-65A8-43C0-9BBC-C10F05F572EC}</a:tableStyleId>
              </a:tblPr>
              <a:tblGrid>
                <a:gridCol w="4468000">
                  <a:extLst>
                    <a:ext uri="{9D8B030D-6E8A-4147-A177-3AD203B41FA5}">
                      <a16:colId xmlns:a16="http://schemas.microsoft.com/office/drawing/2014/main" val="20000"/>
                    </a:ext>
                  </a:extLst>
                </a:gridCol>
                <a:gridCol w="3602125">
                  <a:extLst>
                    <a:ext uri="{9D8B030D-6E8A-4147-A177-3AD203B41FA5}">
                      <a16:colId xmlns:a16="http://schemas.microsoft.com/office/drawing/2014/main" val="20001"/>
                    </a:ext>
                  </a:extLst>
                </a:gridCol>
              </a:tblGrid>
              <a:tr h="295650">
                <a:tc>
                  <a:txBody>
                    <a:bodyPr/>
                    <a:lstStyle/>
                    <a:p>
                      <a:pPr marL="0" marR="0" lvl="0" indent="0" algn="ctr" rtl="0">
                        <a:spcBef>
                          <a:spcPts val="0"/>
                        </a:spcBef>
                        <a:spcAft>
                          <a:spcPts val="0"/>
                        </a:spcAft>
                        <a:buNone/>
                      </a:pPr>
                      <a:r>
                        <a:rPr lang="es-ES" sz="1400" u="none" strike="noStrike" cap="none"/>
                        <a:t>Categoría de Conceptos</a:t>
                      </a:r>
                      <a:endParaRPr sz="1400" u="none" strike="noStrike" cap="none"/>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4F81BD"/>
                    </a:solidFill>
                  </a:tcPr>
                </a:tc>
                <a:tc>
                  <a:txBody>
                    <a:bodyPr/>
                    <a:lstStyle/>
                    <a:p>
                      <a:pPr marL="0" marR="0" lvl="0" indent="0" algn="ctr" rtl="0">
                        <a:spcBef>
                          <a:spcPts val="0"/>
                        </a:spcBef>
                        <a:spcAft>
                          <a:spcPts val="0"/>
                        </a:spcAft>
                        <a:buNone/>
                      </a:pPr>
                      <a:r>
                        <a:rPr lang="es-ES" sz="1400" u="none" strike="noStrike" cap="none"/>
                        <a:t>Ejemplos</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4F81BD"/>
                    </a:solidFill>
                  </a:tcPr>
                </a:tc>
                <a:extLst>
                  <a:ext uri="{0D108BD9-81ED-4DB2-BD59-A6C34878D82A}">
                    <a16:rowId xmlns:a16="http://schemas.microsoft.com/office/drawing/2014/main" val="10000"/>
                  </a:ext>
                </a:extLst>
              </a:tr>
              <a:tr h="295650">
                <a:tc>
                  <a:txBody>
                    <a:bodyPr/>
                    <a:lstStyle/>
                    <a:p>
                      <a:pPr marL="0" marR="0" lvl="0" indent="0" algn="l" rtl="0">
                        <a:spcBef>
                          <a:spcPts val="0"/>
                        </a:spcBef>
                        <a:spcAft>
                          <a:spcPts val="0"/>
                        </a:spcAft>
                        <a:buNone/>
                      </a:pPr>
                      <a:r>
                        <a:rPr lang="es-ES" sz="1400" u="none" strike="noStrike" cap="none"/>
                        <a:t>Objetos físicos</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FD7E7"/>
                    </a:solidFill>
                  </a:tcPr>
                </a:tc>
                <a:tc>
                  <a:txBody>
                    <a:bodyPr/>
                    <a:lstStyle/>
                    <a:p>
                      <a:pPr marL="0" marR="0" lvl="0" indent="0" algn="l" rtl="0">
                        <a:spcBef>
                          <a:spcPts val="0"/>
                        </a:spcBef>
                        <a:spcAft>
                          <a:spcPts val="0"/>
                        </a:spcAft>
                        <a:buNone/>
                      </a:pPr>
                      <a:r>
                        <a:rPr lang="es-ES" sz="1400"/>
                        <a:t>Televisión, Avión</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FD7E7"/>
                    </a:solidFill>
                  </a:tcPr>
                </a:tc>
                <a:extLst>
                  <a:ext uri="{0D108BD9-81ED-4DB2-BD59-A6C34878D82A}">
                    <a16:rowId xmlns:a16="http://schemas.microsoft.com/office/drawing/2014/main" val="10001"/>
                  </a:ext>
                </a:extLst>
              </a:tr>
              <a:tr h="476700">
                <a:tc>
                  <a:txBody>
                    <a:bodyPr/>
                    <a:lstStyle/>
                    <a:p>
                      <a:pPr marL="0" marR="0" lvl="0" indent="0" algn="l" rtl="0">
                        <a:spcBef>
                          <a:spcPts val="0"/>
                        </a:spcBef>
                        <a:spcAft>
                          <a:spcPts val="0"/>
                        </a:spcAft>
                        <a:buNone/>
                      </a:pPr>
                      <a:r>
                        <a:rPr lang="es-ES" sz="1400"/>
                        <a:t>Especificaciones, diseños o descripciones de cosas</a:t>
                      </a:r>
                      <a:endParaRPr sz="140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8ECF4"/>
                    </a:solidFill>
                  </a:tcPr>
                </a:tc>
                <a:tc>
                  <a:txBody>
                    <a:bodyPr/>
                    <a:lstStyle/>
                    <a:p>
                      <a:pPr marL="0" marR="0" lvl="0" indent="0" algn="l" rtl="0">
                        <a:spcBef>
                          <a:spcPts val="0"/>
                        </a:spcBef>
                        <a:spcAft>
                          <a:spcPts val="0"/>
                        </a:spcAft>
                        <a:buNone/>
                      </a:pPr>
                      <a:r>
                        <a:rPr lang="es-ES" sz="1400"/>
                        <a:t>Especificaciones de un producto, descripción del vuelo</a:t>
                      </a:r>
                      <a:endParaRPr sz="140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8ECF4"/>
                    </a:solidFill>
                  </a:tcPr>
                </a:tc>
                <a:extLst>
                  <a:ext uri="{0D108BD9-81ED-4DB2-BD59-A6C34878D82A}">
                    <a16:rowId xmlns:a16="http://schemas.microsoft.com/office/drawing/2014/main" val="10002"/>
                  </a:ext>
                </a:extLst>
              </a:tr>
              <a:tr h="295650">
                <a:tc>
                  <a:txBody>
                    <a:bodyPr/>
                    <a:lstStyle/>
                    <a:p>
                      <a:pPr marL="0" marR="0" lvl="0" indent="0" algn="l" rtl="0">
                        <a:spcBef>
                          <a:spcPts val="0"/>
                        </a:spcBef>
                        <a:spcAft>
                          <a:spcPts val="0"/>
                        </a:spcAft>
                        <a:buNone/>
                      </a:pPr>
                      <a:r>
                        <a:rPr lang="es-ES" sz="1400"/>
                        <a:t>Lugares</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FD7E7"/>
                    </a:solidFill>
                  </a:tcPr>
                </a:tc>
                <a:tc>
                  <a:txBody>
                    <a:bodyPr/>
                    <a:lstStyle/>
                    <a:p>
                      <a:pPr marL="0" marR="0" lvl="0" indent="0" algn="l" rtl="0">
                        <a:spcBef>
                          <a:spcPts val="0"/>
                        </a:spcBef>
                        <a:spcAft>
                          <a:spcPts val="0"/>
                        </a:spcAft>
                        <a:buNone/>
                      </a:pPr>
                      <a:r>
                        <a:rPr lang="es-ES" sz="1400"/>
                        <a:t>Tienda, Aeropuerto</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FD7E7"/>
                    </a:solidFill>
                  </a:tcPr>
                </a:tc>
                <a:extLst>
                  <a:ext uri="{0D108BD9-81ED-4DB2-BD59-A6C34878D82A}">
                    <a16:rowId xmlns:a16="http://schemas.microsoft.com/office/drawing/2014/main" val="10003"/>
                  </a:ext>
                </a:extLst>
              </a:tr>
              <a:tr h="295650">
                <a:tc>
                  <a:txBody>
                    <a:bodyPr/>
                    <a:lstStyle/>
                    <a:p>
                      <a:pPr marL="0" marR="0" lvl="0" indent="0" algn="l" rtl="0">
                        <a:spcBef>
                          <a:spcPts val="0"/>
                        </a:spcBef>
                        <a:spcAft>
                          <a:spcPts val="0"/>
                        </a:spcAft>
                        <a:buNone/>
                      </a:pPr>
                      <a:r>
                        <a:rPr lang="es-ES" sz="1400"/>
                        <a:t>Transacciones</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8ECF4"/>
                    </a:solidFill>
                  </a:tcPr>
                </a:tc>
                <a:tc>
                  <a:txBody>
                    <a:bodyPr/>
                    <a:lstStyle/>
                    <a:p>
                      <a:pPr marL="0" marR="0" lvl="0" indent="0" algn="l" rtl="0">
                        <a:spcBef>
                          <a:spcPts val="0"/>
                        </a:spcBef>
                        <a:spcAft>
                          <a:spcPts val="0"/>
                        </a:spcAft>
                        <a:buNone/>
                      </a:pPr>
                      <a:r>
                        <a:rPr lang="es-ES" sz="1400"/>
                        <a:t>Venta, Pago, Reservación</a:t>
                      </a:r>
                      <a:endParaRPr sz="140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8ECF4"/>
                    </a:solidFill>
                  </a:tcPr>
                </a:tc>
                <a:extLst>
                  <a:ext uri="{0D108BD9-81ED-4DB2-BD59-A6C34878D82A}">
                    <a16:rowId xmlns:a16="http://schemas.microsoft.com/office/drawing/2014/main" val="10004"/>
                  </a:ext>
                </a:extLst>
              </a:tr>
              <a:tr h="295650">
                <a:tc>
                  <a:txBody>
                    <a:bodyPr/>
                    <a:lstStyle/>
                    <a:p>
                      <a:pPr marL="0" marR="0" lvl="0" indent="0" algn="l" rtl="0">
                        <a:spcBef>
                          <a:spcPts val="0"/>
                        </a:spcBef>
                        <a:spcAft>
                          <a:spcPts val="0"/>
                        </a:spcAft>
                        <a:buNone/>
                      </a:pPr>
                      <a:r>
                        <a:rPr lang="es-ES" sz="1400"/>
                        <a:t>Roles de la gente</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FD7E7"/>
                    </a:solidFill>
                  </a:tcPr>
                </a:tc>
                <a:tc>
                  <a:txBody>
                    <a:bodyPr/>
                    <a:lstStyle/>
                    <a:p>
                      <a:pPr marL="0" marR="0" lvl="0" indent="0" algn="l" rtl="0">
                        <a:spcBef>
                          <a:spcPts val="0"/>
                        </a:spcBef>
                        <a:spcAft>
                          <a:spcPts val="0"/>
                        </a:spcAft>
                        <a:buNone/>
                      </a:pPr>
                      <a:r>
                        <a:rPr lang="es-ES" sz="1400"/>
                        <a:t>Cajero, Piloto</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FD7E7"/>
                    </a:solidFill>
                  </a:tcPr>
                </a:tc>
                <a:extLst>
                  <a:ext uri="{0D108BD9-81ED-4DB2-BD59-A6C34878D82A}">
                    <a16:rowId xmlns:a16="http://schemas.microsoft.com/office/drawing/2014/main" val="10005"/>
                  </a:ext>
                </a:extLst>
              </a:tr>
              <a:tr h="295650">
                <a:tc>
                  <a:txBody>
                    <a:bodyPr/>
                    <a:lstStyle/>
                    <a:p>
                      <a:pPr marL="0" marR="0" lvl="0" indent="0" algn="l" rtl="0">
                        <a:spcBef>
                          <a:spcPts val="0"/>
                        </a:spcBef>
                        <a:spcAft>
                          <a:spcPts val="0"/>
                        </a:spcAft>
                        <a:buNone/>
                      </a:pPr>
                      <a:r>
                        <a:rPr lang="es-ES" sz="1400"/>
                        <a:t>Contenedores de otras cosas</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8ECF4"/>
                    </a:solidFill>
                  </a:tcPr>
                </a:tc>
                <a:tc>
                  <a:txBody>
                    <a:bodyPr/>
                    <a:lstStyle/>
                    <a:p>
                      <a:pPr marL="0" marR="0" lvl="0" indent="0" algn="l" rtl="0">
                        <a:spcBef>
                          <a:spcPts val="0"/>
                        </a:spcBef>
                        <a:spcAft>
                          <a:spcPts val="0"/>
                        </a:spcAft>
                        <a:buNone/>
                      </a:pPr>
                      <a:r>
                        <a:rPr lang="es-ES" sz="1400"/>
                        <a:t>Tienda, Avión</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8ECF4"/>
                    </a:solidFill>
                  </a:tcPr>
                </a:tc>
                <a:extLst>
                  <a:ext uri="{0D108BD9-81ED-4DB2-BD59-A6C34878D82A}">
                    <a16:rowId xmlns:a16="http://schemas.microsoft.com/office/drawing/2014/main" val="10006"/>
                  </a:ext>
                </a:extLst>
              </a:tr>
              <a:tr h="295650">
                <a:tc>
                  <a:txBody>
                    <a:bodyPr/>
                    <a:lstStyle/>
                    <a:p>
                      <a:pPr marL="0" marR="0" lvl="0" indent="0" algn="l" rtl="0">
                        <a:spcBef>
                          <a:spcPts val="0"/>
                        </a:spcBef>
                        <a:spcAft>
                          <a:spcPts val="0"/>
                        </a:spcAft>
                        <a:buNone/>
                      </a:pPr>
                      <a:r>
                        <a:rPr lang="es-ES" sz="1400"/>
                        <a:t>Cosas en un contenedor</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FD7E7"/>
                    </a:solidFill>
                  </a:tcPr>
                </a:tc>
                <a:tc>
                  <a:txBody>
                    <a:bodyPr/>
                    <a:lstStyle/>
                    <a:p>
                      <a:pPr marL="0" marR="0" lvl="0" indent="0" algn="l" rtl="0">
                        <a:spcBef>
                          <a:spcPts val="0"/>
                        </a:spcBef>
                        <a:spcAft>
                          <a:spcPts val="0"/>
                        </a:spcAft>
                        <a:buNone/>
                      </a:pPr>
                      <a:r>
                        <a:rPr lang="es-ES" sz="1400"/>
                        <a:t>Artículo, Pasajero</a:t>
                      </a:r>
                      <a:endParaRPr sz="140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FD7E7"/>
                    </a:solidFill>
                  </a:tcPr>
                </a:tc>
                <a:extLst>
                  <a:ext uri="{0D108BD9-81ED-4DB2-BD59-A6C34878D82A}">
                    <a16:rowId xmlns:a16="http://schemas.microsoft.com/office/drawing/2014/main" val="10007"/>
                  </a:ext>
                </a:extLst>
              </a:tr>
              <a:tr h="295650">
                <a:tc>
                  <a:txBody>
                    <a:bodyPr/>
                    <a:lstStyle/>
                    <a:p>
                      <a:pPr marL="0" marR="0" lvl="0" indent="0" algn="l" rtl="0">
                        <a:spcBef>
                          <a:spcPts val="0"/>
                        </a:spcBef>
                        <a:spcAft>
                          <a:spcPts val="0"/>
                        </a:spcAft>
                        <a:buNone/>
                      </a:pPr>
                      <a:r>
                        <a:rPr lang="es-ES" sz="1400"/>
                        <a:t>Conceptos abstractos</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8ECF4"/>
                    </a:solidFill>
                  </a:tcPr>
                </a:tc>
                <a:tc>
                  <a:txBody>
                    <a:bodyPr/>
                    <a:lstStyle/>
                    <a:p>
                      <a:pPr marL="0" marR="0" lvl="0" indent="0" algn="l" rtl="0">
                        <a:spcBef>
                          <a:spcPts val="0"/>
                        </a:spcBef>
                        <a:spcAft>
                          <a:spcPts val="0"/>
                        </a:spcAft>
                        <a:buNone/>
                      </a:pPr>
                      <a:r>
                        <a:rPr lang="es-ES" sz="1400"/>
                        <a:t>Enfermedades</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8ECF4"/>
                    </a:solidFill>
                  </a:tcPr>
                </a:tc>
                <a:extLst>
                  <a:ext uri="{0D108BD9-81ED-4DB2-BD59-A6C34878D82A}">
                    <a16:rowId xmlns:a16="http://schemas.microsoft.com/office/drawing/2014/main" val="10008"/>
                  </a:ext>
                </a:extLst>
              </a:tr>
              <a:tr h="295650">
                <a:tc>
                  <a:txBody>
                    <a:bodyPr/>
                    <a:lstStyle/>
                    <a:p>
                      <a:pPr marL="0" marR="0" lvl="0" indent="0" algn="l" rtl="0">
                        <a:spcBef>
                          <a:spcPts val="0"/>
                        </a:spcBef>
                        <a:spcAft>
                          <a:spcPts val="0"/>
                        </a:spcAft>
                        <a:buNone/>
                      </a:pPr>
                      <a:r>
                        <a:rPr lang="es-ES" sz="1400"/>
                        <a:t>Eventos</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FD7E7"/>
                    </a:solidFill>
                  </a:tcPr>
                </a:tc>
                <a:tc>
                  <a:txBody>
                    <a:bodyPr/>
                    <a:lstStyle/>
                    <a:p>
                      <a:pPr marL="0" marR="0" lvl="0" indent="0" algn="l" rtl="0">
                        <a:spcBef>
                          <a:spcPts val="0"/>
                        </a:spcBef>
                        <a:spcAft>
                          <a:spcPts val="0"/>
                        </a:spcAft>
                        <a:buNone/>
                      </a:pPr>
                      <a:r>
                        <a:rPr lang="es-ES" sz="1400"/>
                        <a:t>Venta, Robo, Reunión, Vuelo, Accidente</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FD7E7"/>
                    </a:solidFill>
                  </a:tcPr>
                </a:tc>
                <a:extLst>
                  <a:ext uri="{0D108BD9-81ED-4DB2-BD59-A6C34878D82A}">
                    <a16:rowId xmlns:a16="http://schemas.microsoft.com/office/drawing/2014/main" val="10009"/>
                  </a:ext>
                </a:extLst>
              </a:tr>
              <a:tr h="295650">
                <a:tc>
                  <a:txBody>
                    <a:bodyPr/>
                    <a:lstStyle/>
                    <a:p>
                      <a:pPr marL="0" marR="0" lvl="0" indent="0" algn="l" rtl="0">
                        <a:spcBef>
                          <a:spcPts val="0"/>
                        </a:spcBef>
                        <a:spcAft>
                          <a:spcPts val="0"/>
                        </a:spcAft>
                        <a:buNone/>
                      </a:pPr>
                      <a:r>
                        <a:rPr lang="es-ES" sz="1400"/>
                        <a:t>Reglas y Políticas</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8ECF4"/>
                    </a:solidFill>
                  </a:tcPr>
                </a:tc>
                <a:tc>
                  <a:txBody>
                    <a:bodyPr/>
                    <a:lstStyle/>
                    <a:p>
                      <a:pPr marL="0" marR="0" lvl="0" indent="0" algn="l" rtl="0">
                        <a:spcBef>
                          <a:spcPts val="0"/>
                        </a:spcBef>
                        <a:spcAft>
                          <a:spcPts val="0"/>
                        </a:spcAft>
                        <a:buNone/>
                      </a:pPr>
                      <a:r>
                        <a:rPr lang="es-ES" sz="1400"/>
                        <a:t>Política devolución, política cancelación</a:t>
                      </a:r>
                      <a:endParaRPr sz="140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8ECF4"/>
                    </a:solidFill>
                  </a:tcPr>
                </a:tc>
                <a:extLst>
                  <a:ext uri="{0D108BD9-81ED-4DB2-BD59-A6C34878D82A}">
                    <a16:rowId xmlns:a16="http://schemas.microsoft.com/office/drawing/2014/main" val="10010"/>
                  </a:ext>
                </a:extLst>
              </a:tr>
              <a:tr h="295650">
                <a:tc>
                  <a:txBody>
                    <a:bodyPr/>
                    <a:lstStyle/>
                    <a:p>
                      <a:pPr marL="0" marR="0" lvl="0" indent="0" algn="l" rtl="0">
                        <a:spcBef>
                          <a:spcPts val="0"/>
                        </a:spcBef>
                        <a:spcAft>
                          <a:spcPts val="0"/>
                        </a:spcAft>
                        <a:buNone/>
                      </a:pPr>
                      <a:r>
                        <a:rPr lang="es-ES" sz="1400"/>
                        <a:t>Catálogo</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FD7E7"/>
                    </a:solidFill>
                  </a:tcPr>
                </a:tc>
                <a:tc>
                  <a:txBody>
                    <a:bodyPr/>
                    <a:lstStyle/>
                    <a:p>
                      <a:pPr marL="0" marR="0" lvl="0" indent="0" algn="l" rtl="0">
                        <a:spcBef>
                          <a:spcPts val="0"/>
                        </a:spcBef>
                        <a:spcAft>
                          <a:spcPts val="0"/>
                        </a:spcAft>
                        <a:buNone/>
                      </a:pPr>
                      <a:r>
                        <a:rPr lang="es-ES" sz="1400"/>
                        <a:t>Catálogo productos, catálogo partes</a:t>
                      </a:r>
                      <a:endParaRPr sz="140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FD7E7"/>
                    </a:solidFill>
                  </a:tcPr>
                </a:tc>
                <a:extLst>
                  <a:ext uri="{0D108BD9-81ED-4DB2-BD59-A6C34878D82A}">
                    <a16:rowId xmlns:a16="http://schemas.microsoft.com/office/drawing/2014/main" val="10011"/>
                  </a:ext>
                </a:extLst>
              </a:tr>
              <a:tr h="295650">
                <a:tc>
                  <a:txBody>
                    <a:bodyPr/>
                    <a:lstStyle/>
                    <a:p>
                      <a:pPr marL="0" marR="0" lvl="0" indent="0" algn="l" rtl="0">
                        <a:spcBef>
                          <a:spcPts val="0"/>
                        </a:spcBef>
                        <a:spcAft>
                          <a:spcPts val="0"/>
                        </a:spcAft>
                        <a:buNone/>
                      </a:pPr>
                      <a:r>
                        <a:rPr lang="es-ES" sz="1400"/>
                        <a:t>Registros</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8ECF4"/>
                    </a:solidFill>
                  </a:tcPr>
                </a:tc>
                <a:tc>
                  <a:txBody>
                    <a:bodyPr/>
                    <a:lstStyle/>
                    <a:p>
                      <a:pPr marL="0" marR="0" lvl="0" indent="0" algn="l" rtl="0">
                        <a:spcBef>
                          <a:spcPts val="0"/>
                        </a:spcBef>
                        <a:spcAft>
                          <a:spcPts val="0"/>
                        </a:spcAft>
                        <a:buNone/>
                      </a:pPr>
                      <a:r>
                        <a:rPr lang="es-ES" sz="1400"/>
                        <a:t>Recibos, Contratos, Bitácoras</a:t>
                      </a:r>
                      <a:endParaRPr sz="1400"/>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8ECF4"/>
                    </a:solidFill>
                  </a:tcPr>
                </a:tc>
                <a:extLst>
                  <a:ext uri="{0D108BD9-81ED-4DB2-BD59-A6C34878D82A}">
                    <a16:rowId xmlns:a16="http://schemas.microsoft.com/office/drawing/2014/main" val="10012"/>
                  </a:ext>
                </a:extLst>
              </a:tr>
              <a:tr h="295650">
                <a:tc>
                  <a:txBody>
                    <a:bodyPr/>
                    <a:lstStyle/>
                    <a:p>
                      <a:pPr marL="0" marR="0" lvl="0" indent="0" algn="l" rtl="0">
                        <a:spcBef>
                          <a:spcPts val="0"/>
                        </a:spcBef>
                        <a:spcAft>
                          <a:spcPts val="0"/>
                        </a:spcAft>
                        <a:buNone/>
                      </a:pPr>
                      <a:r>
                        <a:rPr lang="es-ES" sz="1400"/>
                        <a:t>Manuales, libros</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FD7E7"/>
                    </a:solidFill>
                  </a:tcPr>
                </a:tc>
                <a:tc>
                  <a:txBody>
                    <a:bodyPr/>
                    <a:lstStyle/>
                    <a:p>
                      <a:pPr marL="0" marR="0" lvl="0" indent="0" algn="l" rtl="0">
                        <a:spcBef>
                          <a:spcPts val="0"/>
                        </a:spcBef>
                        <a:spcAft>
                          <a:spcPts val="0"/>
                        </a:spcAft>
                        <a:buNone/>
                      </a:pPr>
                      <a:r>
                        <a:rPr lang="es-ES" sz="1400"/>
                        <a:t>Manual reparación, manual empleado</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FD7E7"/>
                    </a:solidFill>
                  </a:tcPr>
                </a:tc>
                <a:extLst>
                  <a:ext uri="{0D108BD9-81ED-4DB2-BD59-A6C34878D82A}">
                    <a16:rowId xmlns:a16="http://schemas.microsoft.com/office/drawing/2014/main" val="10013"/>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7"/>
          <p:cNvSpPr txBox="1"/>
          <p:nvPr/>
        </p:nvSpPr>
        <p:spPr>
          <a:xfrm>
            <a:off x="246680" y="194433"/>
            <a:ext cx="6961714" cy="52322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800" b="1">
                <a:solidFill>
                  <a:srgbClr val="FF0000"/>
                </a:solidFill>
                <a:latin typeface="Calibri"/>
                <a:ea typeface="Calibri"/>
                <a:cs typeface="Calibri"/>
                <a:sym typeface="Calibri"/>
              </a:rPr>
              <a:t>Los Modelos de Datos se dividen en 3 grupos:</a:t>
            </a:r>
            <a:endParaRPr sz="2800" b="1">
              <a:solidFill>
                <a:srgbClr val="FF0000"/>
              </a:solidFill>
              <a:latin typeface="Calibri"/>
              <a:ea typeface="Calibri"/>
              <a:cs typeface="Calibri"/>
              <a:sym typeface="Calibri"/>
            </a:endParaRPr>
          </a:p>
        </p:txBody>
      </p:sp>
      <p:sp>
        <p:nvSpPr>
          <p:cNvPr id="294" name="Google Shape;294;p27"/>
          <p:cNvSpPr/>
          <p:nvPr/>
        </p:nvSpPr>
        <p:spPr>
          <a:xfrm>
            <a:off x="117291" y="1093759"/>
            <a:ext cx="7091103" cy="3508653"/>
          </a:xfrm>
          <a:prstGeom prst="rect">
            <a:avLst/>
          </a:prstGeom>
          <a:noFill/>
          <a:ln>
            <a:noFill/>
          </a:ln>
        </p:spPr>
        <p:txBody>
          <a:bodyPr spcFirstLastPara="1" wrap="square" lIns="91425" tIns="45700" rIns="91425" bIns="45700" anchor="ctr" anchorCtr="0">
            <a:spAutoFit/>
          </a:bodyPr>
          <a:lstStyle/>
          <a:p>
            <a:pPr marL="358775" marR="0" lvl="0" indent="-358775" algn="l" rtl="0">
              <a:spcBef>
                <a:spcPts val="0"/>
              </a:spcBef>
              <a:spcAft>
                <a:spcPts val="0"/>
              </a:spcAft>
              <a:buClr>
                <a:srgbClr val="FF0000"/>
              </a:buClr>
              <a:buSzPts val="2400"/>
              <a:buFont typeface="Arial"/>
              <a:buChar char="•"/>
            </a:pPr>
            <a:r>
              <a:rPr lang="es-ES" sz="2400" b="1">
                <a:solidFill>
                  <a:srgbClr val="FF0000"/>
                </a:solidFill>
                <a:latin typeface="Calibri"/>
                <a:ea typeface="Calibri"/>
                <a:cs typeface="Calibri"/>
                <a:sym typeface="Calibri"/>
              </a:rPr>
              <a:t>Modelos lógicos basados en objetos.</a:t>
            </a:r>
            <a:endParaRPr/>
          </a:p>
          <a:p>
            <a:pPr marL="1273175" marR="0" lvl="2" indent="-358775" algn="l" rtl="0">
              <a:spcBef>
                <a:spcPts val="0"/>
              </a:spcBef>
              <a:spcAft>
                <a:spcPts val="0"/>
              </a:spcAft>
              <a:buClr>
                <a:srgbClr val="3F3F3F"/>
              </a:buClr>
              <a:buSzPts val="1800"/>
              <a:buFont typeface="Arial"/>
              <a:buChar char="•"/>
            </a:pPr>
            <a:r>
              <a:rPr lang="es-ES" sz="1800" b="0" i="0" u="none" strike="noStrike" cap="none">
                <a:solidFill>
                  <a:srgbClr val="3F3F3F"/>
                </a:solidFill>
                <a:latin typeface="Calibri"/>
                <a:ea typeface="Calibri"/>
                <a:cs typeface="Calibri"/>
                <a:sym typeface="Calibri"/>
              </a:rPr>
              <a:t>Modelo Entidad-Relación.</a:t>
            </a:r>
            <a:endParaRPr/>
          </a:p>
          <a:p>
            <a:pPr marL="1273175" marR="0" lvl="2" indent="-358775" algn="l" rtl="0">
              <a:spcBef>
                <a:spcPts val="0"/>
              </a:spcBef>
              <a:spcAft>
                <a:spcPts val="0"/>
              </a:spcAft>
              <a:buClr>
                <a:srgbClr val="3F3F3F"/>
              </a:buClr>
              <a:buSzPts val="1800"/>
              <a:buFont typeface="Arial"/>
              <a:buChar char="•"/>
            </a:pPr>
            <a:r>
              <a:rPr lang="es-ES" sz="1800" b="0" i="0" u="none" strike="noStrike" cap="none">
                <a:solidFill>
                  <a:srgbClr val="3F3F3F"/>
                </a:solidFill>
                <a:latin typeface="Calibri"/>
                <a:ea typeface="Calibri"/>
                <a:cs typeface="Calibri"/>
                <a:sym typeface="Calibri"/>
              </a:rPr>
              <a:t>Modelo Orientado a Objetos.</a:t>
            </a:r>
            <a:endParaRPr/>
          </a:p>
          <a:p>
            <a:pPr marL="358775" marR="0" lvl="0" indent="-358775" algn="l" rtl="0">
              <a:spcBef>
                <a:spcPts val="0"/>
              </a:spcBef>
              <a:spcAft>
                <a:spcPts val="0"/>
              </a:spcAft>
              <a:buClr>
                <a:srgbClr val="FF0000"/>
              </a:buClr>
              <a:buSzPts val="2400"/>
              <a:buFont typeface="Arial"/>
              <a:buChar char="•"/>
            </a:pPr>
            <a:r>
              <a:rPr lang="es-ES" sz="2400" b="1">
                <a:solidFill>
                  <a:srgbClr val="FF0000"/>
                </a:solidFill>
                <a:latin typeface="Calibri"/>
                <a:ea typeface="Calibri"/>
                <a:cs typeface="Calibri"/>
                <a:sym typeface="Calibri"/>
              </a:rPr>
              <a:t>Modelos lógicos basados en registros.</a:t>
            </a:r>
            <a:endParaRPr/>
          </a:p>
          <a:p>
            <a:pPr marL="1273175" marR="0" lvl="2" indent="-358775" algn="l" rtl="0">
              <a:spcBef>
                <a:spcPts val="0"/>
              </a:spcBef>
              <a:spcAft>
                <a:spcPts val="0"/>
              </a:spcAft>
              <a:buClr>
                <a:srgbClr val="3F3F3F"/>
              </a:buClr>
              <a:buSzPts val="1800"/>
              <a:buFont typeface="Arial"/>
              <a:buChar char="•"/>
            </a:pPr>
            <a:r>
              <a:rPr lang="es-ES" sz="1800" b="0" i="0" u="none" strike="noStrike" cap="none">
                <a:solidFill>
                  <a:srgbClr val="3F3F3F"/>
                </a:solidFill>
                <a:latin typeface="Calibri"/>
                <a:ea typeface="Calibri"/>
                <a:cs typeface="Calibri"/>
                <a:sym typeface="Calibri"/>
              </a:rPr>
              <a:t>Modelo Relacional.</a:t>
            </a:r>
            <a:endParaRPr/>
          </a:p>
          <a:p>
            <a:pPr marL="1273175" marR="0" lvl="2" indent="-358775" algn="l" rtl="0">
              <a:spcBef>
                <a:spcPts val="0"/>
              </a:spcBef>
              <a:spcAft>
                <a:spcPts val="0"/>
              </a:spcAft>
              <a:buClr>
                <a:srgbClr val="3F3F3F"/>
              </a:buClr>
              <a:buSzPts val="1800"/>
              <a:buFont typeface="Arial"/>
              <a:buChar char="•"/>
            </a:pPr>
            <a:r>
              <a:rPr lang="es-ES" sz="1800" b="0" i="0" u="none" strike="noStrike" cap="none">
                <a:solidFill>
                  <a:srgbClr val="3F3F3F"/>
                </a:solidFill>
                <a:latin typeface="Calibri"/>
                <a:ea typeface="Calibri"/>
                <a:cs typeface="Calibri"/>
                <a:sym typeface="Calibri"/>
              </a:rPr>
              <a:t>Modelo Jerárquico.</a:t>
            </a:r>
            <a:endParaRPr/>
          </a:p>
          <a:p>
            <a:pPr marL="1273175" marR="0" lvl="2" indent="-358775" algn="l" rtl="0">
              <a:spcBef>
                <a:spcPts val="0"/>
              </a:spcBef>
              <a:spcAft>
                <a:spcPts val="0"/>
              </a:spcAft>
              <a:buClr>
                <a:srgbClr val="3F3F3F"/>
              </a:buClr>
              <a:buSzPts val="1800"/>
              <a:buFont typeface="Arial"/>
              <a:buChar char="•"/>
            </a:pPr>
            <a:r>
              <a:rPr lang="es-ES" sz="1800" b="0" i="0" u="none" strike="noStrike" cap="none">
                <a:solidFill>
                  <a:srgbClr val="3F3F3F"/>
                </a:solidFill>
                <a:latin typeface="Calibri"/>
                <a:ea typeface="Calibri"/>
                <a:cs typeface="Calibri"/>
                <a:sym typeface="Calibri"/>
              </a:rPr>
              <a:t>Modelo de Red.</a:t>
            </a:r>
            <a:endParaRPr/>
          </a:p>
          <a:p>
            <a:pPr marL="358775" marR="0" lvl="0" indent="-358775" algn="l" rtl="0">
              <a:spcBef>
                <a:spcPts val="0"/>
              </a:spcBef>
              <a:spcAft>
                <a:spcPts val="0"/>
              </a:spcAft>
              <a:buClr>
                <a:srgbClr val="FF0000"/>
              </a:buClr>
              <a:buSzPts val="2400"/>
              <a:buFont typeface="Arial"/>
              <a:buChar char="•"/>
            </a:pPr>
            <a:r>
              <a:rPr lang="es-ES" sz="2400" b="1">
                <a:solidFill>
                  <a:srgbClr val="FF0000"/>
                </a:solidFill>
                <a:latin typeface="Calibri"/>
                <a:ea typeface="Calibri"/>
                <a:cs typeface="Calibri"/>
                <a:sym typeface="Calibri"/>
              </a:rPr>
              <a:t>Modelos físicos de datos. </a:t>
            </a:r>
            <a:endParaRPr/>
          </a:p>
          <a:p>
            <a:pPr marL="1273175" marR="0" lvl="2" indent="-358775" algn="l" rtl="0">
              <a:spcBef>
                <a:spcPts val="0"/>
              </a:spcBef>
              <a:spcAft>
                <a:spcPts val="0"/>
              </a:spcAft>
              <a:buClr>
                <a:srgbClr val="3F3F3F"/>
              </a:buClr>
              <a:buSzPts val="1800"/>
              <a:buFont typeface="Arial"/>
              <a:buChar char="•"/>
            </a:pPr>
            <a:r>
              <a:rPr lang="es-ES" sz="1800" b="0" i="0" u="none" strike="noStrike" cap="none">
                <a:solidFill>
                  <a:srgbClr val="3F3F3F"/>
                </a:solidFill>
                <a:latin typeface="Calibri"/>
                <a:ea typeface="Calibri"/>
                <a:cs typeface="Calibri"/>
                <a:sym typeface="Calibri"/>
              </a:rPr>
              <a:t>Modelo UML (Unified Modeling Language).</a:t>
            </a:r>
            <a:endParaRPr/>
          </a:p>
          <a:p>
            <a:pPr marL="1273175" marR="0" lvl="2" indent="-358775" algn="l" rtl="0">
              <a:spcBef>
                <a:spcPts val="0"/>
              </a:spcBef>
              <a:spcAft>
                <a:spcPts val="0"/>
              </a:spcAft>
              <a:buClr>
                <a:srgbClr val="3F3F3F"/>
              </a:buClr>
              <a:buSzPts val="1800"/>
              <a:buFont typeface="Arial"/>
              <a:buChar char="•"/>
            </a:pPr>
            <a:r>
              <a:rPr lang="es-ES" sz="1800" b="0" i="0" u="none" strike="noStrike" cap="none">
                <a:solidFill>
                  <a:srgbClr val="3F3F3F"/>
                </a:solidFill>
                <a:latin typeface="Calibri"/>
                <a:ea typeface="Calibri"/>
                <a:cs typeface="Calibri"/>
                <a:sym typeface="Calibri"/>
              </a:rPr>
              <a:t>Modelo de memoria de elementos.</a:t>
            </a:r>
            <a:br>
              <a:rPr lang="es-ES" sz="2400" b="0" i="0" u="none" strike="noStrike" cap="none">
                <a:solidFill>
                  <a:schemeClr val="dk1"/>
                </a:solidFill>
                <a:latin typeface="Calibri"/>
                <a:ea typeface="Calibri"/>
                <a:cs typeface="Calibri"/>
                <a:sym typeface="Calibri"/>
              </a:rPr>
            </a:b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8"/>
          <p:cNvSpPr txBox="1"/>
          <p:nvPr/>
        </p:nvSpPr>
        <p:spPr>
          <a:xfrm>
            <a:off x="288740" y="310107"/>
            <a:ext cx="5133865" cy="52322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800" b="1">
                <a:solidFill>
                  <a:srgbClr val="FF0000"/>
                </a:solidFill>
                <a:latin typeface="Calibri"/>
                <a:ea typeface="Calibri"/>
                <a:cs typeface="Calibri"/>
                <a:sym typeface="Calibri"/>
              </a:rPr>
              <a:t>Modelo Entidad-Relación (E-R)</a:t>
            </a:r>
            <a:endParaRPr sz="2800" b="1">
              <a:solidFill>
                <a:srgbClr val="FF0000"/>
              </a:solidFill>
              <a:latin typeface="Calibri"/>
              <a:ea typeface="Calibri"/>
              <a:cs typeface="Calibri"/>
              <a:sym typeface="Calibri"/>
            </a:endParaRPr>
          </a:p>
        </p:txBody>
      </p:sp>
      <p:sp>
        <p:nvSpPr>
          <p:cNvPr id="300" name="Google Shape;300;p28"/>
          <p:cNvSpPr/>
          <p:nvPr/>
        </p:nvSpPr>
        <p:spPr>
          <a:xfrm>
            <a:off x="288740" y="1025054"/>
            <a:ext cx="7500937" cy="2251065"/>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s-ES" sz="2400">
                <a:solidFill>
                  <a:srgbClr val="000000"/>
                </a:solidFill>
                <a:latin typeface="Calibri"/>
                <a:ea typeface="Calibri"/>
                <a:cs typeface="Calibri"/>
                <a:sym typeface="Calibri"/>
              </a:rPr>
              <a:t>El modelo E-R se basa en una percepción del mundo real, la cual esta formada por </a:t>
            </a:r>
            <a:r>
              <a:rPr lang="es-ES" sz="2400" b="1">
                <a:solidFill>
                  <a:srgbClr val="4F81BD"/>
                </a:solidFill>
                <a:latin typeface="Calibri"/>
                <a:ea typeface="Calibri"/>
                <a:cs typeface="Calibri"/>
                <a:sym typeface="Calibri"/>
              </a:rPr>
              <a:t>OBJETOS BÁSICOS</a:t>
            </a:r>
            <a:r>
              <a:rPr lang="es-ES" sz="2400" b="1">
                <a:solidFill>
                  <a:srgbClr val="00B050"/>
                </a:solidFill>
                <a:latin typeface="Calibri"/>
                <a:ea typeface="Calibri"/>
                <a:cs typeface="Calibri"/>
                <a:sym typeface="Calibri"/>
              </a:rPr>
              <a:t> </a:t>
            </a:r>
            <a:r>
              <a:rPr lang="es-ES" sz="2400">
                <a:solidFill>
                  <a:srgbClr val="000000"/>
                </a:solidFill>
                <a:latin typeface="Calibri"/>
                <a:ea typeface="Calibri"/>
                <a:cs typeface="Calibri"/>
                <a:sym typeface="Calibri"/>
              </a:rPr>
              <a:t>llamados </a:t>
            </a:r>
            <a:r>
              <a:rPr lang="es-ES" sz="2400" b="1" u="sng">
                <a:solidFill>
                  <a:srgbClr val="FF0000"/>
                </a:solidFill>
                <a:latin typeface="Calibri"/>
                <a:ea typeface="Calibri"/>
                <a:cs typeface="Calibri"/>
                <a:sym typeface="Calibri"/>
              </a:rPr>
              <a:t>entidades</a:t>
            </a:r>
            <a:r>
              <a:rPr lang="es-ES" sz="2400">
                <a:solidFill>
                  <a:srgbClr val="000000"/>
                </a:solidFill>
                <a:latin typeface="Calibri"/>
                <a:ea typeface="Calibri"/>
                <a:cs typeface="Calibri"/>
                <a:sym typeface="Calibri"/>
              </a:rPr>
              <a:t> y las </a:t>
            </a:r>
            <a:r>
              <a:rPr lang="es-ES" sz="2400" b="1" u="sng">
                <a:solidFill>
                  <a:srgbClr val="FF0000"/>
                </a:solidFill>
                <a:latin typeface="Calibri"/>
                <a:ea typeface="Calibri"/>
                <a:cs typeface="Calibri"/>
                <a:sym typeface="Calibri"/>
              </a:rPr>
              <a:t>relaciones</a:t>
            </a:r>
            <a:r>
              <a:rPr lang="es-ES" sz="2400">
                <a:solidFill>
                  <a:srgbClr val="000000"/>
                </a:solidFill>
                <a:latin typeface="Calibri"/>
                <a:ea typeface="Calibri"/>
                <a:cs typeface="Calibri"/>
                <a:sym typeface="Calibri"/>
              </a:rPr>
              <a:t> entre estos objetos así como las características de estos objetos llamados </a:t>
            </a:r>
            <a:r>
              <a:rPr lang="es-ES" sz="2400" b="1" u="sng">
                <a:solidFill>
                  <a:srgbClr val="FF0000"/>
                </a:solidFill>
                <a:latin typeface="Calibri"/>
                <a:ea typeface="Calibri"/>
                <a:cs typeface="Calibri"/>
                <a:sym typeface="Calibri"/>
              </a:rPr>
              <a:t>atributos</a:t>
            </a:r>
            <a:r>
              <a:rPr lang="es-ES" sz="2400">
                <a:solidFill>
                  <a:srgbClr val="000000"/>
                </a:solidFill>
                <a:latin typeface="Calibri"/>
                <a:ea typeface="Calibri"/>
                <a:cs typeface="Calibri"/>
                <a:sym typeface="Calibri"/>
              </a:rPr>
              <a: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9"/>
          <p:cNvSpPr txBox="1"/>
          <p:nvPr/>
        </p:nvSpPr>
        <p:spPr>
          <a:xfrm>
            <a:off x="251520" y="123819"/>
            <a:ext cx="4678362" cy="46196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400" b="1">
                <a:solidFill>
                  <a:schemeClr val="dk1"/>
                </a:solidFill>
                <a:latin typeface="Calibri"/>
                <a:ea typeface="Calibri"/>
                <a:cs typeface="Calibri"/>
                <a:sym typeface="Calibri"/>
              </a:rPr>
              <a:t>Modelo Entidad-Relación (E-R)</a:t>
            </a:r>
            <a:endParaRPr sz="2400" b="1">
              <a:solidFill>
                <a:schemeClr val="dk1"/>
              </a:solidFill>
              <a:latin typeface="Calibri"/>
              <a:ea typeface="Calibri"/>
              <a:cs typeface="Calibri"/>
              <a:sym typeface="Calibri"/>
            </a:endParaRPr>
          </a:p>
        </p:txBody>
      </p:sp>
      <p:sp>
        <p:nvSpPr>
          <p:cNvPr id="306" name="Google Shape;306;p29"/>
          <p:cNvSpPr/>
          <p:nvPr/>
        </p:nvSpPr>
        <p:spPr>
          <a:xfrm>
            <a:off x="468497" y="746970"/>
            <a:ext cx="7286625" cy="2251065"/>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s-ES" sz="2400">
                <a:solidFill>
                  <a:schemeClr val="dk1"/>
                </a:solidFill>
                <a:latin typeface="Calibri"/>
                <a:ea typeface="Calibri"/>
                <a:cs typeface="Calibri"/>
                <a:sym typeface="Calibri"/>
              </a:rPr>
              <a:t>Una </a:t>
            </a:r>
            <a:r>
              <a:rPr lang="es-ES" sz="2400" b="1" i="1">
                <a:solidFill>
                  <a:srgbClr val="FF0000"/>
                </a:solidFill>
                <a:latin typeface="Calibri"/>
                <a:ea typeface="Calibri"/>
                <a:cs typeface="Calibri"/>
                <a:sym typeface="Calibri"/>
              </a:rPr>
              <a:t>entidad</a:t>
            </a:r>
            <a:r>
              <a:rPr lang="es-ES" sz="2400">
                <a:solidFill>
                  <a:schemeClr val="dk1"/>
                </a:solidFill>
                <a:latin typeface="Calibri"/>
                <a:ea typeface="Calibri"/>
                <a:cs typeface="Calibri"/>
                <a:sym typeface="Calibri"/>
              </a:rPr>
              <a:t> es un objeto que existe y se distingue de otros objetos de acuerdo a sus características llamadas atributos. Las entidades pueden ser concretas como una persona o abstractas como una fecha.</a:t>
            </a:r>
            <a:endParaRPr/>
          </a:p>
        </p:txBody>
      </p:sp>
      <p:sp>
        <p:nvSpPr>
          <p:cNvPr id="307" name="Google Shape;307;p29"/>
          <p:cNvSpPr/>
          <p:nvPr/>
        </p:nvSpPr>
        <p:spPr>
          <a:xfrm>
            <a:off x="3385134" y="3463192"/>
            <a:ext cx="1994940" cy="914400"/>
          </a:xfrm>
          <a:prstGeom prst="rect">
            <a:avLst/>
          </a:prstGeom>
          <a:solidFill>
            <a:srgbClr val="4F81BD"/>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400"/>
              <a:buFont typeface="Calibri"/>
              <a:buNone/>
            </a:pPr>
            <a:r>
              <a:rPr lang="es-ES" sz="2400" b="0" i="0" u="none" strike="noStrike" cap="none">
                <a:solidFill>
                  <a:srgbClr val="FFFFFF"/>
                </a:solidFill>
                <a:latin typeface="Calibri"/>
                <a:ea typeface="Calibri"/>
                <a:cs typeface="Calibri"/>
                <a:sym typeface="Calibri"/>
              </a:rPr>
              <a:t>Entidad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p:nvPr/>
        </p:nvSpPr>
        <p:spPr>
          <a:xfrm>
            <a:off x="1850065" y="1740216"/>
            <a:ext cx="6709144" cy="70788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4000" b="1" i="0" u="none" strike="noStrike" cap="none">
                <a:solidFill>
                  <a:schemeClr val="accent1"/>
                </a:solidFill>
                <a:latin typeface="Calibri"/>
                <a:ea typeface="Calibri"/>
                <a:cs typeface="Calibri"/>
                <a:sym typeface="Calibri"/>
              </a:rPr>
              <a:t>Bases de Datos Relacionales</a:t>
            </a:r>
            <a:endParaRPr/>
          </a:p>
        </p:txBody>
      </p:sp>
      <p:sp>
        <p:nvSpPr>
          <p:cNvPr id="66" name="Google Shape;66;p3"/>
          <p:cNvSpPr txBox="1"/>
          <p:nvPr/>
        </p:nvSpPr>
        <p:spPr>
          <a:xfrm>
            <a:off x="2514576" y="2571750"/>
            <a:ext cx="312068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b="0" i="0" u="none" strike="noStrike" cap="none">
                <a:solidFill>
                  <a:srgbClr val="3F3F3F"/>
                </a:solidFill>
                <a:latin typeface="Calibri"/>
                <a:ea typeface="Calibri"/>
                <a:cs typeface="Calibri"/>
                <a:sym typeface="Calibri"/>
              </a:rPr>
              <a:t>Introducción a las bases de datos relacionales </a:t>
            </a:r>
            <a:endParaRPr/>
          </a:p>
        </p:txBody>
      </p:sp>
      <p:sp>
        <p:nvSpPr>
          <p:cNvPr id="67" name="Google Shape;67;p3"/>
          <p:cNvSpPr/>
          <p:nvPr/>
        </p:nvSpPr>
        <p:spPr>
          <a:xfrm>
            <a:off x="2602159" y="2401186"/>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0"/>
          <p:cNvSpPr txBox="1"/>
          <p:nvPr/>
        </p:nvSpPr>
        <p:spPr>
          <a:xfrm>
            <a:off x="214313" y="131763"/>
            <a:ext cx="4678362" cy="46196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400" b="1">
                <a:solidFill>
                  <a:schemeClr val="dk1"/>
                </a:solidFill>
                <a:latin typeface="Calibri"/>
                <a:ea typeface="Calibri"/>
                <a:cs typeface="Calibri"/>
                <a:sym typeface="Calibri"/>
              </a:rPr>
              <a:t>Modelo Entidad-Relación (E-R)</a:t>
            </a:r>
            <a:endParaRPr sz="2400" b="1">
              <a:solidFill>
                <a:schemeClr val="dk1"/>
              </a:solidFill>
              <a:latin typeface="Calibri"/>
              <a:ea typeface="Calibri"/>
              <a:cs typeface="Calibri"/>
              <a:sym typeface="Calibri"/>
            </a:endParaRPr>
          </a:p>
        </p:txBody>
      </p:sp>
      <p:sp>
        <p:nvSpPr>
          <p:cNvPr id="313" name="Google Shape;313;p30"/>
          <p:cNvSpPr/>
          <p:nvPr/>
        </p:nvSpPr>
        <p:spPr>
          <a:xfrm>
            <a:off x="523323" y="892219"/>
            <a:ext cx="7000875" cy="3359061"/>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s-ES" sz="2400">
                <a:solidFill>
                  <a:schemeClr val="dk1"/>
                </a:solidFill>
                <a:latin typeface="Calibri"/>
                <a:ea typeface="Calibri"/>
                <a:cs typeface="Calibri"/>
                <a:sym typeface="Calibri"/>
              </a:rPr>
              <a:t>Un </a:t>
            </a:r>
            <a:r>
              <a:rPr lang="es-ES" sz="2400" b="1" i="1">
                <a:solidFill>
                  <a:srgbClr val="FF0000"/>
                </a:solidFill>
                <a:latin typeface="Calibri"/>
                <a:ea typeface="Calibri"/>
                <a:cs typeface="Calibri"/>
                <a:sym typeface="Calibri"/>
              </a:rPr>
              <a:t>conjunto de entidades</a:t>
            </a:r>
            <a:r>
              <a:rPr lang="es-ES" sz="2400">
                <a:solidFill>
                  <a:srgbClr val="FF0000"/>
                </a:solidFill>
                <a:latin typeface="Calibri"/>
                <a:ea typeface="Calibri"/>
                <a:cs typeface="Calibri"/>
                <a:sym typeface="Calibri"/>
              </a:rPr>
              <a:t> </a:t>
            </a:r>
            <a:r>
              <a:rPr lang="es-ES" sz="2400">
                <a:solidFill>
                  <a:schemeClr val="dk1"/>
                </a:solidFill>
                <a:latin typeface="Calibri"/>
                <a:ea typeface="Calibri"/>
                <a:cs typeface="Calibri"/>
                <a:sym typeface="Calibri"/>
              </a:rPr>
              <a:t>es un grupo de entidades del mismo tipo. Por ejemplo el conjunto de entidades </a:t>
            </a:r>
            <a:r>
              <a:rPr lang="es-ES" sz="2400" b="1">
                <a:solidFill>
                  <a:srgbClr val="00B050"/>
                </a:solidFill>
                <a:latin typeface="Calibri"/>
                <a:ea typeface="Calibri"/>
                <a:cs typeface="Calibri"/>
                <a:sym typeface="Calibri"/>
              </a:rPr>
              <a:t>CUENTA</a:t>
            </a:r>
            <a:r>
              <a:rPr lang="es-ES" sz="2400">
                <a:solidFill>
                  <a:schemeClr val="dk1"/>
                </a:solidFill>
                <a:latin typeface="Calibri"/>
                <a:ea typeface="Calibri"/>
                <a:cs typeface="Calibri"/>
                <a:sym typeface="Calibri"/>
              </a:rPr>
              <a:t>, podría representar al conjunto de cuentas de un </a:t>
            </a:r>
            <a:r>
              <a:rPr lang="es-ES" sz="2400" b="1">
                <a:solidFill>
                  <a:srgbClr val="00B050"/>
                </a:solidFill>
                <a:latin typeface="Calibri"/>
                <a:ea typeface="Calibri"/>
                <a:cs typeface="Calibri"/>
                <a:sym typeface="Calibri"/>
              </a:rPr>
              <a:t>BANCO</a:t>
            </a:r>
            <a:r>
              <a:rPr lang="es-ES" sz="2400">
                <a:solidFill>
                  <a:schemeClr val="dk1"/>
                </a:solidFill>
                <a:latin typeface="Calibri"/>
                <a:ea typeface="Calibri"/>
                <a:cs typeface="Calibri"/>
                <a:sym typeface="Calibri"/>
              </a:rPr>
              <a:t>, o </a:t>
            </a:r>
            <a:r>
              <a:rPr lang="es-ES" sz="2400" b="1">
                <a:solidFill>
                  <a:schemeClr val="accent1"/>
                </a:solidFill>
                <a:latin typeface="Calibri"/>
                <a:ea typeface="Calibri"/>
                <a:cs typeface="Calibri"/>
                <a:sym typeface="Calibri"/>
              </a:rPr>
              <a:t>ESTUDIANTE</a:t>
            </a:r>
            <a:r>
              <a:rPr lang="es-ES" sz="2400">
                <a:solidFill>
                  <a:schemeClr val="dk1"/>
                </a:solidFill>
                <a:latin typeface="Calibri"/>
                <a:ea typeface="Calibri"/>
                <a:cs typeface="Calibri"/>
                <a:sym typeface="Calibri"/>
              </a:rPr>
              <a:t> representa a un conjunto de entidades de todos los estudiante que existen en la </a:t>
            </a:r>
            <a:r>
              <a:rPr lang="es-ES" sz="2400" b="1">
                <a:solidFill>
                  <a:schemeClr val="accent1"/>
                </a:solidFill>
                <a:latin typeface="Calibri"/>
                <a:ea typeface="Calibri"/>
                <a:cs typeface="Calibri"/>
                <a:sym typeface="Calibri"/>
              </a:rPr>
              <a:t>UDEA</a:t>
            </a:r>
            <a:r>
              <a:rPr lang="es-ES" sz="2400">
                <a:solidFill>
                  <a:schemeClr val="dk1"/>
                </a:solidFill>
                <a:latin typeface="Calibri"/>
                <a:ea typeface="Calibri"/>
                <a:cs typeface="Calibri"/>
                <a:sym typeface="Calibri"/>
              </a:rPr>
              <a: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1"/>
          <p:cNvSpPr txBox="1"/>
          <p:nvPr/>
        </p:nvSpPr>
        <p:spPr>
          <a:xfrm>
            <a:off x="214313" y="131763"/>
            <a:ext cx="4678362" cy="46196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400" b="1">
                <a:solidFill>
                  <a:schemeClr val="dk1"/>
                </a:solidFill>
                <a:latin typeface="Calibri"/>
                <a:ea typeface="Calibri"/>
                <a:cs typeface="Calibri"/>
                <a:sym typeface="Calibri"/>
              </a:rPr>
              <a:t>Modelo Entidad-Relación (E-R)</a:t>
            </a:r>
            <a:endParaRPr sz="2400" b="1">
              <a:solidFill>
                <a:schemeClr val="dk1"/>
              </a:solidFill>
              <a:latin typeface="Calibri"/>
              <a:ea typeface="Calibri"/>
              <a:cs typeface="Calibri"/>
              <a:sym typeface="Calibri"/>
            </a:endParaRPr>
          </a:p>
        </p:txBody>
      </p:sp>
      <p:sp>
        <p:nvSpPr>
          <p:cNvPr id="319" name="Google Shape;319;p31"/>
          <p:cNvSpPr/>
          <p:nvPr/>
        </p:nvSpPr>
        <p:spPr>
          <a:xfrm>
            <a:off x="635959" y="909637"/>
            <a:ext cx="6286500" cy="2251065"/>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rgbClr val="000000"/>
              </a:buClr>
              <a:buSzPts val="2400"/>
              <a:buFont typeface="Calibri"/>
              <a:buNone/>
            </a:pPr>
            <a:r>
              <a:rPr lang="es-ES" sz="2400" b="0" i="0" u="none" strike="noStrike" cap="none">
                <a:solidFill>
                  <a:srgbClr val="000000"/>
                </a:solidFill>
                <a:latin typeface="Calibri"/>
                <a:ea typeface="Calibri"/>
                <a:cs typeface="Calibri"/>
                <a:sym typeface="Calibri"/>
              </a:rPr>
              <a:t>Una entidad se caracteriza y distingue de otra por los </a:t>
            </a:r>
            <a:r>
              <a:rPr lang="es-ES" sz="2400" b="1" i="1" u="none" strike="noStrike" cap="none">
                <a:solidFill>
                  <a:srgbClr val="FF0000"/>
                </a:solidFill>
                <a:latin typeface="Calibri"/>
                <a:ea typeface="Calibri"/>
                <a:cs typeface="Calibri"/>
                <a:sym typeface="Calibri"/>
              </a:rPr>
              <a:t>atributos</a:t>
            </a:r>
            <a:r>
              <a:rPr lang="es-ES" sz="2400" b="0" i="0" u="none" strike="noStrike" cap="none">
                <a:solidFill>
                  <a:srgbClr val="000000"/>
                </a:solidFill>
                <a:latin typeface="Calibri"/>
                <a:ea typeface="Calibri"/>
                <a:cs typeface="Calibri"/>
                <a:sym typeface="Calibri"/>
              </a:rPr>
              <a:t>, en ocasiones llamadas propiedades, que representan las características de una entidad. </a:t>
            </a:r>
            <a:endParaRPr/>
          </a:p>
        </p:txBody>
      </p:sp>
      <p:sp>
        <p:nvSpPr>
          <p:cNvPr id="320" name="Google Shape;320;p31"/>
          <p:cNvSpPr/>
          <p:nvPr/>
        </p:nvSpPr>
        <p:spPr>
          <a:xfrm>
            <a:off x="3423684" y="3179226"/>
            <a:ext cx="1869346" cy="594776"/>
          </a:xfrm>
          <a:prstGeom prst="ellipse">
            <a:avLst/>
          </a:prstGeom>
          <a:solidFill>
            <a:schemeClr val="accent2"/>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ES" sz="2400">
                <a:solidFill>
                  <a:schemeClr val="lt1"/>
                </a:solidFill>
                <a:latin typeface="Calibri"/>
                <a:ea typeface="Calibri"/>
                <a:cs typeface="Calibri"/>
                <a:sym typeface="Calibri"/>
              </a:rPr>
              <a:t>Atributo</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2"/>
          <p:cNvSpPr txBox="1"/>
          <p:nvPr/>
        </p:nvSpPr>
        <p:spPr>
          <a:xfrm>
            <a:off x="214313" y="131763"/>
            <a:ext cx="4678362" cy="46196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400" b="1">
                <a:solidFill>
                  <a:schemeClr val="dk1"/>
                </a:solidFill>
                <a:latin typeface="Calibri"/>
                <a:ea typeface="Calibri"/>
                <a:cs typeface="Calibri"/>
                <a:sym typeface="Calibri"/>
              </a:rPr>
              <a:t>Modelo Entidad-Relación (E-R)</a:t>
            </a:r>
            <a:endParaRPr sz="2400" b="1">
              <a:solidFill>
                <a:schemeClr val="dk1"/>
              </a:solidFill>
              <a:latin typeface="Calibri"/>
              <a:ea typeface="Calibri"/>
              <a:cs typeface="Calibri"/>
              <a:sym typeface="Calibri"/>
            </a:endParaRPr>
          </a:p>
        </p:txBody>
      </p:sp>
      <p:sp>
        <p:nvSpPr>
          <p:cNvPr id="326" name="Google Shape;326;p32"/>
          <p:cNvSpPr/>
          <p:nvPr/>
        </p:nvSpPr>
        <p:spPr>
          <a:xfrm>
            <a:off x="214313" y="699459"/>
            <a:ext cx="7859455" cy="3359061"/>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s-ES" sz="2400">
                <a:solidFill>
                  <a:schemeClr val="dk1"/>
                </a:solidFill>
                <a:latin typeface="Calibri"/>
                <a:ea typeface="Calibri"/>
                <a:cs typeface="Calibri"/>
                <a:sym typeface="Calibri"/>
              </a:rPr>
              <a:t>Los atributos de una entidad pueden tomar un conjunto de valores permitidos al que se le conoce como </a:t>
            </a:r>
            <a:r>
              <a:rPr lang="es-ES" sz="2400" b="1">
                <a:solidFill>
                  <a:srgbClr val="FF0000"/>
                </a:solidFill>
                <a:latin typeface="Calibri"/>
                <a:ea typeface="Calibri"/>
                <a:cs typeface="Calibri"/>
                <a:sym typeface="Calibri"/>
              </a:rPr>
              <a:t>dominio</a:t>
            </a:r>
            <a:r>
              <a:rPr lang="es-ES" sz="2400">
                <a:solidFill>
                  <a:schemeClr val="dk1"/>
                </a:solidFill>
                <a:latin typeface="Calibri"/>
                <a:ea typeface="Calibri"/>
                <a:cs typeface="Calibri"/>
                <a:sym typeface="Calibri"/>
              </a:rPr>
              <a:t> del atributo. Así cada entidad se describe por medio de un conjunto de parejas formadas por el </a:t>
            </a:r>
            <a:r>
              <a:rPr lang="es-ES" sz="2400" b="1" u="sng">
                <a:solidFill>
                  <a:schemeClr val="accent1"/>
                </a:solidFill>
                <a:latin typeface="Calibri"/>
                <a:ea typeface="Calibri"/>
                <a:cs typeface="Calibri"/>
                <a:sym typeface="Calibri"/>
              </a:rPr>
              <a:t>atributo</a:t>
            </a:r>
            <a:r>
              <a:rPr lang="es-ES" sz="2400">
                <a:solidFill>
                  <a:schemeClr val="dk1"/>
                </a:solidFill>
                <a:latin typeface="Calibri"/>
                <a:ea typeface="Calibri"/>
                <a:cs typeface="Calibri"/>
                <a:sym typeface="Calibri"/>
              </a:rPr>
              <a:t> y el </a:t>
            </a:r>
            <a:r>
              <a:rPr lang="es-ES" sz="2400" b="1" u="sng">
                <a:solidFill>
                  <a:schemeClr val="accent1"/>
                </a:solidFill>
                <a:latin typeface="Calibri"/>
                <a:ea typeface="Calibri"/>
                <a:cs typeface="Calibri"/>
                <a:sym typeface="Calibri"/>
              </a:rPr>
              <a:t>valor</a:t>
            </a:r>
            <a:r>
              <a:rPr lang="es-ES" sz="2400">
                <a:solidFill>
                  <a:schemeClr val="dk1"/>
                </a:solidFill>
                <a:latin typeface="Calibri"/>
                <a:ea typeface="Calibri"/>
                <a:cs typeface="Calibri"/>
                <a:sym typeface="Calibri"/>
              </a:rPr>
              <a:t> de dato. Habrá una pareja para cada atributo del conjunto de entidades.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3"/>
          <p:cNvSpPr txBox="1"/>
          <p:nvPr/>
        </p:nvSpPr>
        <p:spPr>
          <a:xfrm>
            <a:off x="214313" y="131763"/>
            <a:ext cx="4678362" cy="46196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400" b="1">
                <a:solidFill>
                  <a:schemeClr val="dk1"/>
                </a:solidFill>
                <a:latin typeface="Calibri"/>
                <a:ea typeface="Calibri"/>
                <a:cs typeface="Calibri"/>
                <a:sym typeface="Calibri"/>
              </a:rPr>
              <a:t>Modelo Entidad-Relación (E-R)</a:t>
            </a:r>
            <a:endParaRPr sz="2400" b="1">
              <a:solidFill>
                <a:schemeClr val="dk1"/>
              </a:solidFill>
              <a:latin typeface="Calibri"/>
              <a:ea typeface="Calibri"/>
              <a:cs typeface="Calibri"/>
              <a:sym typeface="Calibri"/>
            </a:endParaRPr>
          </a:p>
        </p:txBody>
      </p:sp>
      <p:sp>
        <p:nvSpPr>
          <p:cNvPr id="332" name="Google Shape;332;p33"/>
          <p:cNvSpPr txBox="1"/>
          <p:nvPr/>
        </p:nvSpPr>
        <p:spPr>
          <a:xfrm>
            <a:off x="214314" y="593725"/>
            <a:ext cx="2964822" cy="461963"/>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2400"/>
              <a:buFont typeface="Calibri"/>
              <a:buNone/>
            </a:pPr>
            <a:r>
              <a:rPr lang="es-ES" sz="2400" b="1" i="0" u="none" strike="noStrike" cap="none">
                <a:solidFill>
                  <a:srgbClr val="000000"/>
                </a:solidFill>
                <a:latin typeface="Calibri"/>
                <a:ea typeface="Calibri"/>
                <a:cs typeface="Calibri"/>
                <a:sym typeface="Calibri"/>
              </a:rPr>
              <a:t>Ejemplos de dominio:</a:t>
            </a:r>
            <a:endParaRPr sz="2400" b="1" i="0" u="none" strike="noStrike" cap="none">
              <a:solidFill>
                <a:srgbClr val="000000"/>
              </a:solidFill>
              <a:latin typeface="Calibri"/>
              <a:ea typeface="Calibri"/>
              <a:cs typeface="Calibri"/>
              <a:sym typeface="Calibri"/>
            </a:endParaRPr>
          </a:p>
        </p:txBody>
      </p:sp>
      <p:sp>
        <p:nvSpPr>
          <p:cNvPr id="333" name="Google Shape;333;p33"/>
          <p:cNvSpPr/>
          <p:nvPr/>
        </p:nvSpPr>
        <p:spPr>
          <a:xfrm>
            <a:off x="214313" y="1163637"/>
            <a:ext cx="8215313" cy="70802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2000">
                <a:solidFill>
                  <a:schemeClr val="dk1"/>
                </a:solidFill>
                <a:latin typeface="Calibri"/>
                <a:ea typeface="Calibri"/>
                <a:cs typeface="Calibri"/>
                <a:sym typeface="Calibri"/>
              </a:rPr>
              <a:t>Hacer una descripción en pareja para la entidad alumno con los </a:t>
            </a:r>
            <a:r>
              <a:rPr lang="es-ES" sz="2000" b="1">
                <a:solidFill>
                  <a:srgbClr val="FF0000"/>
                </a:solidFill>
                <a:latin typeface="Calibri"/>
                <a:ea typeface="Calibri"/>
                <a:cs typeface="Calibri"/>
                <a:sym typeface="Calibri"/>
              </a:rPr>
              <a:t>atributos</a:t>
            </a:r>
            <a:r>
              <a:rPr lang="es-ES" sz="2000">
                <a:solidFill>
                  <a:schemeClr val="dk1"/>
                </a:solidFill>
                <a:latin typeface="Calibri"/>
                <a:ea typeface="Calibri"/>
                <a:cs typeface="Calibri"/>
                <a:sym typeface="Calibri"/>
              </a:rPr>
              <a:t> </a:t>
            </a:r>
            <a:r>
              <a:rPr lang="es-ES" sz="2000" b="1">
                <a:solidFill>
                  <a:schemeClr val="dk1"/>
                </a:solidFill>
                <a:latin typeface="Calibri"/>
                <a:ea typeface="Calibri"/>
                <a:cs typeface="Calibri"/>
                <a:sym typeface="Calibri"/>
              </a:rPr>
              <a:t>Expediente</a:t>
            </a:r>
            <a:r>
              <a:rPr lang="es-ES" sz="2000" b="1" i="1">
                <a:solidFill>
                  <a:schemeClr val="dk1"/>
                </a:solidFill>
                <a:latin typeface="Calibri"/>
                <a:ea typeface="Calibri"/>
                <a:cs typeface="Calibri"/>
                <a:sym typeface="Calibri"/>
              </a:rPr>
              <a:t>, Nombres y Carrera</a:t>
            </a:r>
            <a:r>
              <a:rPr lang="es-ES" sz="2000" i="1">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334" name="Google Shape;334;p33"/>
          <p:cNvSpPr/>
          <p:nvPr/>
        </p:nvSpPr>
        <p:spPr>
          <a:xfrm>
            <a:off x="1183536" y="1910556"/>
            <a:ext cx="45720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b="1">
                <a:solidFill>
                  <a:srgbClr val="FF0000"/>
                </a:solidFill>
                <a:latin typeface="Calibri"/>
                <a:ea typeface="Calibri"/>
                <a:cs typeface="Calibri"/>
                <a:sym typeface="Calibri"/>
              </a:rPr>
              <a:t>Atributo      -</a:t>
            </a:r>
            <a:r>
              <a:rPr lang="es-ES" sz="1800" b="1">
                <a:solidFill>
                  <a:schemeClr val="dk1"/>
                </a:solidFill>
                <a:latin typeface="Calibri"/>
                <a:ea typeface="Calibri"/>
                <a:cs typeface="Calibri"/>
                <a:sym typeface="Calibri"/>
              </a:rPr>
              <a:t>  </a:t>
            </a:r>
            <a:r>
              <a:rPr lang="es-ES" sz="1800" b="1">
                <a:solidFill>
                  <a:srgbClr val="00B050"/>
                </a:solidFill>
                <a:latin typeface="Calibri"/>
                <a:ea typeface="Calibri"/>
                <a:cs typeface="Calibri"/>
                <a:sym typeface="Calibri"/>
              </a:rPr>
              <a:t>Valor </a:t>
            </a:r>
            <a:endParaRPr sz="1800">
              <a:solidFill>
                <a:srgbClr val="00B050"/>
              </a:solidFill>
              <a:latin typeface="Calibri"/>
              <a:ea typeface="Calibri"/>
              <a:cs typeface="Calibri"/>
              <a:sym typeface="Calibri"/>
            </a:endParaRPr>
          </a:p>
          <a:p>
            <a:pPr marL="0" marR="0" lvl="0" indent="0" algn="l" rtl="0">
              <a:spcBef>
                <a:spcPts val="0"/>
              </a:spcBef>
              <a:spcAft>
                <a:spcPts val="0"/>
              </a:spcAft>
              <a:buNone/>
            </a:pPr>
            <a:r>
              <a:rPr lang="es-ES" sz="1800" i="1">
                <a:solidFill>
                  <a:srgbClr val="FF0000"/>
                </a:solidFill>
                <a:latin typeface="Calibri"/>
                <a:ea typeface="Calibri"/>
                <a:cs typeface="Calibri"/>
                <a:sym typeface="Calibri"/>
              </a:rPr>
              <a:t>Expediente:</a:t>
            </a:r>
            <a:r>
              <a:rPr lang="es-ES" sz="1800">
                <a:solidFill>
                  <a:schemeClr val="dk1"/>
                </a:solidFill>
                <a:latin typeface="Calibri"/>
                <a:ea typeface="Calibri"/>
                <a:cs typeface="Calibri"/>
                <a:sym typeface="Calibri"/>
              </a:rPr>
              <a:t>   </a:t>
            </a:r>
            <a:r>
              <a:rPr lang="es-ES" sz="1800">
                <a:solidFill>
                  <a:srgbClr val="00B050"/>
                </a:solidFill>
                <a:latin typeface="Calibri"/>
                <a:ea typeface="Calibri"/>
                <a:cs typeface="Calibri"/>
                <a:sym typeface="Calibri"/>
              </a:rPr>
              <a:t>0208MTI-S034</a:t>
            </a:r>
            <a:r>
              <a:rPr lang="es-E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s-ES" sz="1800" i="1">
                <a:solidFill>
                  <a:srgbClr val="FF0000"/>
                </a:solidFill>
                <a:latin typeface="Calibri"/>
                <a:ea typeface="Calibri"/>
                <a:cs typeface="Calibri"/>
                <a:sym typeface="Calibri"/>
              </a:rPr>
              <a:t>Nombres:</a:t>
            </a:r>
            <a:r>
              <a:rPr lang="es-ES" sz="1800" i="1">
                <a:solidFill>
                  <a:schemeClr val="dk1"/>
                </a:solidFill>
                <a:latin typeface="Calibri"/>
                <a:ea typeface="Calibri"/>
                <a:cs typeface="Calibri"/>
                <a:sym typeface="Calibri"/>
              </a:rPr>
              <a:t>      </a:t>
            </a:r>
            <a:r>
              <a:rPr lang="es-ES" sz="1800">
                <a:solidFill>
                  <a:srgbClr val="00B050"/>
                </a:solidFill>
                <a:latin typeface="Calibri"/>
                <a:ea typeface="Calibri"/>
                <a:cs typeface="Calibri"/>
                <a:sym typeface="Calibri"/>
              </a:rPr>
              <a:t>Sánchez Osuna Ana</a:t>
            </a:r>
            <a:endParaRPr/>
          </a:p>
          <a:p>
            <a:pPr marL="0" marR="0" lvl="0" indent="0" algn="l" rtl="0">
              <a:spcBef>
                <a:spcPts val="0"/>
              </a:spcBef>
              <a:spcAft>
                <a:spcPts val="0"/>
              </a:spcAft>
              <a:buNone/>
            </a:pPr>
            <a:r>
              <a:rPr lang="es-ES" sz="1800" i="1">
                <a:solidFill>
                  <a:srgbClr val="FF0000"/>
                </a:solidFill>
                <a:latin typeface="Calibri"/>
                <a:ea typeface="Calibri"/>
                <a:cs typeface="Calibri"/>
                <a:sym typeface="Calibri"/>
              </a:rPr>
              <a:t>Carrera:</a:t>
            </a:r>
            <a:r>
              <a:rPr lang="es-ES" sz="1800" i="1">
                <a:solidFill>
                  <a:schemeClr val="dk1"/>
                </a:solidFill>
                <a:latin typeface="Calibri"/>
                <a:ea typeface="Calibri"/>
                <a:cs typeface="Calibri"/>
                <a:sym typeface="Calibri"/>
              </a:rPr>
              <a:t>        </a:t>
            </a:r>
            <a:r>
              <a:rPr lang="es-ES" sz="1800" i="1">
                <a:solidFill>
                  <a:srgbClr val="00B050"/>
                </a:solidFill>
                <a:latin typeface="Calibri"/>
                <a:ea typeface="Calibri"/>
                <a:cs typeface="Calibri"/>
                <a:sym typeface="Calibri"/>
              </a:rPr>
              <a:t>Ing. Sistemas</a:t>
            </a:r>
            <a:endParaRPr sz="1800">
              <a:solidFill>
                <a:srgbClr val="00B050"/>
              </a:solidFill>
              <a:latin typeface="Calibri"/>
              <a:ea typeface="Calibri"/>
              <a:cs typeface="Calibri"/>
              <a:sym typeface="Calibri"/>
            </a:endParaRPr>
          </a:p>
        </p:txBody>
      </p:sp>
      <p:sp>
        <p:nvSpPr>
          <p:cNvPr id="335" name="Google Shape;335;p33"/>
          <p:cNvSpPr/>
          <p:nvPr/>
        </p:nvSpPr>
        <p:spPr>
          <a:xfrm>
            <a:off x="250031" y="3103539"/>
            <a:ext cx="8143875" cy="70802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2000">
                <a:solidFill>
                  <a:schemeClr val="dk1"/>
                </a:solidFill>
                <a:latin typeface="Calibri"/>
                <a:ea typeface="Calibri"/>
                <a:cs typeface="Calibri"/>
                <a:sym typeface="Calibri"/>
              </a:rPr>
              <a:t>O considerando el ejemplo de un Empleado cuyos </a:t>
            </a:r>
            <a:r>
              <a:rPr lang="es-ES" sz="2000" b="1">
                <a:solidFill>
                  <a:srgbClr val="FF0000"/>
                </a:solidFill>
                <a:latin typeface="Calibri"/>
                <a:ea typeface="Calibri"/>
                <a:cs typeface="Calibri"/>
                <a:sym typeface="Calibri"/>
              </a:rPr>
              <a:t>atributos</a:t>
            </a:r>
            <a:r>
              <a:rPr lang="es-ES" sz="2000">
                <a:solidFill>
                  <a:schemeClr val="dk1"/>
                </a:solidFill>
                <a:latin typeface="Calibri"/>
                <a:ea typeface="Calibri"/>
                <a:cs typeface="Calibri"/>
                <a:sym typeface="Calibri"/>
              </a:rPr>
              <a:t> son: </a:t>
            </a:r>
            <a:r>
              <a:rPr lang="es-ES" sz="2000" b="1" i="1">
                <a:solidFill>
                  <a:schemeClr val="dk1"/>
                </a:solidFill>
                <a:latin typeface="Calibri"/>
                <a:ea typeface="Calibri"/>
                <a:cs typeface="Calibri"/>
                <a:sym typeface="Calibri"/>
              </a:rPr>
              <a:t>Nombres, Salario.</a:t>
            </a:r>
            <a:endParaRPr/>
          </a:p>
        </p:txBody>
      </p:sp>
      <p:sp>
        <p:nvSpPr>
          <p:cNvPr id="336" name="Google Shape;336;p33"/>
          <p:cNvSpPr/>
          <p:nvPr/>
        </p:nvSpPr>
        <p:spPr>
          <a:xfrm>
            <a:off x="2286000" y="3688168"/>
            <a:ext cx="4572000" cy="101566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2000" b="1" i="1">
                <a:solidFill>
                  <a:srgbClr val="FF0000"/>
                </a:solidFill>
                <a:latin typeface="Calibri"/>
                <a:ea typeface="Calibri"/>
                <a:cs typeface="Calibri"/>
                <a:sym typeface="Calibri"/>
              </a:rPr>
              <a:t>Atributo   - </a:t>
            </a:r>
            <a:r>
              <a:rPr lang="es-ES" sz="2000" b="1" i="1">
                <a:solidFill>
                  <a:schemeClr val="dk1"/>
                </a:solidFill>
                <a:latin typeface="Calibri"/>
                <a:ea typeface="Calibri"/>
                <a:cs typeface="Calibri"/>
                <a:sym typeface="Calibri"/>
              </a:rPr>
              <a:t> </a:t>
            </a:r>
            <a:r>
              <a:rPr lang="es-ES" sz="2000" b="1" i="1">
                <a:solidFill>
                  <a:srgbClr val="00B050"/>
                </a:solidFill>
                <a:latin typeface="Calibri"/>
                <a:ea typeface="Calibri"/>
                <a:cs typeface="Calibri"/>
                <a:sym typeface="Calibri"/>
              </a:rPr>
              <a:t>Valor </a:t>
            </a:r>
            <a:endParaRPr/>
          </a:p>
          <a:p>
            <a:pPr marL="0" marR="0" lvl="0" indent="0" algn="just" rtl="0">
              <a:spcBef>
                <a:spcPts val="0"/>
              </a:spcBef>
              <a:spcAft>
                <a:spcPts val="0"/>
              </a:spcAft>
              <a:buNone/>
            </a:pPr>
            <a:r>
              <a:rPr lang="es-ES" sz="1800" i="1">
                <a:solidFill>
                  <a:srgbClr val="FF0000"/>
                </a:solidFill>
                <a:latin typeface="Calibri"/>
                <a:ea typeface="Calibri"/>
                <a:cs typeface="Calibri"/>
                <a:sym typeface="Calibri"/>
              </a:rPr>
              <a:t>Nombres:      </a:t>
            </a:r>
            <a:r>
              <a:rPr lang="es-ES" sz="2000">
                <a:solidFill>
                  <a:srgbClr val="00B050"/>
                </a:solidFill>
                <a:latin typeface="Calibri"/>
                <a:ea typeface="Calibri"/>
                <a:cs typeface="Calibri"/>
                <a:sym typeface="Calibri"/>
              </a:rPr>
              <a:t>Daniel Colín Morales</a:t>
            </a:r>
            <a:endParaRPr/>
          </a:p>
          <a:p>
            <a:pPr marL="0" marR="0" lvl="0" indent="0" algn="just" rtl="0">
              <a:spcBef>
                <a:spcPts val="0"/>
              </a:spcBef>
              <a:spcAft>
                <a:spcPts val="0"/>
              </a:spcAft>
              <a:buNone/>
            </a:pPr>
            <a:r>
              <a:rPr lang="es-ES" sz="1800" i="1">
                <a:solidFill>
                  <a:srgbClr val="FF0000"/>
                </a:solidFill>
                <a:latin typeface="Calibri"/>
                <a:ea typeface="Calibri"/>
                <a:cs typeface="Calibri"/>
                <a:sym typeface="Calibri"/>
              </a:rPr>
              <a:t>Salario:          </a:t>
            </a:r>
            <a:r>
              <a:rPr lang="es-ES" sz="2000">
                <a:solidFill>
                  <a:srgbClr val="00B050"/>
                </a:solidFill>
                <a:latin typeface="Calibri"/>
                <a:ea typeface="Calibri"/>
                <a:cs typeface="Calibri"/>
                <a:sym typeface="Calibri"/>
              </a:rPr>
              <a:t>300000</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4"/>
          <p:cNvSpPr txBox="1"/>
          <p:nvPr/>
        </p:nvSpPr>
        <p:spPr>
          <a:xfrm>
            <a:off x="543922" y="362744"/>
            <a:ext cx="4678362" cy="46196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400" b="1">
                <a:solidFill>
                  <a:schemeClr val="dk1"/>
                </a:solidFill>
                <a:latin typeface="Calibri"/>
                <a:ea typeface="Calibri"/>
                <a:cs typeface="Calibri"/>
                <a:sym typeface="Calibri"/>
              </a:rPr>
              <a:t>Modelo Entidad-Relación (E-R)</a:t>
            </a:r>
            <a:endParaRPr sz="2400" b="1">
              <a:solidFill>
                <a:schemeClr val="dk1"/>
              </a:solidFill>
              <a:latin typeface="Calibri"/>
              <a:ea typeface="Calibri"/>
              <a:cs typeface="Calibri"/>
              <a:sym typeface="Calibri"/>
            </a:endParaRPr>
          </a:p>
        </p:txBody>
      </p:sp>
      <p:sp>
        <p:nvSpPr>
          <p:cNvPr id="342" name="Google Shape;342;p34"/>
          <p:cNvSpPr/>
          <p:nvPr/>
        </p:nvSpPr>
        <p:spPr>
          <a:xfrm>
            <a:off x="641941" y="1181543"/>
            <a:ext cx="6500813" cy="83099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2400">
                <a:solidFill>
                  <a:schemeClr val="dk1"/>
                </a:solidFill>
                <a:latin typeface="Calibri"/>
                <a:ea typeface="Calibri"/>
                <a:cs typeface="Calibri"/>
                <a:sym typeface="Calibri"/>
              </a:rPr>
              <a:t>Una</a:t>
            </a:r>
            <a:r>
              <a:rPr lang="es-ES" sz="2400" i="1">
                <a:solidFill>
                  <a:schemeClr val="dk1"/>
                </a:solidFill>
                <a:latin typeface="Calibri"/>
                <a:ea typeface="Calibri"/>
                <a:cs typeface="Calibri"/>
                <a:sym typeface="Calibri"/>
              </a:rPr>
              <a:t> </a:t>
            </a:r>
            <a:r>
              <a:rPr lang="es-ES" sz="2400" b="1" i="1">
                <a:solidFill>
                  <a:srgbClr val="FF0000"/>
                </a:solidFill>
                <a:latin typeface="Calibri"/>
                <a:ea typeface="Calibri"/>
                <a:cs typeface="Calibri"/>
                <a:sym typeface="Calibri"/>
              </a:rPr>
              <a:t>relación</a:t>
            </a:r>
            <a:r>
              <a:rPr lang="es-ES" sz="2400" i="1">
                <a:solidFill>
                  <a:schemeClr val="dk1"/>
                </a:solidFill>
                <a:latin typeface="Calibri"/>
                <a:ea typeface="Calibri"/>
                <a:cs typeface="Calibri"/>
                <a:sym typeface="Calibri"/>
              </a:rPr>
              <a:t> </a:t>
            </a:r>
            <a:r>
              <a:rPr lang="es-ES" sz="2400">
                <a:solidFill>
                  <a:schemeClr val="dk1"/>
                </a:solidFill>
                <a:latin typeface="Calibri"/>
                <a:ea typeface="Calibri"/>
                <a:cs typeface="Calibri"/>
                <a:sym typeface="Calibri"/>
              </a:rPr>
              <a:t>es la asociación que existe entre dos o más entidades. </a:t>
            </a:r>
            <a:endParaRPr/>
          </a:p>
        </p:txBody>
      </p:sp>
      <p:sp>
        <p:nvSpPr>
          <p:cNvPr id="343" name="Google Shape;343;p34"/>
          <p:cNvSpPr/>
          <p:nvPr/>
        </p:nvSpPr>
        <p:spPr>
          <a:xfrm>
            <a:off x="2473388" y="2436191"/>
            <a:ext cx="3000396" cy="1214446"/>
          </a:xfrm>
          <a:prstGeom prst="flowChartDecision">
            <a:avLst/>
          </a:prstGeom>
          <a:solidFill>
            <a:srgbClr val="00B050"/>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400"/>
              <a:buFont typeface="Calibri"/>
              <a:buNone/>
            </a:pPr>
            <a:r>
              <a:rPr lang="es-ES" sz="2400" b="0" i="0" u="none" strike="noStrike" cap="none">
                <a:solidFill>
                  <a:srgbClr val="FFFFFF"/>
                </a:solidFill>
                <a:latin typeface="Calibri"/>
                <a:ea typeface="Calibri"/>
                <a:cs typeface="Calibri"/>
                <a:sym typeface="Calibri"/>
              </a:rPr>
              <a:t>Relación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5"/>
          <p:cNvSpPr txBox="1"/>
          <p:nvPr/>
        </p:nvSpPr>
        <p:spPr>
          <a:xfrm>
            <a:off x="543922" y="362744"/>
            <a:ext cx="4678362" cy="46196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400" b="1">
                <a:solidFill>
                  <a:schemeClr val="dk1"/>
                </a:solidFill>
                <a:latin typeface="Calibri"/>
                <a:ea typeface="Calibri"/>
                <a:cs typeface="Calibri"/>
                <a:sym typeface="Calibri"/>
              </a:rPr>
              <a:t>Modelo Entidad-Relación (E-R)</a:t>
            </a:r>
            <a:endParaRPr sz="2400" b="1">
              <a:solidFill>
                <a:schemeClr val="dk1"/>
              </a:solidFill>
              <a:latin typeface="Calibri"/>
              <a:ea typeface="Calibri"/>
              <a:cs typeface="Calibri"/>
              <a:sym typeface="Calibri"/>
            </a:endParaRPr>
          </a:p>
        </p:txBody>
      </p:sp>
      <p:sp>
        <p:nvSpPr>
          <p:cNvPr id="349" name="Google Shape;349;p35"/>
          <p:cNvSpPr/>
          <p:nvPr/>
        </p:nvSpPr>
        <p:spPr>
          <a:xfrm>
            <a:off x="714375" y="1047307"/>
            <a:ext cx="7429500" cy="83099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2400">
                <a:solidFill>
                  <a:schemeClr val="dk1"/>
                </a:solidFill>
                <a:latin typeface="Calibri"/>
                <a:ea typeface="Calibri"/>
                <a:cs typeface="Calibri"/>
                <a:sym typeface="Calibri"/>
              </a:rPr>
              <a:t>La cantidad de entidades en una relación determina el </a:t>
            </a:r>
            <a:r>
              <a:rPr lang="es-ES" sz="2400" b="1" i="1">
                <a:solidFill>
                  <a:srgbClr val="FF0000"/>
                </a:solidFill>
                <a:latin typeface="Calibri"/>
                <a:ea typeface="Calibri"/>
                <a:cs typeface="Calibri"/>
                <a:sym typeface="Calibri"/>
              </a:rPr>
              <a:t>grado</a:t>
            </a:r>
            <a:r>
              <a:rPr lang="es-ES" sz="2400" b="1" i="1">
                <a:solidFill>
                  <a:schemeClr val="dk1"/>
                </a:solidFill>
                <a:latin typeface="Calibri"/>
                <a:ea typeface="Calibri"/>
                <a:cs typeface="Calibri"/>
                <a:sym typeface="Calibri"/>
              </a:rPr>
              <a:t> </a:t>
            </a:r>
            <a:r>
              <a:rPr lang="es-ES" sz="2400">
                <a:solidFill>
                  <a:schemeClr val="dk1"/>
                </a:solidFill>
                <a:latin typeface="Calibri"/>
                <a:ea typeface="Calibri"/>
                <a:cs typeface="Calibri"/>
                <a:sym typeface="Calibri"/>
              </a:rPr>
              <a:t>de la relación.</a:t>
            </a:r>
            <a:endParaRPr/>
          </a:p>
        </p:txBody>
      </p:sp>
      <p:grpSp>
        <p:nvGrpSpPr>
          <p:cNvPr id="350" name="Google Shape;350;p35"/>
          <p:cNvGrpSpPr/>
          <p:nvPr/>
        </p:nvGrpSpPr>
        <p:grpSpPr>
          <a:xfrm>
            <a:off x="714375" y="2197236"/>
            <a:ext cx="6877272" cy="2289704"/>
            <a:chOff x="928662" y="2643182"/>
            <a:chExt cx="7500990" cy="2857520"/>
          </a:xfrm>
        </p:grpSpPr>
        <p:sp>
          <p:nvSpPr>
            <p:cNvPr id="351" name="Google Shape;351;p35"/>
            <p:cNvSpPr/>
            <p:nvPr/>
          </p:nvSpPr>
          <p:spPr>
            <a:xfrm>
              <a:off x="1071538" y="2643182"/>
              <a:ext cx="1428760" cy="642942"/>
            </a:xfrm>
            <a:prstGeom prst="rect">
              <a:avLst/>
            </a:prstGeom>
            <a:solidFill>
              <a:schemeClr val="accent1"/>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ES" sz="1800">
                  <a:solidFill>
                    <a:schemeClr val="lt1"/>
                  </a:solidFill>
                  <a:latin typeface="Calibri"/>
                  <a:ea typeface="Calibri"/>
                  <a:cs typeface="Calibri"/>
                  <a:sym typeface="Calibri"/>
                </a:rPr>
                <a:t>Alumno</a:t>
              </a:r>
              <a:endParaRPr/>
            </a:p>
          </p:txBody>
        </p:sp>
        <p:sp>
          <p:nvSpPr>
            <p:cNvPr id="352" name="Google Shape;352;p35"/>
            <p:cNvSpPr/>
            <p:nvPr/>
          </p:nvSpPr>
          <p:spPr>
            <a:xfrm>
              <a:off x="1071538" y="4857760"/>
              <a:ext cx="1428760" cy="642942"/>
            </a:xfrm>
            <a:prstGeom prst="rect">
              <a:avLst/>
            </a:prstGeom>
            <a:solidFill>
              <a:schemeClr val="accent1"/>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ES" sz="1800">
                  <a:solidFill>
                    <a:schemeClr val="lt1"/>
                  </a:solidFill>
                  <a:latin typeface="Calibri"/>
                  <a:ea typeface="Calibri"/>
                  <a:cs typeface="Calibri"/>
                  <a:sym typeface="Calibri"/>
                </a:rPr>
                <a:t>Materia</a:t>
              </a:r>
              <a:endParaRPr/>
            </a:p>
          </p:txBody>
        </p:sp>
        <p:sp>
          <p:nvSpPr>
            <p:cNvPr id="353" name="Google Shape;353;p35"/>
            <p:cNvSpPr/>
            <p:nvPr/>
          </p:nvSpPr>
          <p:spPr>
            <a:xfrm>
              <a:off x="928662" y="3714752"/>
              <a:ext cx="1714512" cy="714380"/>
            </a:xfrm>
            <a:prstGeom prst="flowChartDecision">
              <a:avLst/>
            </a:prstGeom>
            <a:solidFill>
              <a:srgbClr val="00B050"/>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ES" sz="1800">
                  <a:solidFill>
                    <a:schemeClr val="lt1"/>
                  </a:solidFill>
                  <a:latin typeface="Calibri"/>
                  <a:ea typeface="Calibri"/>
                  <a:cs typeface="Calibri"/>
                  <a:sym typeface="Calibri"/>
                </a:rPr>
                <a:t>Cursa</a:t>
              </a:r>
              <a:endParaRPr/>
            </a:p>
          </p:txBody>
        </p:sp>
        <p:cxnSp>
          <p:nvCxnSpPr>
            <p:cNvPr id="354" name="Google Shape;354;p35"/>
            <p:cNvCxnSpPr/>
            <p:nvPr/>
          </p:nvCxnSpPr>
          <p:spPr>
            <a:xfrm rot="5400000">
              <a:off x="1570037" y="3500438"/>
              <a:ext cx="430213" cy="1588"/>
            </a:xfrm>
            <a:prstGeom prst="straightConnector1">
              <a:avLst/>
            </a:prstGeom>
            <a:noFill/>
            <a:ln w="38100" cap="flat" cmpd="sng">
              <a:solidFill>
                <a:srgbClr val="4A7DBA"/>
              </a:solidFill>
              <a:prstDash val="solid"/>
              <a:round/>
              <a:headEnd type="none" w="sm" len="sm"/>
              <a:tailEnd type="none" w="sm" len="sm"/>
            </a:ln>
          </p:spPr>
        </p:cxnSp>
        <p:cxnSp>
          <p:nvCxnSpPr>
            <p:cNvPr id="355" name="Google Shape;355;p35"/>
            <p:cNvCxnSpPr/>
            <p:nvPr/>
          </p:nvCxnSpPr>
          <p:spPr>
            <a:xfrm rot="5400000">
              <a:off x="1570831" y="4644232"/>
              <a:ext cx="428625" cy="1588"/>
            </a:xfrm>
            <a:prstGeom prst="straightConnector1">
              <a:avLst/>
            </a:prstGeom>
            <a:noFill/>
            <a:ln w="38100" cap="flat" cmpd="sng">
              <a:solidFill>
                <a:srgbClr val="4A7DBA"/>
              </a:solidFill>
              <a:prstDash val="solid"/>
              <a:round/>
              <a:headEnd type="none" w="sm" len="sm"/>
              <a:tailEnd type="none" w="sm" len="sm"/>
            </a:ln>
          </p:spPr>
        </p:cxnSp>
        <p:sp>
          <p:nvSpPr>
            <p:cNvPr id="356" name="Google Shape;356;p35"/>
            <p:cNvSpPr/>
            <p:nvPr/>
          </p:nvSpPr>
          <p:spPr>
            <a:xfrm>
              <a:off x="4857752" y="2643182"/>
              <a:ext cx="1428760" cy="642942"/>
            </a:xfrm>
            <a:prstGeom prst="rect">
              <a:avLst/>
            </a:prstGeom>
            <a:solidFill>
              <a:schemeClr val="accent1"/>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ES" sz="1800">
                  <a:solidFill>
                    <a:schemeClr val="lt1"/>
                  </a:solidFill>
                  <a:latin typeface="Calibri"/>
                  <a:ea typeface="Calibri"/>
                  <a:cs typeface="Calibri"/>
                  <a:sym typeface="Calibri"/>
                </a:rPr>
                <a:t>Madre</a:t>
              </a:r>
              <a:endParaRPr/>
            </a:p>
          </p:txBody>
        </p:sp>
        <p:sp>
          <p:nvSpPr>
            <p:cNvPr id="357" name="Google Shape;357;p35"/>
            <p:cNvSpPr/>
            <p:nvPr/>
          </p:nvSpPr>
          <p:spPr>
            <a:xfrm>
              <a:off x="4857752" y="4857760"/>
              <a:ext cx="1428760" cy="642942"/>
            </a:xfrm>
            <a:prstGeom prst="rect">
              <a:avLst/>
            </a:prstGeom>
            <a:solidFill>
              <a:schemeClr val="accent1"/>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ES" sz="1800">
                  <a:solidFill>
                    <a:schemeClr val="lt1"/>
                  </a:solidFill>
                  <a:latin typeface="Calibri"/>
                  <a:ea typeface="Calibri"/>
                  <a:cs typeface="Calibri"/>
                  <a:sym typeface="Calibri"/>
                </a:rPr>
                <a:t>Padre</a:t>
              </a:r>
              <a:endParaRPr/>
            </a:p>
          </p:txBody>
        </p:sp>
        <p:sp>
          <p:nvSpPr>
            <p:cNvPr id="358" name="Google Shape;358;p35"/>
            <p:cNvSpPr/>
            <p:nvPr/>
          </p:nvSpPr>
          <p:spPr>
            <a:xfrm>
              <a:off x="4643438" y="3714752"/>
              <a:ext cx="1857388" cy="714380"/>
            </a:xfrm>
            <a:prstGeom prst="flowChartDecision">
              <a:avLst/>
            </a:prstGeom>
            <a:solidFill>
              <a:srgbClr val="00B050"/>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ES" sz="1800">
                  <a:solidFill>
                    <a:schemeClr val="lt1"/>
                  </a:solidFill>
                  <a:latin typeface="Calibri"/>
                  <a:ea typeface="Calibri"/>
                  <a:cs typeface="Calibri"/>
                  <a:sym typeface="Calibri"/>
                </a:rPr>
                <a:t>Padres</a:t>
              </a:r>
              <a:endParaRPr/>
            </a:p>
          </p:txBody>
        </p:sp>
        <p:cxnSp>
          <p:nvCxnSpPr>
            <p:cNvPr id="359" name="Google Shape;359;p35"/>
            <p:cNvCxnSpPr/>
            <p:nvPr/>
          </p:nvCxnSpPr>
          <p:spPr>
            <a:xfrm rot="5400000">
              <a:off x="5357812" y="3500438"/>
              <a:ext cx="430213" cy="1588"/>
            </a:xfrm>
            <a:prstGeom prst="straightConnector1">
              <a:avLst/>
            </a:prstGeom>
            <a:noFill/>
            <a:ln w="38100" cap="flat" cmpd="sng">
              <a:solidFill>
                <a:srgbClr val="4A7DBA"/>
              </a:solidFill>
              <a:prstDash val="solid"/>
              <a:round/>
              <a:headEnd type="none" w="sm" len="sm"/>
              <a:tailEnd type="none" w="sm" len="sm"/>
            </a:ln>
          </p:spPr>
        </p:cxnSp>
        <p:cxnSp>
          <p:nvCxnSpPr>
            <p:cNvPr id="360" name="Google Shape;360;p35"/>
            <p:cNvCxnSpPr/>
            <p:nvPr/>
          </p:nvCxnSpPr>
          <p:spPr>
            <a:xfrm rot="5400000">
              <a:off x="5358606" y="4644232"/>
              <a:ext cx="428625" cy="1588"/>
            </a:xfrm>
            <a:prstGeom prst="straightConnector1">
              <a:avLst/>
            </a:prstGeom>
            <a:noFill/>
            <a:ln w="38100" cap="flat" cmpd="sng">
              <a:solidFill>
                <a:srgbClr val="4A7DBA"/>
              </a:solidFill>
              <a:prstDash val="solid"/>
              <a:round/>
              <a:headEnd type="none" w="sm" len="sm"/>
              <a:tailEnd type="none" w="sm" len="sm"/>
            </a:ln>
          </p:spPr>
        </p:cxnSp>
        <p:sp>
          <p:nvSpPr>
            <p:cNvPr id="361" name="Google Shape;361;p35"/>
            <p:cNvSpPr/>
            <p:nvPr/>
          </p:nvSpPr>
          <p:spPr>
            <a:xfrm>
              <a:off x="7000892" y="3752852"/>
              <a:ext cx="1428760" cy="642942"/>
            </a:xfrm>
            <a:prstGeom prst="rect">
              <a:avLst/>
            </a:prstGeom>
            <a:solidFill>
              <a:schemeClr val="accent1"/>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ES" sz="1800">
                  <a:solidFill>
                    <a:schemeClr val="lt1"/>
                  </a:solidFill>
                  <a:latin typeface="Calibri"/>
                  <a:ea typeface="Calibri"/>
                  <a:cs typeface="Calibri"/>
                  <a:sym typeface="Calibri"/>
                </a:rPr>
                <a:t>Hijo</a:t>
              </a:r>
              <a:endParaRPr/>
            </a:p>
          </p:txBody>
        </p:sp>
        <p:cxnSp>
          <p:nvCxnSpPr>
            <p:cNvPr id="362" name="Google Shape;362;p35"/>
            <p:cNvCxnSpPr/>
            <p:nvPr/>
          </p:nvCxnSpPr>
          <p:spPr>
            <a:xfrm rot="10800000">
              <a:off x="6500813" y="4071938"/>
              <a:ext cx="500062" cy="3175"/>
            </a:xfrm>
            <a:prstGeom prst="straightConnector1">
              <a:avLst/>
            </a:prstGeom>
            <a:noFill/>
            <a:ln w="38100" cap="flat" cmpd="sng">
              <a:solidFill>
                <a:srgbClr val="4A7DBA"/>
              </a:solidFill>
              <a:prstDash val="solid"/>
              <a:round/>
              <a:headEnd type="none" w="sm" len="sm"/>
              <a:tailEnd type="none" w="sm" len="sm"/>
            </a:ln>
          </p:spPr>
        </p:cxn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6"/>
          <p:cNvSpPr txBox="1"/>
          <p:nvPr/>
        </p:nvSpPr>
        <p:spPr>
          <a:xfrm>
            <a:off x="384433" y="131763"/>
            <a:ext cx="3443287" cy="461624"/>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400" b="1" dirty="0">
                <a:solidFill>
                  <a:schemeClr val="dk1"/>
                </a:solidFill>
                <a:latin typeface="Calibri"/>
                <a:ea typeface="Calibri"/>
                <a:cs typeface="Calibri"/>
                <a:sym typeface="Calibri"/>
              </a:rPr>
              <a:t>TALLER </a:t>
            </a:r>
            <a:r>
              <a:rPr lang="es-ES" sz="2400" b="1" dirty="0" err="1">
                <a:solidFill>
                  <a:schemeClr val="dk1"/>
                </a:solidFill>
                <a:latin typeface="Calibri"/>
                <a:ea typeface="Calibri"/>
                <a:cs typeface="Calibri"/>
                <a:sym typeface="Calibri"/>
              </a:rPr>
              <a:t>N°</a:t>
            </a:r>
            <a:r>
              <a:rPr lang="es-ES" sz="2400" b="1" dirty="0">
                <a:solidFill>
                  <a:schemeClr val="dk1"/>
                </a:solidFill>
                <a:latin typeface="Calibri"/>
                <a:ea typeface="Calibri"/>
                <a:cs typeface="Calibri"/>
                <a:sym typeface="Calibri"/>
              </a:rPr>
              <a:t> 2</a:t>
            </a:r>
            <a:endParaRPr sz="2400" b="1" dirty="0">
              <a:solidFill>
                <a:schemeClr val="dk1"/>
              </a:solidFill>
              <a:latin typeface="Calibri"/>
              <a:ea typeface="Calibri"/>
              <a:cs typeface="Calibri"/>
              <a:sym typeface="Calibri"/>
            </a:endParaRPr>
          </a:p>
        </p:txBody>
      </p:sp>
      <p:sp>
        <p:nvSpPr>
          <p:cNvPr id="368" name="Google Shape;368;p36"/>
          <p:cNvSpPr/>
          <p:nvPr/>
        </p:nvSpPr>
        <p:spPr>
          <a:xfrm>
            <a:off x="691116" y="593428"/>
            <a:ext cx="7251073" cy="3416320"/>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1800"/>
              <a:buFont typeface="Lucida Sans"/>
              <a:buAutoNum type="arabicPeriod"/>
            </a:pPr>
            <a:r>
              <a:rPr lang="es-ES" sz="1800" dirty="0">
                <a:solidFill>
                  <a:schemeClr val="dk1"/>
                </a:solidFill>
                <a:latin typeface="Calibri"/>
                <a:ea typeface="Calibri"/>
                <a:cs typeface="Calibri"/>
                <a:sym typeface="Calibri"/>
              </a:rPr>
              <a:t>¿Para qué me sirve la abstracción?</a:t>
            </a:r>
            <a:endParaRPr dirty="0"/>
          </a:p>
          <a:p>
            <a:pPr marL="342900" marR="0" lvl="0" indent="-342900" algn="just" rtl="0">
              <a:spcBef>
                <a:spcPts val="0"/>
              </a:spcBef>
              <a:spcAft>
                <a:spcPts val="0"/>
              </a:spcAft>
              <a:buClr>
                <a:schemeClr val="dk1"/>
              </a:buClr>
              <a:buSzPts val="1800"/>
              <a:buFont typeface="Lucida Sans"/>
              <a:buAutoNum type="arabicPeriod"/>
            </a:pPr>
            <a:r>
              <a:rPr lang="es-ES" sz="1800" dirty="0">
                <a:solidFill>
                  <a:schemeClr val="dk1"/>
                </a:solidFill>
                <a:latin typeface="Calibri"/>
                <a:ea typeface="Calibri"/>
                <a:cs typeface="Calibri"/>
                <a:sym typeface="Calibri"/>
              </a:rPr>
              <a:t>¿Menciona los 3 niveles de abstracción y quién actúa en cada nivel?</a:t>
            </a:r>
            <a:endParaRPr dirty="0"/>
          </a:p>
          <a:p>
            <a:pPr marL="342900" marR="0" lvl="0" indent="-342900" algn="just" rtl="0">
              <a:spcBef>
                <a:spcPts val="0"/>
              </a:spcBef>
              <a:spcAft>
                <a:spcPts val="0"/>
              </a:spcAft>
              <a:buClr>
                <a:schemeClr val="dk1"/>
              </a:buClr>
              <a:buSzPts val="1800"/>
              <a:buFont typeface="Lucida Sans"/>
              <a:buAutoNum type="arabicPeriod"/>
            </a:pPr>
            <a:r>
              <a:rPr lang="es-ES" sz="1800" dirty="0">
                <a:solidFill>
                  <a:schemeClr val="dk1"/>
                </a:solidFill>
                <a:latin typeface="Calibri"/>
                <a:ea typeface="Calibri"/>
                <a:cs typeface="Calibri"/>
                <a:sym typeface="Calibri"/>
              </a:rPr>
              <a:t>¿Qué es el modelado de datos?</a:t>
            </a:r>
            <a:endParaRPr dirty="0"/>
          </a:p>
          <a:p>
            <a:pPr marL="342900" marR="0" lvl="0" indent="-342900" algn="just" rtl="0">
              <a:spcBef>
                <a:spcPts val="0"/>
              </a:spcBef>
              <a:spcAft>
                <a:spcPts val="0"/>
              </a:spcAft>
              <a:buClr>
                <a:schemeClr val="dk1"/>
              </a:buClr>
              <a:buSzPts val="1800"/>
              <a:buFont typeface="Lucida Sans"/>
              <a:buAutoNum type="arabicPeriod"/>
            </a:pPr>
            <a:r>
              <a:rPr lang="es-ES" sz="1800" dirty="0">
                <a:solidFill>
                  <a:schemeClr val="dk1"/>
                </a:solidFill>
                <a:latin typeface="Calibri"/>
                <a:ea typeface="Calibri"/>
                <a:cs typeface="Calibri"/>
                <a:sym typeface="Calibri"/>
              </a:rPr>
              <a:t>Menciona 3 categorías de conceptos que se pueden modelar y menciona un ejemplo de cada uno de ellos.</a:t>
            </a:r>
            <a:endParaRPr dirty="0"/>
          </a:p>
          <a:p>
            <a:pPr marL="342900" marR="0" lvl="0" indent="-342900" algn="just" rtl="0">
              <a:spcBef>
                <a:spcPts val="0"/>
              </a:spcBef>
              <a:spcAft>
                <a:spcPts val="0"/>
              </a:spcAft>
              <a:buClr>
                <a:schemeClr val="dk1"/>
              </a:buClr>
              <a:buSzPts val="1800"/>
              <a:buFont typeface="Lucida Sans"/>
              <a:buAutoNum type="arabicPeriod"/>
            </a:pPr>
            <a:r>
              <a:rPr lang="es-ES" sz="1800" dirty="0">
                <a:solidFill>
                  <a:schemeClr val="dk1"/>
                </a:solidFill>
                <a:latin typeface="Calibri"/>
                <a:ea typeface="Calibri"/>
                <a:cs typeface="Calibri"/>
                <a:sym typeface="Calibri"/>
              </a:rPr>
              <a:t>Menciona cómo se clasifican los distintos modelos de datos</a:t>
            </a:r>
            <a:endParaRPr dirty="0"/>
          </a:p>
          <a:p>
            <a:pPr marL="342900" marR="0" lvl="0" indent="-342900" algn="just" rtl="0">
              <a:spcBef>
                <a:spcPts val="0"/>
              </a:spcBef>
              <a:spcAft>
                <a:spcPts val="0"/>
              </a:spcAft>
              <a:buClr>
                <a:schemeClr val="dk1"/>
              </a:buClr>
              <a:buSzPts val="1800"/>
              <a:buFont typeface="Lucida Sans"/>
              <a:buAutoNum type="arabicPeriod"/>
            </a:pPr>
            <a:r>
              <a:rPr lang="es-ES" sz="1800" dirty="0">
                <a:solidFill>
                  <a:schemeClr val="dk1"/>
                </a:solidFill>
                <a:latin typeface="Calibri"/>
                <a:ea typeface="Calibri"/>
                <a:cs typeface="Calibri"/>
                <a:sym typeface="Calibri"/>
              </a:rPr>
              <a:t>Menciona un Modelo de Datos de cada clasificación</a:t>
            </a:r>
            <a:endParaRPr dirty="0"/>
          </a:p>
          <a:p>
            <a:pPr marL="342900" marR="0" lvl="0" indent="-342900" algn="just" rtl="0">
              <a:spcBef>
                <a:spcPts val="0"/>
              </a:spcBef>
              <a:spcAft>
                <a:spcPts val="0"/>
              </a:spcAft>
              <a:buClr>
                <a:schemeClr val="dk1"/>
              </a:buClr>
              <a:buSzPts val="1800"/>
              <a:buFont typeface="Lucida Sans"/>
              <a:buAutoNum type="arabicPeriod"/>
            </a:pPr>
            <a:r>
              <a:rPr lang="es-ES" sz="1800" dirty="0">
                <a:solidFill>
                  <a:schemeClr val="dk1"/>
                </a:solidFill>
                <a:latin typeface="Calibri"/>
                <a:ea typeface="Calibri"/>
                <a:cs typeface="Calibri"/>
                <a:sym typeface="Calibri"/>
              </a:rPr>
              <a:t>Menciona y describe los elementos básicos del Modelo de Entidad-Relación</a:t>
            </a:r>
            <a:endParaRPr dirty="0"/>
          </a:p>
          <a:p>
            <a:pPr marL="342900" marR="0" lvl="0" indent="-342900" algn="just" rtl="0">
              <a:spcBef>
                <a:spcPts val="0"/>
              </a:spcBef>
              <a:spcAft>
                <a:spcPts val="0"/>
              </a:spcAft>
              <a:buClr>
                <a:schemeClr val="dk1"/>
              </a:buClr>
              <a:buSzPts val="1800"/>
              <a:buFont typeface="Lucida Sans"/>
              <a:buAutoNum type="arabicPeriod"/>
            </a:pPr>
            <a:r>
              <a:rPr lang="es-ES" sz="1800" dirty="0">
                <a:solidFill>
                  <a:schemeClr val="dk1"/>
                </a:solidFill>
                <a:latin typeface="Calibri"/>
                <a:ea typeface="Calibri"/>
                <a:cs typeface="Calibri"/>
                <a:sym typeface="Calibri"/>
              </a:rPr>
              <a:t>¿Qué es el dominio de un atributo?</a:t>
            </a:r>
            <a:endParaRPr dirty="0"/>
          </a:p>
          <a:p>
            <a:pPr marL="342900" marR="0" lvl="0" indent="-342900" algn="just" rtl="0">
              <a:spcBef>
                <a:spcPts val="0"/>
              </a:spcBef>
              <a:spcAft>
                <a:spcPts val="0"/>
              </a:spcAft>
              <a:buClr>
                <a:schemeClr val="dk1"/>
              </a:buClr>
              <a:buSzPts val="1800"/>
              <a:buFont typeface="Lucida Sans"/>
              <a:buAutoNum type="arabicPeriod"/>
            </a:pPr>
            <a:r>
              <a:rPr lang="es-ES" sz="1800" dirty="0">
                <a:solidFill>
                  <a:schemeClr val="dk1"/>
                </a:solidFill>
                <a:latin typeface="Calibri"/>
                <a:ea typeface="Calibri"/>
                <a:cs typeface="Calibri"/>
                <a:sym typeface="Calibri"/>
              </a:rPr>
              <a:t>¿Cómo se determina el grado de una relación?</a:t>
            </a:r>
            <a:endParaRPr dirty="0"/>
          </a:p>
          <a:p>
            <a:pPr marL="342900" marR="0" lvl="0" indent="-228600" algn="just" rtl="0">
              <a:spcBef>
                <a:spcPts val="0"/>
              </a:spcBef>
              <a:spcAft>
                <a:spcPts val="0"/>
              </a:spcAft>
              <a:buClr>
                <a:schemeClr val="dk1"/>
              </a:buClr>
              <a:buSzPts val="1800"/>
              <a:buFont typeface="Lucida Sans"/>
              <a:buNone/>
            </a:pPr>
            <a:endParaRPr sz="1800" dirty="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7"/>
          <p:cNvSpPr txBox="1"/>
          <p:nvPr/>
        </p:nvSpPr>
        <p:spPr>
          <a:xfrm>
            <a:off x="214313" y="362744"/>
            <a:ext cx="4678362" cy="46196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400" b="1">
                <a:solidFill>
                  <a:schemeClr val="dk1"/>
                </a:solidFill>
                <a:latin typeface="Calibri"/>
                <a:ea typeface="Calibri"/>
                <a:cs typeface="Calibri"/>
                <a:sym typeface="Calibri"/>
              </a:rPr>
              <a:t>Modelo Entidad-Relación (E-R)</a:t>
            </a:r>
            <a:endParaRPr sz="2400" b="1">
              <a:solidFill>
                <a:schemeClr val="dk1"/>
              </a:solidFill>
              <a:latin typeface="Calibri"/>
              <a:ea typeface="Calibri"/>
              <a:cs typeface="Calibri"/>
              <a:sym typeface="Calibri"/>
            </a:endParaRPr>
          </a:p>
        </p:txBody>
      </p:sp>
      <p:sp>
        <p:nvSpPr>
          <p:cNvPr id="374" name="Google Shape;374;p37"/>
          <p:cNvSpPr/>
          <p:nvPr/>
        </p:nvSpPr>
        <p:spPr>
          <a:xfrm>
            <a:off x="351207" y="1192435"/>
            <a:ext cx="8072437" cy="273921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2400" dirty="0">
                <a:solidFill>
                  <a:schemeClr val="dk1"/>
                </a:solidFill>
                <a:latin typeface="Calibri"/>
                <a:ea typeface="Calibri"/>
                <a:cs typeface="Calibri"/>
                <a:sym typeface="Calibri"/>
              </a:rPr>
              <a:t>Existen </a:t>
            </a:r>
            <a:r>
              <a:rPr lang="es-ES" sz="2400" b="1" i="1" dirty="0">
                <a:solidFill>
                  <a:srgbClr val="FF0000"/>
                </a:solidFill>
                <a:latin typeface="Calibri"/>
                <a:ea typeface="Calibri"/>
                <a:cs typeface="Calibri"/>
                <a:sym typeface="Calibri"/>
              </a:rPr>
              <a:t>2 tipos de limitantes </a:t>
            </a:r>
            <a:r>
              <a:rPr lang="es-ES" sz="2400" dirty="0">
                <a:solidFill>
                  <a:schemeClr val="dk1"/>
                </a:solidFill>
                <a:latin typeface="Calibri"/>
                <a:ea typeface="Calibri"/>
                <a:cs typeface="Calibri"/>
                <a:sym typeface="Calibri"/>
              </a:rPr>
              <a:t>que permiten establecer las validaciones necesarias para conseguir que los datos correspondan con la realidad.</a:t>
            </a:r>
            <a:endParaRPr dirty="0"/>
          </a:p>
          <a:p>
            <a:pPr marL="0" marR="0" lvl="0" indent="0" algn="just" rtl="0">
              <a:spcBef>
                <a:spcPts val="0"/>
              </a:spcBef>
              <a:spcAft>
                <a:spcPts val="0"/>
              </a:spcAft>
              <a:buNone/>
            </a:pPr>
            <a:endParaRPr sz="2400" dirty="0">
              <a:solidFill>
                <a:schemeClr val="dk1"/>
              </a:solidFill>
              <a:latin typeface="Calibri"/>
              <a:ea typeface="Calibri"/>
              <a:cs typeface="Calibri"/>
              <a:sym typeface="Calibri"/>
            </a:endParaRPr>
          </a:p>
          <a:p>
            <a:pPr marL="1428750" marR="0" lvl="2" indent="-514350" algn="just" rtl="0">
              <a:spcBef>
                <a:spcPts val="0"/>
              </a:spcBef>
              <a:spcAft>
                <a:spcPts val="0"/>
              </a:spcAft>
              <a:buClr>
                <a:schemeClr val="dk1"/>
              </a:buClr>
              <a:buSzPts val="2400"/>
              <a:buFont typeface="Lucida Sans"/>
              <a:buAutoNum type="arabicPeriod"/>
            </a:pPr>
            <a:r>
              <a:rPr lang="es-ES" sz="2400" b="0" i="0" u="none" strike="noStrike" cap="none" dirty="0">
                <a:solidFill>
                  <a:schemeClr val="dk1"/>
                </a:solidFill>
                <a:latin typeface="Calibri"/>
                <a:ea typeface="Calibri"/>
                <a:cs typeface="Calibri"/>
                <a:sym typeface="Calibri"/>
              </a:rPr>
              <a:t>Tipos de relaciones</a:t>
            </a:r>
            <a:endParaRPr dirty="0"/>
          </a:p>
          <a:p>
            <a:pPr marL="1428750" marR="0" lvl="2" indent="-514350" algn="just" rtl="0">
              <a:spcBef>
                <a:spcPts val="0"/>
              </a:spcBef>
              <a:spcAft>
                <a:spcPts val="0"/>
              </a:spcAft>
              <a:buClr>
                <a:schemeClr val="dk1"/>
              </a:buClr>
              <a:buSzPts val="2400"/>
              <a:buFont typeface="Lucida Sans"/>
              <a:buAutoNum type="arabicPeriod"/>
            </a:pPr>
            <a:r>
              <a:rPr lang="es-ES" sz="2400" b="0" i="0" u="none" strike="noStrike" cap="none" dirty="0">
                <a:solidFill>
                  <a:schemeClr val="dk1"/>
                </a:solidFill>
                <a:latin typeface="Calibri"/>
                <a:ea typeface="Calibri"/>
                <a:cs typeface="Calibri"/>
                <a:sym typeface="Calibri"/>
              </a:rPr>
              <a:t>Dependencia de existencia</a:t>
            </a:r>
            <a:endParaRPr dirty="0"/>
          </a:p>
          <a:p>
            <a:pPr marL="514350" marR="0" lvl="0" indent="-514350" algn="just" rtl="0">
              <a:spcBef>
                <a:spcPts val="0"/>
              </a:spcBef>
              <a:spcAft>
                <a:spcPts val="0"/>
              </a:spcAft>
              <a:buNone/>
            </a:pPr>
            <a:endParaRPr sz="2800" dirty="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8"/>
          <p:cNvSpPr txBox="1"/>
          <p:nvPr/>
        </p:nvSpPr>
        <p:spPr>
          <a:xfrm>
            <a:off x="437302" y="22502"/>
            <a:ext cx="4134403" cy="46196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400" b="1">
                <a:solidFill>
                  <a:schemeClr val="dk1"/>
                </a:solidFill>
                <a:latin typeface="Calibri"/>
                <a:ea typeface="Calibri"/>
                <a:cs typeface="Calibri"/>
                <a:sym typeface="Calibri"/>
              </a:rPr>
              <a:t>Modelo Entidad-Relación (E-R)</a:t>
            </a:r>
            <a:endParaRPr sz="2400" b="1">
              <a:solidFill>
                <a:schemeClr val="dk1"/>
              </a:solidFill>
              <a:latin typeface="Calibri"/>
              <a:ea typeface="Calibri"/>
              <a:cs typeface="Calibri"/>
              <a:sym typeface="Calibri"/>
            </a:endParaRPr>
          </a:p>
        </p:txBody>
      </p:sp>
      <p:sp>
        <p:nvSpPr>
          <p:cNvPr id="380" name="Google Shape;380;p38"/>
          <p:cNvSpPr txBox="1"/>
          <p:nvPr/>
        </p:nvSpPr>
        <p:spPr>
          <a:xfrm>
            <a:off x="414541" y="484464"/>
            <a:ext cx="3049587" cy="461963"/>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400" b="1">
                <a:solidFill>
                  <a:schemeClr val="dk1"/>
                </a:solidFill>
                <a:latin typeface="Calibri"/>
                <a:ea typeface="Calibri"/>
                <a:cs typeface="Calibri"/>
                <a:sym typeface="Calibri"/>
              </a:rPr>
              <a:t>Tipos de relaciones</a:t>
            </a:r>
            <a:endParaRPr sz="2400" b="1">
              <a:solidFill>
                <a:schemeClr val="dk1"/>
              </a:solidFill>
              <a:latin typeface="Calibri"/>
              <a:ea typeface="Calibri"/>
              <a:cs typeface="Calibri"/>
              <a:sym typeface="Calibri"/>
            </a:endParaRPr>
          </a:p>
        </p:txBody>
      </p:sp>
      <p:sp>
        <p:nvSpPr>
          <p:cNvPr id="381" name="Google Shape;381;p38"/>
          <p:cNvSpPr/>
          <p:nvPr/>
        </p:nvSpPr>
        <p:spPr>
          <a:xfrm>
            <a:off x="414541" y="986700"/>
            <a:ext cx="8314328" cy="317009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2000" dirty="0">
                <a:solidFill>
                  <a:schemeClr val="dk1"/>
                </a:solidFill>
                <a:latin typeface="Calibri"/>
                <a:ea typeface="Calibri"/>
                <a:cs typeface="Calibri"/>
                <a:sym typeface="Calibri"/>
              </a:rPr>
              <a:t>Existen </a:t>
            </a:r>
            <a:r>
              <a:rPr lang="es-ES" sz="2000" b="1" i="1" dirty="0">
                <a:solidFill>
                  <a:srgbClr val="FF0000"/>
                </a:solidFill>
                <a:latin typeface="Calibri"/>
                <a:ea typeface="Calibri"/>
                <a:cs typeface="Calibri"/>
                <a:sym typeface="Calibri"/>
              </a:rPr>
              <a:t>4 tipos de relaciones </a:t>
            </a:r>
            <a:r>
              <a:rPr lang="es-ES" sz="2000" dirty="0">
                <a:solidFill>
                  <a:schemeClr val="dk1"/>
                </a:solidFill>
                <a:latin typeface="Calibri"/>
                <a:ea typeface="Calibri"/>
                <a:cs typeface="Calibri"/>
                <a:sym typeface="Calibri"/>
              </a:rPr>
              <a:t>que pueden establecerse entre entidades, las cuales establecen con cuantas entidades de tipo </a:t>
            </a:r>
            <a:r>
              <a:rPr lang="es-ES" sz="2000" b="1" dirty="0">
                <a:solidFill>
                  <a:srgbClr val="00B0F0"/>
                </a:solidFill>
                <a:latin typeface="Calibri"/>
                <a:ea typeface="Calibri"/>
                <a:cs typeface="Calibri"/>
                <a:sym typeface="Calibri"/>
              </a:rPr>
              <a:t>B</a:t>
            </a:r>
            <a:r>
              <a:rPr lang="es-ES" sz="2000" dirty="0">
                <a:solidFill>
                  <a:schemeClr val="dk1"/>
                </a:solidFill>
                <a:latin typeface="Calibri"/>
                <a:ea typeface="Calibri"/>
                <a:cs typeface="Calibri"/>
                <a:sym typeface="Calibri"/>
              </a:rPr>
              <a:t> se puede relacionar una entidad de tipo </a:t>
            </a:r>
            <a:r>
              <a:rPr lang="es-ES" sz="2000" b="1" dirty="0">
                <a:solidFill>
                  <a:srgbClr val="00B0F0"/>
                </a:solidFill>
                <a:latin typeface="Calibri"/>
                <a:ea typeface="Calibri"/>
                <a:cs typeface="Calibri"/>
                <a:sym typeface="Calibri"/>
              </a:rPr>
              <a:t>A</a:t>
            </a:r>
            <a:r>
              <a:rPr lang="es-ES" sz="2000" dirty="0">
                <a:solidFill>
                  <a:schemeClr val="dk1"/>
                </a:solidFill>
                <a:latin typeface="Calibri"/>
                <a:ea typeface="Calibri"/>
                <a:cs typeface="Calibri"/>
                <a:sym typeface="Calibri"/>
              </a:rPr>
              <a:t>:</a:t>
            </a:r>
            <a:endParaRPr dirty="0"/>
          </a:p>
          <a:p>
            <a:pPr marL="0" marR="0" lvl="0" indent="0" algn="just" rtl="0">
              <a:spcBef>
                <a:spcPts val="0"/>
              </a:spcBef>
              <a:spcAft>
                <a:spcPts val="0"/>
              </a:spcAft>
              <a:buNone/>
            </a:pPr>
            <a:endParaRPr sz="2000" dirty="0">
              <a:solidFill>
                <a:schemeClr val="dk1"/>
              </a:solidFill>
              <a:latin typeface="Calibri"/>
              <a:ea typeface="Calibri"/>
              <a:cs typeface="Calibri"/>
              <a:sym typeface="Calibri"/>
            </a:endParaRPr>
          </a:p>
          <a:p>
            <a:pPr marL="1428750" marR="0" lvl="2" indent="-514350" algn="just" rtl="0">
              <a:spcBef>
                <a:spcPts val="0"/>
              </a:spcBef>
              <a:spcAft>
                <a:spcPts val="0"/>
              </a:spcAft>
              <a:buClr>
                <a:schemeClr val="dk1"/>
              </a:buClr>
              <a:buSzPts val="2000"/>
              <a:buFont typeface="Lucida Sans"/>
              <a:buAutoNum type="arabicPeriod"/>
            </a:pPr>
            <a:r>
              <a:rPr lang="es-ES" sz="2000" b="0" i="0" u="none" strike="noStrike" cap="none" dirty="0">
                <a:solidFill>
                  <a:schemeClr val="dk1"/>
                </a:solidFill>
                <a:latin typeface="Calibri"/>
                <a:ea typeface="Calibri"/>
                <a:cs typeface="Calibri"/>
                <a:sym typeface="Calibri"/>
              </a:rPr>
              <a:t>Uno a uno </a:t>
            </a:r>
            <a:r>
              <a:rPr lang="es-ES" sz="2000" b="1" i="0" u="none" strike="noStrike" cap="none" dirty="0">
                <a:solidFill>
                  <a:srgbClr val="00B0F0"/>
                </a:solidFill>
                <a:latin typeface="Calibri"/>
                <a:ea typeface="Calibri"/>
                <a:cs typeface="Calibri"/>
                <a:sym typeface="Calibri"/>
              </a:rPr>
              <a:t>(1:1)</a:t>
            </a:r>
            <a:endParaRPr dirty="0"/>
          </a:p>
          <a:p>
            <a:pPr marL="1428750" marR="0" lvl="2" indent="-514350" algn="just" rtl="0">
              <a:spcBef>
                <a:spcPts val="0"/>
              </a:spcBef>
              <a:spcAft>
                <a:spcPts val="0"/>
              </a:spcAft>
              <a:buClr>
                <a:schemeClr val="dk1"/>
              </a:buClr>
              <a:buSzPts val="2000"/>
              <a:buFont typeface="Lucida Sans"/>
              <a:buAutoNum type="arabicPeriod"/>
            </a:pPr>
            <a:r>
              <a:rPr lang="es-ES" sz="2000" b="0" i="0" u="none" strike="noStrike" cap="none" dirty="0">
                <a:solidFill>
                  <a:schemeClr val="dk1"/>
                </a:solidFill>
                <a:latin typeface="Calibri"/>
                <a:ea typeface="Calibri"/>
                <a:cs typeface="Calibri"/>
                <a:sym typeface="Calibri"/>
              </a:rPr>
              <a:t>Uno a muchos </a:t>
            </a:r>
            <a:r>
              <a:rPr lang="es-ES" sz="2000" b="1" i="0" u="none" strike="noStrike" cap="none" dirty="0">
                <a:solidFill>
                  <a:srgbClr val="00B0F0"/>
                </a:solidFill>
                <a:latin typeface="Calibri"/>
                <a:ea typeface="Calibri"/>
                <a:cs typeface="Calibri"/>
                <a:sym typeface="Calibri"/>
              </a:rPr>
              <a:t>(1:N) 1-* -1-M</a:t>
            </a:r>
            <a:endParaRPr dirty="0"/>
          </a:p>
          <a:p>
            <a:pPr marL="1428750" marR="0" lvl="2" indent="-514350" algn="just" rtl="0">
              <a:spcBef>
                <a:spcPts val="0"/>
              </a:spcBef>
              <a:spcAft>
                <a:spcPts val="0"/>
              </a:spcAft>
              <a:buClr>
                <a:schemeClr val="dk1"/>
              </a:buClr>
              <a:buSzPts val="2000"/>
              <a:buFont typeface="Lucida Sans"/>
              <a:buAutoNum type="arabicPeriod"/>
            </a:pPr>
            <a:r>
              <a:rPr lang="es-ES" sz="2000" b="0" i="0" u="none" strike="noStrike" cap="none" dirty="0">
                <a:solidFill>
                  <a:schemeClr val="dk1"/>
                </a:solidFill>
                <a:latin typeface="Calibri"/>
                <a:ea typeface="Calibri"/>
                <a:cs typeface="Calibri"/>
                <a:sym typeface="Calibri"/>
              </a:rPr>
              <a:t>Muchos a uno </a:t>
            </a:r>
            <a:r>
              <a:rPr lang="es-ES" sz="2000" b="1" i="0" u="none" strike="noStrike" cap="none" dirty="0">
                <a:solidFill>
                  <a:srgbClr val="00B0F0"/>
                </a:solidFill>
                <a:latin typeface="Calibri"/>
                <a:ea typeface="Calibri"/>
                <a:cs typeface="Calibri"/>
                <a:sym typeface="Calibri"/>
              </a:rPr>
              <a:t>(N:1) M-1</a:t>
            </a:r>
            <a:endParaRPr dirty="0"/>
          </a:p>
          <a:p>
            <a:pPr marL="1428750" marR="0" lvl="2" indent="-514350" algn="just" rtl="0">
              <a:spcBef>
                <a:spcPts val="0"/>
              </a:spcBef>
              <a:spcAft>
                <a:spcPts val="0"/>
              </a:spcAft>
              <a:buClr>
                <a:schemeClr val="dk1"/>
              </a:buClr>
              <a:buSzPts val="2000"/>
              <a:buFont typeface="Lucida Sans"/>
              <a:buAutoNum type="arabicPeriod"/>
            </a:pPr>
            <a:r>
              <a:rPr lang="es-ES" sz="2000" b="0" i="0" u="none" strike="noStrike" cap="none" dirty="0">
                <a:solidFill>
                  <a:schemeClr val="dk1"/>
                </a:solidFill>
                <a:latin typeface="Calibri"/>
                <a:ea typeface="Calibri"/>
                <a:cs typeface="Calibri"/>
                <a:sym typeface="Calibri"/>
              </a:rPr>
              <a:t>Muchos a muchos </a:t>
            </a:r>
            <a:r>
              <a:rPr lang="es-ES" sz="2000" b="1" i="0" u="none" strike="noStrike" cap="none" dirty="0">
                <a:solidFill>
                  <a:srgbClr val="00B0F0"/>
                </a:solidFill>
                <a:latin typeface="Calibri"/>
                <a:ea typeface="Calibri"/>
                <a:cs typeface="Calibri"/>
                <a:sym typeface="Calibri"/>
              </a:rPr>
              <a:t>(N:N) -  INTERMEDIA M-M</a:t>
            </a:r>
            <a:endParaRPr dirty="0"/>
          </a:p>
          <a:p>
            <a:pPr marL="514350" marR="0" lvl="0" indent="-514350" algn="just" rtl="0">
              <a:spcBef>
                <a:spcPts val="0"/>
              </a:spcBef>
              <a:spcAft>
                <a:spcPts val="0"/>
              </a:spcAft>
              <a:buNone/>
            </a:pPr>
            <a:endParaRPr sz="20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s-ES" sz="2000" dirty="0">
                <a:solidFill>
                  <a:schemeClr val="dk1"/>
                </a:solidFill>
                <a:latin typeface="Calibri"/>
                <a:ea typeface="Calibri"/>
                <a:cs typeface="Calibri"/>
                <a:sym typeface="Calibri"/>
              </a:rPr>
              <a:t>A estos tipos de relaciones, también se les conoce como </a:t>
            </a:r>
            <a:r>
              <a:rPr lang="es-ES" sz="2000" b="1" dirty="0">
                <a:solidFill>
                  <a:srgbClr val="FF0000"/>
                </a:solidFill>
                <a:latin typeface="Calibri"/>
                <a:ea typeface="Calibri"/>
                <a:cs typeface="Calibri"/>
                <a:sym typeface="Calibri"/>
              </a:rPr>
              <a:t>Cardinalidad</a:t>
            </a:r>
            <a:r>
              <a:rPr lang="es-ES" sz="2000" dirty="0">
                <a:solidFill>
                  <a:schemeClr val="dk1"/>
                </a:solidFill>
                <a:latin typeface="Calibri"/>
                <a:ea typeface="Calibri"/>
                <a:cs typeface="Calibri"/>
                <a:sym typeface="Calibri"/>
              </a:rPr>
              <a:t>.</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9"/>
          <p:cNvSpPr txBox="1"/>
          <p:nvPr/>
        </p:nvSpPr>
        <p:spPr>
          <a:xfrm>
            <a:off x="437302" y="22502"/>
            <a:ext cx="4134403" cy="46196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400" b="1">
                <a:solidFill>
                  <a:schemeClr val="dk1"/>
                </a:solidFill>
                <a:latin typeface="Calibri"/>
                <a:ea typeface="Calibri"/>
                <a:cs typeface="Calibri"/>
                <a:sym typeface="Calibri"/>
              </a:rPr>
              <a:t>Modelo Entidad-Relación (E-R)</a:t>
            </a:r>
            <a:endParaRPr sz="2400" b="1">
              <a:solidFill>
                <a:schemeClr val="dk1"/>
              </a:solidFill>
              <a:latin typeface="Calibri"/>
              <a:ea typeface="Calibri"/>
              <a:cs typeface="Calibri"/>
              <a:sym typeface="Calibri"/>
            </a:endParaRPr>
          </a:p>
        </p:txBody>
      </p:sp>
      <p:sp>
        <p:nvSpPr>
          <p:cNvPr id="387" name="Google Shape;387;p39"/>
          <p:cNvSpPr txBox="1"/>
          <p:nvPr/>
        </p:nvSpPr>
        <p:spPr>
          <a:xfrm>
            <a:off x="414541" y="484464"/>
            <a:ext cx="3049587" cy="461963"/>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400" b="1">
                <a:solidFill>
                  <a:schemeClr val="dk1"/>
                </a:solidFill>
                <a:latin typeface="Calibri"/>
                <a:ea typeface="Calibri"/>
                <a:cs typeface="Calibri"/>
                <a:sym typeface="Calibri"/>
              </a:rPr>
              <a:t>Tipos de relaciones</a:t>
            </a:r>
            <a:endParaRPr sz="2400" b="1">
              <a:solidFill>
                <a:schemeClr val="dk1"/>
              </a:solidFill>
              <a:latin typeface="Calibri"/>
              <a:ea typeface="Calibri"/>
              <a:cs typeface="Calibri"/>
              <a:sym typeface="Calibri"/>
            </a:endParaRPr>
          </a:p>
        </p:txBody>
      </p:sp>
      <p:sp>
        <p:nvSpPr>
          <p:cNvPr id="388" name="Google Shape;388;p39"/>
          <p:cNvSpPr txBox="1"/>
          <p:nvPr/>
        </p:nvSpPr>
        <p:spPr>
          <a:xfrm>
            <a:off x="3071813" y="979431"/>
            <a:ext cx="2077813" cy="40011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000" b="1">
                <a:solidFill>
                  <a:schemeClr val="dk1"/>
                </a:solidFill>
                <a:latin typeface="Calibri"/>
                <a:ea typeface="Calibri"/>
                <a:cs typeface="Calibri"/>
                <a:sym typeface="Calibri"/>
              </a:rPr>
              <a:t>UNO  A UNO (1:1)</a:t>
            </a:r>
            <a:endParaRPr sz="2000" b="1">
              <a:solidFill>
                <a:schemeClr val="dk1"/>
              </a:solidFill>
              <a:latin typeface="Calibri"/>
              <a:ea typeface="Calibri"/>
              <a:cs typeface="Calibri"/>
              <a:sym typeface="Calibri"/>
            </a:endParaRPr>
          </a:p>
        </p:txBody>
      </p:sp>
      <p:sp>
        <p:nvSpPr>
          <p:cNvPr id="389" name="Google Shape;389;p39"/>
          <p:cNvSpPr/>
          <p:nvPr/>
        </p:nvSpPr>
        <p:spPr>
          <a:xfrm>
            <a:off x="321173" y="1378305"/>
            <a:ext cx="8501063" cy="150810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2300" dirty="0">
                <a:solidFill>
                  <a:schemeClr val="dk1"/>
                </a:solidFill>
                <a:latin typeface="Calibri"/>
                <a:ea typeface="Calibri"/>
                <a:cs typeface="Calibri"/>
                <a:sym typeface="Calibri"/>
              </a:rPr>
              <a:t>Se presenta cuando existe una relación como su nombre lo indica </a:t>
            </a:r>
            <a:r>
              <a:rPr lang="es-ES" sz="2300" b="1" dirty="0">
                <a:solidFill>
                  <a:srgbClr val="FF0000"/>
                </a:solidFill>
                <a:latin typeface="Calibri"/>
                <a:ea typeface="Calibri"/>
                <a:cs typeface="Calibri"/>
                <a:sym typeface="Calibri"/>
              </a:rPr>
              <a:t>uno a uno</a:t>
            </a:r>
            <a:r>
              <a:rPr lang="es-ES" sz="2300" dirty="0">
                <a:solidFill>
                  <a:schemeClr val="dk1"/>
                </a:solidFill>
                <a:latin typeface="Calibri"/>
                <a:ea typeface="Calibri"/>
                <a:cs typeface="Calibri"/>
                <a:sym typeface="Calibri"/>
              </a:rPr>
              <a:t>, denominado también relación de </a:t>
            </a:r>
            <a:r>
              <a:rPr lang="es-ES" sz="2300" b="1" dirty="0">
                <a:solidFill>
                  <a:srgbClr val="FF0000"/>
                </a:solidFill>
                <a:latin typeface="Calibri"/>
                <a:ea typeface="Calibri"/>
                <a:cs typeface="Calibri"/>
                <a:sym typeface="Calibri"/>
              </a:rPr>
              <a:t>matrimonio</a:t>
            </a:r>
            <a:r>
              <a:rPr lang="es-ES" sz="2300" dirty="0">
                <a:solidFill>
                  <a:schemeClr val="dk1"/>
                </a:solidFill>
                <a:latin typeface="Calibri"/>
                <a:ea typeface="Calibri"/>
                <a:cs typeface="Calibri"/>
                <a:sym typeface="Calibri"/>
              </a:rPr>
              <a:t>. Una entidad del tipo </a:t>
            </a:r>
            <a:r>
              <a:rPr lang="es-ES" sz="2300" b="1" dirty="0">
                <a:solidFill>
                  <a:srgbClr val="00B0F0"/>
                </a:solidFill>
                <a:latin typeface="Calibri"/>
                <a:ea typeface="Calibri"/>
                <a:cs typeface="Calibri"/>
                <a:sym typeface="Calibri"/>
              </a:rPr>
              <a:t>A</a:t>
            </a:r>
            <a:r>
              <a:rPr lang="es-ES" sz="2300" dirty="0">
                <a:solidFill>
                  <a:schemeClr val="dk1"/>
                </a:solidFill>
                <a:latin typeface="Calibri"/>
                <a:ea typeface="Calibri"/>
                <a:cs typeface="Calibri"/>
                <a:sym typeface="Calibri"/>
              </a:rPr>
              <a:t> solo se puede relacionar con una entidad del tipo </a:t>
            </a:r>
            <a:r>
              <a:rPr lang="es-ES" sz="2300" b="1" dirty="0">
                <a:solidFill>
                  <a:srgbClr val="00B0F0"/>
                </a:solidFill>
                <a:latin typeface="Calibri"/>
                <a:ea typeface="Calibri"/>
                <a:cs typeface="Calibri"/>
                <a:sym typeface="Calibri"/>
              </a:rPr>
              <a:t>B</a:t>
            </a:r>
            <a:r>
              <a:rPr lang="es-ES" sz="2300" dirty="0">
                <a:solidFill>
                  <a:schemeClr val="dk1"/>
                </a:solidFill>
                <a:latin typeface="Calibri"/>
                <a:ea typeface="Calibri"/>
                <a:cs typeface="Calibri"/>
                <a:sym typeface="Calibri"/>
              </a:rPr>
              <a:t>, y viceversa. </a:t>
            </a:r>
            <a:endParaRPr dirty="0"/>
          </a:p>
        </p:txBody>
      </p:sp>
      <p:grpSp>
        <p:nvGrpSpPr>
          <p:cNvPr id="390" name="Google Shape;390;p39"/>
          <p:cNvGrpSpPr/>
          <p:nvPr/>
        </p:nvGrpSpPr>
        <p:grpSpPr>
          <a:xfrm>
            <a:off x="437302" y="3122654"/>
            <a:ext cx="8108980" cy="1508104"/>
            <a:chOff x="285720" y="4143380"/>
            <a:chExt cx="8572560" cy="1428760"/>
          </a:xfrm>
        </p:grpSpPr>
        <p:sp>
          <p:nvSpPr>
            <p:cNvPr id="391" name="Google Shape;391;p39"/>
            <p:cNvSpPr/>
            <p:nvPr/>
          </p:nvSpPr>
          <p:spPr>
            <a:xfrm>
              <a:off x="6572264" y="4898704"/>
              <a:ext cx="1428760" cy="642942"/>
            </a:xfrm>
            <a:prstGeom prst="rect">
              <a:avLst/>
            </a:prstGeom>
            <a:solidFill>
              <a:schemeClr val="accent1"/>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ES" sz="1800" b="1">
                  <a:solidFill>
                    <a:schemeClr val="lt1"/>
                  </a:solidFill>
                  <a:latin typeface="Calibri"/>
                  <a:ea typeface="Calibri"/>
                  <a:cs typeface="Calibri"/>
                  <a:sym typeface="Calibri"/>
                </a:rPr>
                <a:t>B</a:t>
              </a:r>
              <a:endParaRPr/>
            </a:p>
          </p:txBody>
        </p:sp>
        <p:sp>
          <p:nvSpPr>
            <p:cNvPr id="392" name="Google Shape;392;p39"/>
            <p:cNvSpPr/>
            <p:nvPr/>
          </p:nvSpPr>
          <p:spPr>
            <a:xfrm>
              <a:off x="1142976" y="4885056"/>
              <a:ext cx="1428760" cy="642942"/>
            </a:xfrm>
            <a:prstGeom prst="rect">
              <a:avLst/>
            </a:prstGeom>
            <a:solidFill>
              <a:schemeClr val="accent1"/>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ES" sz="1800" b="1">
                  <a:solidFill>
                    <a:schemeClr val="lt1"/>
                  </a:solidFill>
                  <a:latin typeface="Calibri"/>
                  <a:ea typeface="Calibri"/>
                  <a:cs typeface="Calibri"/>
                  <a:sym typeface="Calibri"/>
                </a:rPr>
                <a:t>A</a:t>
              </a:r>
              <a:endParaRPr/>
            </a:p>
          </p:txBody>
        </p:sp>
        <p:sp>
          <p:nvSpPr>
            <p:cNvPr id="393" name="Google Shape;393;p39"/>
            <p:cNvSpPr/>
            <p:nvPr/>
          </p:nvSpPr>
          <p:spPr>
            <a:xfrm>
              <a:off x="3714744" y="4857760"/>
              <a:ext cx="1714512" cy="714380"/>
            </a:xfrm>
            <a:prstGeom prst="flowChartDecision">
              <a:avLst/>
            </a:prstGeom>
            <a:solidFill>
              <a:srgbClr val="00B050"/>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ES" sz="1800" b="1">
                  <a:solidFill>
                    <a:schemeClr val="lt1"/>
                  </a:solidFill>
                  <a:latin typeface="Calibri"/>
                  <a:ea typeface="Calibri"/>
                  <a:cs typeface="Calibri"/>
                  <a:sym typeface="Calibri"/>
                </a:rPr>
                <a:t>R</a:t>
              </a:r>
              <a:endParaRPr/>
            </a:p>
          </p:txBody>
        </p:sp>
        <p:cxnSp>
          <p:nvCxnSpPr>
            <p:cNvPr id="394" name="Google Shape;394;p39"/>
            <p:cNvCxnSpPr/>
            <p:nvPr/>
          </p:nvCxnSpPr>
          <p:spPr>
            <a:xfrm rot="10800000">
              <a:off x="5429250" y="5214938"/>
              <a:ext cx="1143000" cy="4762"/>
            </a:xfrm>
            <a:prstGeom prst="straightConnector1">
              <a:avLst/>
            </a:prstGeom>
            <a:noFill/>
            <a:ln w="76200" cap="flat" cmpd="sng">
              <a:solidFill>
                <a:srgbClr val="4A7DBA"/>
              </a:solidFill>
              <a:prstDash val="solid"/>
              <a:round/>
              <a:headEnd type="triangle" w="med" len="med"/>
              <a:tailEnd type="none" w="sm" len="sm"/>
            </a:ln>
          </p:spPr>
        </p:cxnSp>
        <p:cxnSp>
          <p:nvCxnSpPr>
            <p:cNvPr id="395" name="Google Shape;395;p39"/>
            <p:cNvCxnSpPr/>
            <p:nvPr/>
          </p:nvCxnSpPr>
          <p:spPr>
            <a:xfrm rot="10800000">
              <a:off x="2571750" y="5207000"/>
              <a:ext cx="1143000" cy="7938"/>
            </a:xfrm>
            <a:prstGeom prst="straightConnector1">
              <a:avLst/>
            </a:prstGeom>
            <a:noFill/>
            <a:ln w="76200" cap="flat" cmpd="sng">
              <a:solidFill>
                <a:srgbClr val="4A7DBA"/>
              </a:solidFill>
              <a:prstDash val="solid"/>
              <a:round/>
              <a:headEnd type="none" w="sm" len="sm"/>
              <a:tailEnd type="triangle" w="med" len="med"/>
            </a:ln>
          </p:spPr>
        </p:cxnSp>
        <p:sp>
          <p:nvSpPr>
            <p:cNvPr id="396" name="Google Shape;396;p39"/>
            <p:cNvSpPr/>
            <p:nvPr/>
          </p:nvSpPr>
          <p:spPr>
            <a:xfrm>
              <a:off x="285720" y="4429132"/>
              <a:ext cx="928694" cy="285752"/>
            </a:xfrm>
            <a:prstGeom prst="ellipse">
              <a:avLst/>
            </a:prstGeom>
            <a:solidFill>
              <a:schemeClr val="accent2"/>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ES" sz="1400" b="1">
                  <a:solidFill>
                    <a:schemeClr val="lt1"/>
                  </a:solidFill>
                  <a:latin typeface="Calibri"/>
                  <a:ea typeface="Calibri"/>
                  <a:cs typeface="Calibri"/>
                  <a:sym typeface="Calibri"/>
                </a:rPr>
                <a:t>A1-A</a:t>
              </a:r>
              <a:endParaRPr/>
            </a:p>
          </p:txBody>
        </p:sp>
        <p:sp>
          <p:nvSpPr>
            <p:cNvPr id="397" name="Google Shape;397;p39"/>
            <p:cNvSpPr/>
            <p:nvPr/>
          </p:nvSpPr>
          <p:spPr>
            <a:xfrm>
              <a:off x="1384586" y="4143380"/>
              <a:ext cx="928694" cy="285752"/>
            </a:xfrm>
            <a:prstGeom prst="ellipse">
              <a:avLst/>
            </a:prstGeom>
            <a:solidFill>
              <a:schemeClr val="accent2"/>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ES" sz="1400" b="1">
                  <a:solidFill>
                    <a:schemeClr val="lt1"/>
                  </a:solidFill>
                  <a:latin typeface="Calibri"/>
                  <a:ea typeface="Calibri"/>
                  <a:cs typeface="Calibri"/>
                  <a:sym typeface="Calibri"/>
                </a:rPr>
                <a:t>A2-A</a:t>
              </a:r>
              <a:endParaRPr/>
            </a:p>
          </p:txBody>
        </p:sp>
        <p:sp>
          <p:nvSpPr>
            <p:cNvPr id="398" name="Google Shape;398;p39"/>
            <p:cNvSpPr/>
            <p:nvPr/>
          </p:nvSpPr>
          <p:spPr>
            <a:xfrm>
              <a:off x="2500298" y="4429132"/>
              <a:ext cx="928694" cy="285752"/>
            </a:xfrm>
            <a:prstGeom prst="ellipse">
              <a:avLst/>
            </a:prstGeom>
            <a:solidFill>
              <a:schemeClr val="accent2"/>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ES" sz="1400" b="1">
                  <a:solidFill>
                    <a:schemeClr val="lt1"/>
                  </a:solidFill>
                  <a:latin typeface="Calibri"/>
                  <a:ea typeface="Calibri"/>
                  <a:cs typeface="Calibri"/>
                  <a:sym typeface="Calibri"/>
                </a:rPr>
                <a:t>A3-A</a:t>
              </a:r>
              <a:endParaRPr/>
            </a:p>
          </p:txBody>
        </p:sp>
        <p:cxnSp>
          <p:nvCxnSpPr>
            <p:cNvPr id="399" name="Google Shape;399;p39"/>
            <p:cNvCxnSpPr/>
            <p:nvPr/>
          </p:nvCxnSpPr>
          <p:spPr>
            <a:xfrm rot="-5400000" flipH="1">
              <a:off x="700087" y="4764088"/>
              <a:ext cx="492125" cy="393700"/>
            </a:xfrm>
            <a:prstGeom prst="straightConnector1">
              <a:avLst/>
            </a:prstGeom>
            <a:noFill/>
            <a:ln w="38100" cap="flat" cmpd="sng">
              <a:solidFill>
                <a:srgbClr val="4A7DBA"/>
              </a:solidFill>
              <a:prstDash val="solid"/>
              <a:round/>
              <a:headEnd type="none" w="sm" len="sm"/>
              <a:tailEnd type="none" w="sm" len="sm"/>
            </a:ln>
          </p:spPr>
        </p:cxnSp>
        <p:cxnSp>
          <p:nvCxnSpPr>
            <p:cNvPr id="400" name="Google Shape;400;p39"/>
            <p:cNvCxnSpPr/>
            <p:nvPr/>
          </p:nvCxnSpPr>
          <p:spPr>
            <a:xfrm rot="-5400000" flipH="1">
              <a:off x="1625600" y="4652963"/>
              <a:ext cx="455613" cy="7937"/>
            </a:xfrm>
            <a:prstGeom prst="straightConnector1">
              <a:avLst/>
            </a:prstGeom>
            <a:noFill/>
            <a:ln w="38100" cap="flat" cmpd="sng">
              <a:solidFill>
                <a:srgbClr val="4A7DBA"/>
              </a:solidFill>
              <a:prstDash val="solid"/>
              <a:round/>
              <a:headEnd type="none" w="sm" len="sm"/>
              <a:tailEnd type="none" w="sm" len="sm"/>
            </a:ln>
          </p:spPr>
        </p:cxnSp>
        <p:cxnSp>
          <p:nvCxnSpPr>
            <p:cNvPr id="401" name="Google Shape;401;p39"/>
            <p:cNvCxnSpPr/>
            <p:nvPr/>
          </p:nvCxnSpPr>
          <p:spPr>
            <a:xfrm rot="5400000">
              <a:off x="2521744" y="4764881"/>
              <a:ext cx="492125" cy="392113"/>
            </a:xfrm>
            <a:prstGeom prst="straightConnector1">
              <a:avLst/>
            </a:prstGeom>
            <a:noFill/>
            <a:ln w="38100" cap="flat" cmpd="sng">
              <a:solidFill>
                <a:srgbClr val="4A7DBA"/>
              </a:solidFill>
              <a:prstDash val="solid"/>
              <a:round/>
              <a:headEnd type="none" w="sm" len="sm"/>
              <a:tailEnd type="none" w="sm" len="sm"/>
            </a:ln>
          </p:spPr>
        </p:cxnSp>
        <p:sp>
          <p:nvSpPr>
            <p:cNvPr id="402" name="Google Shape;402;p39"/>
            <p:cNvSpPr/>
            <p:nvPr/>
          </p:nvSpPr>
          <p:spPr>
            <a:xfrm>
              <a:off x="5715008" y="4437555"/>
              <a:ext cx="928694" cy="285752"/>
            </a:xfrm>
            <a:prstGeom prst="ellipse">
              <a:avLst/>
            </a:prstGeom>
            <a:solidFill>
              <a:schemeClr val="accent2"/>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ES" sz="1400" b="1">
                  <a:solidFill>
                    <a:schemeClr val="lt1"/>
                  </a:solidFill>
                  <a:latin typeface="Calibri"/>
                  <a:ea typeface="Calibri"/>
                  <a:cs typeface="Calibri"/>
                  <a:sym typeface="Calibri"/>
                </a:rPr>
                <a:t>A1-B</a:t>
              </a:r>
              <a:endParaRPr/>
            </a:p>
          </p:txBody>
        </p:sp>
        <p:sp>
          <p:nvSpPr>
            <p:cNvPr id="403" name="Google Shape;403;p39"/>
            <p:cNvSpPr/>
            <p:nvPr/>
          </p:nvSpPr>
          <p:spPr>
            <a:xfrm>
              <a:off x="6813874" y="4151803"/>
              <a:ext cx="928694" cy="285752"/>
            </a:xfrm>
            <a:prstGeom prst="ellipse">
              <a:avLst/>
            </a:prstGeom>
            <a:solidFill>
              <a:schemeClr val="accent2"/>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ES" sz="1400" b="1">
                  <a:solidFill>
                    <a:schemeClr val="lt1"/>
                  </a:solidFill>
                  <a:latin typeface="Calibri"/>
                  <a:ea typeface="Calibri"/>
                  <a:cs typeface="Calibri"/>
                  <a:sym typeface="Calibri"/>
                </a:rPr>
                <a:t>A2-B</a:t>
              </a:r>
              <a:endParaRPr/>
            </a:p>
          </p:txBody>
        </p:sp>
        <p:sp>
          <p:nvSpPr>
            <p:cNvPr id="404" name="Google Shape;404;p39"/>
            <p:cNvSpPr/>
            <p:nvPr/>
          </p:nvSpPr>
          <p:spPr>
            <a:xfrm>
              <a:off x="7929586" y="4437555"/>
              <a:ext cx="928694" cy="285752"/>
            </a:xfrm>
            <a:prstGeom prst="ellipse">
              <a:avLst/>
            </a:prstGeom>
            <a:solidFill>
              <a:schemeClr val="accent2"/>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ES" sz="1400" b="1">
                  <a:solidFill>
                    <a:schemeClr val="lt1"/>
                  </a:solidFill>
                  <a:latin typeface="Calibri"/>
                  <a:ea typeface="Calibri"/>
                  <a:cs typeface="Calibri"/>
                  <a:sym typeface="Calibri"/>
                </a:rPr>
                <a:t>A3-B</a:t>
              </a:r>
              <a:endParaRPr/>
            </a:p>
          </p:txBody>
        </p:sp>
        <p:cxnSp>
          <p:nvCxnSpPr>
            <p:cNvPr id="405" name="Google Shape;405;p39"/>
            <p:cNvCxnSpPr/>
            <p:nvPr/>
          </p:nvCxnSpPr>
          <p:spPr>
            <a:xfrm rot="-5400000" flipH="1">
              <a:off x="6127750" y="4775201"/>
              <a:ext cx="496887" cy="392112"/>
            </a:xfrm>
            <a:prstGeom prst="straightConnector1">
              <a:avLst/>
            </a:prstGeom>
            <a:noFill/>
            <a:ln w="38100" cap="flat" cmpd="sng">
              <a:solidFill>
                <a:srgbClr val="4A7DBA"/>
              </a:solidFill>
              <a:prstDash val="solid"/>
              <a:round/>
              <a:headEnd type="none" w="sm" len="sm"/>
              <a:tailEnd type="none" w="sm" len="sm"/>
            </a:ln>
          </p:spPr>
        </p:cxnSp>
        <p:cxnSp>
          <p:nvCxnSpPr>
            <p:cNvPr id="406" name="Google Shape;406;p39"/>
            <p:cNvCxnSpPr/>
            <p:nvPr/>
          </p:nvCxnSpPr>
          <p:spPr>
            <a:xfrm rot="-5400000" flipH="1">
              <a:off x="7051676" y="4664075"/>
              <a:ext cx="461962" cy="7937"/>
            </a:xfrm>
            <a:prstGeom prst="straightConnector1">
              <a:avLst/>
            </a:prstGeom>
            <a:noFill/>
            <a:ln w="38100" cap="flat" cmpd="sng">
              <a:solidFill>
                <a:srgbClr val="4A7DBA"/>
              </a:solidFill>
              <a:prstDash val="solid"/>
              <a:round/>
              <a:headEnd type="none" w="sm" len="sm"/>
              <a:tailEnd type="none" w="sm" len="sm"/>
            </a:ln>
          </p:spPr>
        </p:cxnSp>
        <p:cxnSp>
          <p:nvCxnSpPr>
            <p:cNvPr id="407" name="Google Shape;407;p39"/>
            <p:cNvCxnSpPr/>
            <p:nvPr/>
          </p:nvCxnSpPr>
          <p:spPr>
            <a:xfrm rot="5400000">
              <a:off x="7949406" y="4774407"/>
              <a:ext cx="496887" cy="393700"/>
            </a:xfrm>
            <a:prstGeom prst="straightConnector1">
              <a:avLst/>
            </a:prstGeom>
            <a:noFill/>
            <a:ln w="38100" cap="flat" cmpd="sng">
              <a:solidFill>
                <a:srgbClr val="4A7DBA"/>
              </a:solidFill>
              <a:prstDash val="solid"/>
              <a:round/>
              <a:headEnd type="none" w="sm" len="sm"/>
              <a:tailEnd type="none" w="sm" len="sm"/>
            </a:ln>
          </p:spPr>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4"/>
          <p:cNvSpPr txBox="1"/>
          <p:nvPr/>
        </p:nvSpPr>
        <p:spPr>
          <a:xfrm>
            <a:off x="522657" y="395171"/>
            <a:ext cx="2868542" cy="36933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1800" b="1">
                <a:solidFill>
                  <a:schemeClr val="dk1"/>
                </a:solidFill>
                <a:latin typeface="Calibri"/>
                <a:ea typeface="Calibri"/>
                <a:cs typeface="Calibri"/>
                <a:sym typeface="Calibri"/>
              </a:rPr>
              <a:t>¿Qué es una Base de Datos?</a:t>
            </a:r>
            <a:endParaRPr sz="1800" b="1">
              <a:solidFill>
                <a:schemeClr val="dk1"/>
              </a:solidFill>
              <a:latin typeface="Calibri"/>
              <a:ea typeface="Calibri"/>
              <a:cs typeface="Calibri"/>
              <a:sym typeface="Calibri"/>
            </a:endParaRPr>
          </a:p>
        </p:txBody>
      </p:sp>
      <p:sp>
        <p:nvSpPr>
          <p:cNvPr id="73" name="Google Shape;73;p4"/>
          <p:cNvSpPr/>
          <p:nvPr/>
        </p:nvSpPr>
        <p:spPr>
          <a:xfrm>
            <a:off x="628982" y="1022232"/>
            <a:ext cx="7196581" cy="92333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rgbClr val="3F3F3F"/>
              </a:buClr>
              <a:buSzPts val="1800"/>
              <a:buFont typeface="Arial"/>
              <a:buChar char="•"/>
            </a:pPr>
            <a:r>
              <a:rPr lang="es-ES" sz="1800">
                <a:solidFill>
                  <a:srgbClr val="3F3F3F"/>
                </a:solidFill>
                <a:latin typeface="Calibri"/>
                <a:ea typeface="Calibri"/>
                <a:cs typeface="Calibri"/>
                <a:sym typeface="Calibri"/>
              </a:rPr>
              <a:t>Colección compartida de datos relacionados desde el punto de vista lógico, junto con una descripción de esos datos (metadatos), diseñada para satisfacer las necesidades de información de una organización.</a:t>
            </a:r>
            <a:endParaRPr/>
          </a:p>
        </p:txBody>
      </p:sp>
      <p:sp>
        <p:nvSpPr>
          <p:cNvPr id="74" name="Google Shape;74;p4"/>
          <p:cNvSpPr/>
          <p:nvPr/>
        </p:nvSpPr>
        <p:spPr>
          <a:xfrm>
            <a:off x="628982" y="2143088"/>
            <a:ext cx="7196580" cy="120032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rgbClr val="3F3F3F"/>
              </a:buClr>
              <a:buSzPts val="1800"/>
              <a:buFont typeface="Arial"/>
              <a:buChar char="•"/>
            </a:pPr>
            <a:r>
              <a:rPr lang="es-ES" sz="1800">
                <a:solidFill>
                  <a:srgbClr val="3F3F3F"/>
                </a:solidFill>
                <a:latin typeface="Calibri"/>
                <a:ea typeface="Calibri"/>
                <a:cs typeface="Calibri"/>
                <a:sym typeface="Calibri"/>
              </a:rPr>
              <a:t>Conjunto exhaustivo y no redundante de datos estructurados, organizados de forma independiente a su utilización o implantación en máquina, accesibles en tiempo real y compatibles con usuarios concurrentes y sus respectivas necesidades (peticiones) de información.</a:t>
            </a:r>
            <a:endParaRPr/>
          </a:p>
        </p:txBody>
      </p:sp>
      <p:sp>
        <p:nvSpPr>
          <p:cNvPr id="75" name="Google Shape;75;p4"/>
          <p:cNvSpPr txBox="1"/>
          <p:nvPr/>
        </p:nvSpPr>
        <p:spPr>
          <a:xfrm>
            <a:off x="628981" y="3625304"/>
            <a:ext cx="7196581" cy="369332"/>
          </a:xfrm>
          <a:prstGeom prst="rect">
            <a:avLst/>
          </a:prstGeom>
          <a:noFill/>
          <a:ln>
            <a:noFill/>
          </a:ln>
        </p:spPr>
        <p:txBody>
          <a:bodyPr spcFirstLastPara="1" wrap="square" lIns="91425" tIns="45700" rIns="91425" bIns="45700" anchor="t" anchorCtr="0">
            <a:spAutoFit/>
          </a:bodyPr>
          <a:lstStyle/>
          <a:p>
            <a:pPr marL="358775" marR="0" lvl="0" indent="-358775" algn="just" rtl="0">
              <a:spcBef>
                <a:spcPts val="0"/>
              </a:spcBef>
              <a:spcAft>
                <a:spcPts val="0"/>
              </a:spcAft>
              <a:buClr>
                <a:srgbClr val="3F3F3F"/>
              </a:buClr>
              <a:buSzPts val="1800"/>
              <a:buFont typeface="Arial"/>
              <a:buChar char="•"/>
            </a:pPr>
            <a:r>
              <a:rPr lang="es-ES" sz="1800">
                <a:solidFill>
                  <a:srgbClr val="3F3F3F"/>
                </a:solidFill>
                <a:latin typeface="Calibri"/>
                <a:ea typeface="Calibri"/>
                <a:cs typeface="Calibri"/>
                <a:sym typeface="Calibri"/>
              </a:rPr>
              <a:t>Las Bases de Datos sirven para almacenar, procesar y extraer datos</a:t>
            </a:r>
            <a:endParaRPr sz="1800">
              <a:solidFill>
                <a:srgbClr val="3F3F3F"/>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0"/>
          <p:cNvSpPr txBox="1"/>
          <p:nvPr/>
        </p:nvSpPr>
        <p:spPr>
          <a:xfrm>
            <a:off x="437302" y="22502"/>
            <a:ext cx="4134403" cy="46196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400" b="1">
                <a:solidFill>
                  <a:schemeClr val="dk1"/>
                </a:solidFill>
                <a:latin typeface="Calibri"/>
                <a:ea typeface="Calibri"/>
                <a:cs typeface="Calibri"/>
                <a:sym typeface="Calibri"/>
              </a:rPr>
              <a:t>Modelo Entidad-Relación (E-R)</a:t>
            </a:r>
            <a:endParaRPr sz="2400" b="1">
              <a:solidFill>
                <a:schemeClr val="dk1"/>
              </a:solidFill>
              <a:latin typeface="Calibri"/>
              <a:ea typeface="Calibri"/>
              <a:cs typeface="Calibri"/>
              <a:sym typeface="Calibri"/>
            </a:endParaRPr>
          </a:p>
        </p:txBody>
      </p:sp>
      <p:sp>
        <p:nvSpPr>
          <p:cNvPr id="413" name="Google Shape;413;p40"/>
          <p:cNvSpPr txBox="1"/>
          <p:nvPr/>
        </p:nvSpPr>
        <p:spPr>
          <a:xfrm>
            <a:off x="414541" y="484464"/>
            <a:ext cx="3049587" cy="461963"/>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400" b="1">
                <a:solidFill>
                  <a:schemeClr val="dk1"/>
                </a:solidFill>
                <a:latin typeface="Calibri"/>
                <a:ea typeface="Calibri"/>
                <a:cs typeface="Calibri"/>
                <a:sym typeface="Calibri"/>
              </a:rPr>
              <a:t>Tipos de relaciones</a:t>
            </a:r>
            <a:endParaRPr sz="2400" b="1">
              <a:solidFill>
                <a:schemeClr val="dk1"/>
              </a:solidFill>
              <a:latin typeface="Calibri"/>
              <a:ea typeface="Calibri"/>
              <a:cs typeface="Calibri"/>
              <a:sym typeface="Calibri"/>
            </a:endParaRPr>
          </a:p>
        </p:txBody>
      </p:sp>
      <p:sp>
        <p:nvSpPr>
          <p:cNvPr id="414" name="Google Shape;414;p40"/>
          <p:cNvSpPr txBox="1"/>
          <p:nvPr/>
        </p:nvSpPr>
        <p:spPr>
          <a:xfrm>
            <a:off x="2280019" y="1050851"/>
            <a:ext cx="3175869" cy="40011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000" b="1">
                <a:solidFill>
                  <a:schemeClr val="dk1"/>
                </a:solidFill>
                <a:latin typeface="Calibri"/>
                <a:ea typeface="Calibri"/>
                <a:cs typeface="Calibri"/>
                <a:sym typeface="Calibri"/>
              </a:rPr>
              <a:t>Ejemplos: UNO  A UNO (1:1)</a:t>
            </a:r>
            <a:endParaRPr sz="2000" b="1">
              <a:solidFill>
                <a:schemeClr val="dk1"/>
              </a:solidFill>
              <a:latin typeface="Calibri"/>
              <a:ea typeface="Calibri"/>
              <a:cs typeface="Calibri"/>
              <a:sym typeface="Calibri"/>
            </a:endParaRPr>
          </a:p>
        </p:txBody>
      </p:sp>
      <p:sp>
        <p:nvSpPr>
          <p:cNvPr id="415" name="Google Shape;415;p40"/>
          <p:cNvSpPr/>
          <p:nvPr/>
        </p:nvSpPr>
        <p:spPr>
          <a:xfrm>
            <a:off x="1965224" y="1779732"/>
            <a:ext cx="3805458" cy="1631175"/>
          </a:xfrm>
          <a:prstGeom prst="rect">
            <a:avLst/>
          </a:prstGeom>
          <a:noFill/>
          <a:ln>
            <a:noFill/>
          </a:ln>
        </p:spPr>
        <p:txBody>
          <a:bodyPr spcFirstLastPara="1" wrap="square" lIns="91425" tIns="45700" rIns="91425" bIns="45700" anchor="t" anchorCtr="0">
            <a:spAutoFit/>
          </a:bodyPr>
          <a:lstStyle/>
          <a:p>
            <a:pPr marL="358775" marR="0" lvl="0" indent="-358775" algn="just" rtl="0">
              <a:spcBef>
                <a:spcPts val="0"/>
              </a:spcBef>
              <a:spcAft>
                <a:spcPts val="0"/>
              </a:spcAft>
              <a:buClr>
                <a:schemeClr val="dk1"/>
              </a:buClr>
              <a:buSzPts val="2000"/>
              <a:buFont typeface="Arial"/>
              <a:buChar char="•"/>
            </a:pPr>
            <a:r>
              <a:rPr lang="es-ES" sz="2000" dirty="0">
                <a:solidFill>
                  <a:schemeClr val="dk1"/>
                </a:solidFill>
                <a:latin typeface="Calibri"/>
                <a:ea typeface="Calibri"/>
                <a:cs typeface="Calibri"/>
                <a:sym typeface="Calibri"/>
              </a:rPr>
              <a:t>CONTRIBUYENTE –  IMPUESTO AUTOMOVIL – EMPLEADO</a:t>
            </a:r>
            <a:endParaRPr dirty="0"/>
          </a:p>
          <a:p>
            <a:pPr marL="358775" marR="0" lvl="0" indent="-358775" algn="just" rtl="0">
              <a:spcBef>
                <a:spcPts val="0"/>
              </a:spcBef>
              <a:spcAft>
                <a:spcPts val="0"/>
              </a:spcAft>
              <a:buClr>
                <a:schemeClr val="dk1"/>
              </a:buClr>
              <a:buSzPts val="2000"/>
              <a:buFont typeface="Arial"/>
              <a:buChar char="•"/>
            </a:pPr>
            <a:r>
              <a:rPr lang="es-ES" sz="2000" dirty="0">
                <a:solidFill>
                  <a:schemeClr val="dk1"/>
                </a:solidFill>
                <a:latin typeface="Calibri"/>
                <a:ea typeface="Calibri"/>
                <a:cs typeface="Calibri"/>
                <a:sym typeface="Calibri"/>
              </a:rPr>
              <a:t>ALUMNO – No. EXPEDIENTE</a:t>
            </a:r>
            <a:endParaRPr dirty="0"/>
          </a:p>
          <a:p>
            <a:pPr marL="358775" marR="0" lvl="0" indent="-358775" algn="just" rtl="0">
              <a:spcBef>
                <a:spcPts val="0"/>
              </a:spcBef>
              <a:spcAft>
                <a:spcPts val="0"/>
              </a:spcAft>
              <a:buClr>
                <a:schemeClr val="dk1"/>
              </a:buClr>
              <a:buSzPts val="2000"/>
              <a:buFont typeface="Arial"/>
              <a:buChar char="•"/>
            </a:pPr>
            <a:r>
              <a:rPr lang="es-ES" sz="2000" dirty="0">
                <a:solidFill>
                  <a:schemeClr val="dk1"/>
                </a:solidFill>
                <a:latin typeface="Calibri"/>
                <a:ea typeface="Calibri"/>
                <a:cs typeface="Calibri"/>
                <a:sym typeface="Calibri"/>
              </a:rPr>
              <a:t>PERSONA – CEDULA - copia</a:t>
            </a:r>
            <a:endParaRPr dirty="0"/>
          </a:p>
          <a:p>
            <a:pPr marL="358775" marR="0" lvl="0" indent="-358775" algn="just" rtl="0">
              <a:spcBef>
                <a:spcPts val="0"/>
              </a:spcBef>
              <a:spcAft>
                <a:spcPts val="0"/>
              </a:spcAft>
              <a:buClr>
                <a:schemeClr val="dk1"/>
              </a:buClr>
              <a:buSzPts val="2000"/>
              <a:buFont typeface="Arial"/>
              <a:buChar char="•"/>
            </a:pPr>
            <a:r>
              <a:rPr lang="es-ES" sz="2000" dirty="0">
                <a:solidFill>
                  <a:schemeClr val="dk1"/>
                </a:solidFill>
                <a:latin typeface="Calibri"/>
                <a:ea typeface="Calibri"/>
                <a:cs typeface="Calibri"/>
                <a:sym typeface="Calibri"/>
              </a:rPr>
              <a:t>PERSONA – HUELLA DIGITAL</a:t>
            </a:r>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41"/>
          <p:cNvSpPr txBox="1"/>
          <p:nvPr/>
        </p:nvSpPr>
        <p:spPr>
          <a:xfrm>
            <a:off x="437302" y="22502"/>
            <a:ext cx="4134403" cy="46196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400" b="1">
                <a:solidFill>
                  <a:schemeClr val="dk1"/>
                </a:solidFill>
                <a:latin typeface="Calibri"/>
                <a:ea typeface="Calibri"/>
                <a:cs typeface="Calibri"/>
                <a:sym typeface="Calibri"/>
              </a:rPr>
              <a:t>Modelo Entidad-Relación (E-R)</a:t>
            </a:r>
            <a:endParaRPr sz="2400" b="1">
              <a:solidFill>
                <a:schemeClr val="dk1"/>
              </a:solidFill>
              <a:latin typeface="Calibri"/>
              <a:ea typeface="Calibri"/>
              <a:cs typeface="Calibri"/>
              <a:sym typeface="Calibri"/>
            </a:endParaRPr>
          </a:p>
        </p:txBody>
      </p:sp>
      <p:sp>
        <p:nvSpPr>
          <p:cNvPr id="421" name="Google Shape;421;p41"/>
          <p:cNvSpPr txBox="1"/>
          <p:nvPr/>
        </p:nvSpPr>
        <p:spPr>
          <a:xfrm>
            <a:off x="414541" y="484464"/>
            <a:ext cx="3049587" cy="461963"/>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400" b="1">
                <a:solidFill>
                  <a:schemeClr val="dk1"/>
                </a:solidFill>
                <a:latin typeface="Calibri"/>
                <a:ea typeface="Calibri"/>
                <a:cs typeface="Calibri"/>
                <a:sym typeface="Calibri"/>
              </a:rPr>
              <a:t>Tipos de relaciones</a:t>
            </a:r>
            <a:endParaRPr sz="2400" b="1">
              <a:solidFill>
                <a:schemeClr val="dk1"/>
              </a:solidFill>
              <a:latin typeface="Calibri"/>
              <a:ea typeface="Calibri"/>
              <a:cs typeface="Calibri"/>
              <a:sym typeface="Calibri"/>
            </a:endParaRPr>
          </a:p>
        </p:txBody>
      </p:sp>
      <p:sp>
        <p:nvSpPr>
          <p:cNvPr id="422" name="Google Shape;422;p41"/>
          <p:cNvSpPr txBox="1"/>
          <p:nvPr/>
        </p:nvSpPr>
        <p:spPr>
          <a:xfrm>
            <a:off x="2695022" y="1086788"/>
            <a:ext cx="2592376" cy="40011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000" b="1">
                <a:solidFill>
                  <a:schemeClr val="dk1"/>
                </a:solidFill>
                <a:latin typeface="Calibri"/>
                <a:ea typeface="Calibri"/>
                <a:cs typeface="Calibri"/>
                <a:sym typeface="Calibri"/>
              </a:rPr>
              <a:t>UNO  A MUCHOS (1:N)</a:t>
            </a:r>
            <a:endParaRPr sz="2000" b="1">
              <a:solidFill>
                <a:schemeClr val="dk1"/>
              </a:solidFill>
              <a:latin typeface="Calibri"/>
              <a:ea typeface="Calibri"/>
              <a:cs typeface="Calibri"/>
              <a:sym typeface="Calibri"/>
            </a:endParaRPr>
          </a:p>
        </p:txBody>
      </p:sp>
      <p:sp>
        <p:nvSpPr>
          <p:cNvPr id="423" name="Google Shape;423;p41"/>
          <p:cNvSpPr/>
          <p:nvPr/>
        </p:nvSpPr>
        <p:spPr>
          <a:xfrm>
            <a:off x="321173" y="1536406"/>
            <a:ext cx="8501063" cy="157003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2400">
                <a:solidFill>
                  <a:schemeClr val="dk1"/>
                </a:solidFill>
                <a:latin typeface="Calibri"/>
                <a:ea typeface="Calibri"/>
                <a:cs typeface="Calibri"/>
                <a:sym typeface="Calibri"/>
              </a:rPr>
              <a:t>Significa que una entidad del tipo </a:t>
            </a:r>
            <a:r>
              <a:rPr lang="es-ES" sz="2400" b="1">
                <a:solidFill>
                  <a:srgbClr val="00B0F0"/>
                </a:solidFill>
                <a:latin typeface="Calibri"/>
                <a:ea typeface="Calibri"/>
                <a:cs typeface="Calibri"/>
                <a:sym typeface="Calibri"/>
              </a:rPr>
              <a:t>A</a:t>
            </a:r>
            <a:r>
              <a:rPr lang="es-ES" sz="2400">
                <a:solidFill>
                  <a:schemeClr val="dk1"/>
                </a:solidFill>
                <a:latin typeface="Calibri"/>
                <a:ea typeface="Calibri"/>
                <a:cs typeface="Calibri"/>
                <a:sym typeface="Calibri"/>
              </a:rPr>
              <a:t> puede relacionarse con cualquier cantidad de entidades del tipo </a:t>
            </a:r>
            <a:r>
              <a:rPr lang="es-ES" sz="2400" b="1">
                <a:solidFill>
                  <a:srgbClr val="00B0F0"/>
                </a:solidFill>
                <a:latin typeface="Calibri"/>
                <a:ea typeface="Calibri"/>
                <a:cs typeface="Calibri"/>
                <a:sym typeface="Calibri"/>
              </a:rPr>
              <a:t>B</a:t>
            </a:r>
            <a:r>
              <a:rPr lang="es-ES" sz="2400">
                <a:solidFill>
                  <a:schemeClr val="dk1"/>
                </a:solidFill>
                <a:latin typeface="Calibri"/>
                <a:ea typeface="Calibri"/>
                <a:cs typeface="Calibri"/>
                <a:sym typeface="Calibri"/>
              </a:rPr>
              <a:t>, y una entidad del tipo </a:t>
            </a:r>
            <a:r>
              <a:rPr lang="es-ES" sz="2400" b="1">
                <a:solidFill>
                  <a:srgbClr val="FF0000"/>
                </a:solidFill>
                <a:latin typeface="Calibri"/>
                <a:ea typeface="Calibri"/>
                <a:cs typeface="Calibri"/>
                <a:sym typeface="Calibri"/>
              </a:rPr>
              <a:t>B</a:t>
            </a:r>
            <a:r>
              <a:rPr lang="es-ES" sz="2400">
                <a:solidFill>
                  <a:schemeClr val="dk1"/>
                </a:solidFill>
                <a:latin typeface="Calibri"/>
                <a:ea typeface="Calibri"/>
                <a:cs typeface="Calibri"/>
                <a:sym typeface="Calibri"/>
              </a:rPr>
              <a:t> solo puede estar relacionada con una entidad del tipo </a:t>
            </a:r>
            <a:r>
              <a:rPr lang="es-ES" sz="2400" b="1">
                <a:solidFill>
                  <a:srgbClr val="FF0000"/>
                </a:solidFill>
                <a:latin typeface="Calibri"/>
                <a:ea typeface="Calibri"/>
                <a:cs typeface="Calibri"/>
                <a:sym typeface="Calibri"/>
              </a:rPr>
              <a:t>A</a:t>
            </a:r>
            <a:r>
              <a:rPr lang="es-ES" sz="2400">
                <a:solidFill>
                  <a:schemeClr val="dk1"/>
                </a:solidFill>
                <a:latin typeface="Calibri"/>
                <a:ea typeface="Calibri"/>
                <a:cs typeface="Calibri"/>
                <a:sym typeface="Calibri"/>
              </a:rPr>
              <a:t>. </a:t>
            </a:r>
            <a:endParaRPr/>
          </a:p>
        </p:txBody>
      </p:sp>
      <p:grpSp>
        <p:nvGrpSpPr>
          <p:cNvPr id="424" name="Google Shape;424;p41"/>
          <p:cNvGrpSpPr/>
          <p:nvPr/>
        </p:nvGrpSpPr>
        <p:grpSpPr>
          <a:xfrm>
            <a:off x="249676" y="2982043"/>
            <a:ext cx="8572560" cy="1428760"/>
            <a:chOff x="285720" y="4143380"/>
            <a:chExt cx="8572560" cy="1428760"/>
          </a:xfrm>
        </p:grpSpPr>
        <p:sp>
          <p:nvSpPr>
            <p:cNvPr id="425" name="Google Shape;425;p41"/>
            <p:cNvSpPr/>
            <p:nvPr/>
          </p:nvSpPr>
          <p:spPr>
            <a:xfrm>
              <a:off x="6572264" y="4898704"/>
              <a:ext cx="1428760" cy="642942"/>
            </a:xfrm>
            <a:prstGeom prst="rect">
              <a:avLst/>
            </a:prstGeom>
            <a:solidFill>
              <a:schemeClr val="accent1"/>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ES" sz="1800" b="1">
                  <a:solidFill>
                    <a:schemeClr val="lt1"/>
                  </a:solidFill>
                  <a:latin typeface="Calibri"/>
                  <a:ea typeface="Calibri"/>
                  <a:cs typeface="Calibri"/>
                  <a:sym typeface="Calibri"/>
                </a:rPr>
                <a:t>B</a:t>
              </a:r>
              <a:endParaRPr/>
            </a:p>
          </p:txBody>
        </p:sp>
        <p:sp>
          <p:nvSpPr>
            <p:cNvPr id="426" name="Google Shape;426;p41"/>
            <p:cNvSpPr/>
            <p:nvPr/>
          </p:nvSpPr>
          <p:spPr>
            <a:xfrm>
              <a:off x="1142976" y="4885056"/>
              <a:ext cx="1428760" cy="642942"/>
            </a:xfrm>
            <a:prstGeom prst="rect">
              <a:avLst/>
            </a:prstGeom>
            <a:solidFill>
              <a:schemeClr val="accent1"/>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ES" sz="1800" b="1">
                  <a:solidFill>
                    <a:schemeClr val="lt1"/>
                  </a:solidFill>
                  <a:latin typeface="Calibri"/>
                  <a:ea typeface="Calibri"/>
                  <a:cs typeface="Calibri"/>
                  <a:sym typeface="Calibri"/>
                </a:rPr>
                <a:t>A</a:t>
              </a:r>
              <a:endParaRPr/>
            </a:p>
          </p:txBody>
        </p:sp>
        <p:sp>
          <p:nvSpPr>
            <p:cNvPr id="427" name="Google Shape;427;p41"/>
            <p:cNvSpPr/>
            <p:nvPr/>
          </p:nvSpPr>
          <p:spPr>
            <a:xfrm>
              <a:off x="3714744" y="4857760"/>
              <a:ext cx="1714512" cy="714380"/>
            </a:xfrm>
            <a:prstGeom prst="flowChartDecision">
              <a:avLst/>
            </a:prstGeom>
            <a:solidFill>
              <a:srgbClr val="00B050"/>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ES" sz="1800" b="1">
                  <a:solidFill>
                    <a:schemeClr val="lt1"/>
                  </a:solidFill>
                  <a:latin typeface="Calibri"/>
                  <a:ea typeface="Calibri"/>
                  <a:cs typeface="Calibri"/>
                  <a:sym typeface="Calibri"/>
                </a:rPr>
                <a:t>R</a:t>
              </a:r>
              <a:endParaRPr/>
            </a:p>
          </p:txBody>
        </p:sp>
        <p:cxnSp>
          <p:nvCxnSpPr>
            <p:cNvPr id="428" name="Google Shape;428;p41"/>
            <p:cNvCxnSpPr/>
            <p:nvPr/>
          </p:nvCxnSpPr>
          <p:spPr>
            <a:xfrm rot="10800000">
              <a:off x="5429250" y="5214938"/>
              <a:ext cx="1143000" cy="4762"/>
            </a:xfrm>
            <a:prstGeom prst="straightConnector1">
              <a:avLst/>
            </a:prstGeom>
            <a:noFill/>
            <a:ln w="76200" cap="flat" cmpd="sng">
              <a:solidFill>
                <a:srgbClr val="4A7DBA"/>
              </a:solidFill>
              <a:prstDash val="solid"/>
              <a:round/>
              <a:headEnd type="none" w="sm" len="sm"/>
              <a:tailEnd type="none" w="sm" len="sm"/>
            </a:ln>
          </p:spPr>
        </p:cxnSp>
        <p:cxnSp>
          <p:nvCxnSpPr>
            <p:cNvPr id="429" name="Google Shape;429;p41"/>
            <p:cNvCxnSpPr/>
            <p:nvPr/>
          </p:nvCxnSpPr>
          <p:spPr>
            <a:xfrm rot="10800000">
              <a:off x="2571750" y="5207000"/>
              <a:ext cx="1143000" cy="7938"/>
            </a:xfrm>
            <a:prstGeom prst="straightConnector1">
              <a:avLst/>
            </a:prstGeom>
            <a:noFill/>
            <a:ln w="76200" cap="flat" cmpd="sng">
              <a:solidFill>
                <a:srgbClr val="4A7DBA"/>
              </a:solidFill>
              <a:prstDash val="solid"/>
              <a:round/>
              <a:headEnd type="none" w="sm" len="sm"/>
              <a:tailEnd type="triangle" w="med" len="med"/>
            </a:ln>
          </p:spPr>
        </p:cxnSp>
        <p:sp>
          <p:nvSpPr>
            <p:cNvPr id="430" name="Google Shape;430;p41"/>
            <p:cNvSpPr/>
            <p:nvPr/>
          </p:nvSpPr>
          <p:spPr>
            <a:xfrm>
              <a:off x="285720" y="4429132"/>
              <a:ext cx="928694" cy="285752"/>
            </a:xfrm>
            <a:prstGeom prst="ellipse">
              <a:avLst/>
            </a:prstGeom>
            <a:solidFill>
              <a:schemeClr val="accent2"/>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ES" sz="1400" b="1">
                  <a:solidFill>
                    <a:schemeClr val="lt1"/>
                  </a:solidFill>
                  <a:latin typeface="Calibri"/>
                  <a:ea typeface="Calibri"/>
                  <a:cs typeface="Calibri"/>
                  <a:sym typeface="Calibri"/>
                </a:rPr>
                <a:t>A1-A</a:t>
              </a:r>
              <a:endParaRPr/>
            </a:p>
          </p:txBody>
        </p:sp>
        <p:sp>
          <p:nvSpPr>
            <p:cNvPr id="431" name="Google Shape;431;p41"/>
            <p:cNvSpPr/>
            <p:nvPr/>
          </p:nvSpPr>
          <p:spPr>
            <a:xfrm>
              <a:off x="1384586" y="4143380"/>
              <a:ext cx="928694" cy="285752"/>
            </a:xfrm>
            <a:prstGeom prst="ellipse">
              <a:avLst/>
            </a:prstGeom>
            <a:solidFill>
              <a:schemeClr val="accent2"/>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ES" sz="1400" b="1">
                  <a:solidFill>
                    <a:schemeClr val="lt1"/>
                  </a:solidFill>
                  <a:latin typeface="Calibri"/>
                  <a:ea typeface="Calibri"/>
                  <a:cs typeface="Calibri"/>
                  <a:sym typeface="Calibri"/>
                </a:rPr>
                <a:t>A2-A</a:t>
              </a:r>
              <a:endParaRPr/>
            </a:p>
          </p:txBody>
        </p:sp>
        <p:sp>
          <p:nvSpPr>
            <p:cNvPr id="432" name="Google Shape;432;p41"/>
            <p:cNvSpPr/>
            <p:nvPr/>
          </p:nvSpPr>
          <p:spPr>
            <a:xfrm>
              <a:off x="2500298" y="4429132"/>
              <a:ext cx="928694" cy="285752"/>
            </a:xfrm>
            <a:prstGeom prst="ellipse">
              <a:avLst/>
            </a:prstGeom>
            <a:solidFill>
              <a:schemeClr val="accent2"/>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ES" sz="1400" b="1">
                  <a:solidFill>
                    <a:schemeClr val="lt1"/>
                  </a:solidFill>
                  <a:latin typeface="Calibri"/>
                  <a:ea typeface="Calibri"/>
                  <a:cs typeface="Calibri"/>
                  <a:sym typeface="Calibri"/>
                </a:rPr>
                <a:t>A3-A</a:t>
              </a:r>
              <a:endParaRPr/>
            </a:p>
          </p:txBody>
        </p:sp>
        <p:cxnSp>
          <p:nvCxnSpPr>
            <p:cNvPr id="433" name="Google Shape;433;p41"/>
            <p:cNvCxnSpPr/>
            <p:nvPr/>
          </p:nvCxnSpPr>
          <p:spPr>
            <a:xfrm rot="-5400000" flipH="1">
              <a:off x="700087" y="4764088"/>
              <a:ext cx="492125" cy="393700"/>
            </a:xfrm>
            <a:prstGeom prst="straightConnector1">
              <a:avLst/>
            </a:prstGeom>
            <a:noFill/>
            <a:ln w="38100" cap="flat" cmpd="sng">
              <a:solidFill>
                <a:srgbClr val="4A7DBA"/>
              </a:solidFill>
              <a:prstDash val="solid"/>
              <a:round/>
              <a:headEnd type="none" w="sm" len="sm"/>
              <a:tailEnd type="none" w="sm" len="sm"/>
            </a:ln>
          </p:spPr>
        </p:cxnSp>
        <p:cxnSp>
          <p:nvCxnSpPr>
            <p:cNvPr id="434" name="Google Shape;434;p41"/>
            <p:cNvCxnSpPr/>
            <p:nvPr/>
          </p:nvCxnSpPr>
          <p:spPr>
            <a:xfrm rot="-5400000" flipH="1">
              <a:off x="1625600" y="4652963"/>
              <a:ext cx="455613" cy="7937"/>
            </a:xfrm>
            <a:prstGeom prst="straightConnector1">
              <a:avLst/>
            </a:prstGeom>
            <a:noFill/>
            <a:ln w="38100" cap="flat" cmpd="sng">
              <a:solidFill>
                <a:srgbClr val="4A7DBA"/>
              </a:solidFill>
              <a:prstDash val="solid"/>
              <a:round/>
              <a:headEnd type="none" w="sm" len="sm"/>
              <a:tailEnd type="none" w="sm" len="sm"/>
            </a:ln>
          </p:spPr>
        </p:cxnSp>
        <p:cxnSp>
          <p:nvCxnSpPr>
            <p:cNvPr id="435" name="Google Shape;435;p41"/>
            <p:cNvCxnSpPr/>
            <p:nvPr/>
          </p:nvCxnSpPr>
          <p:spPr>
            <a:xfrm rot="5400000">
              <a:off x="2521744" y="4764881"/>
              <a:ext cx="492125" cy="392113"/>
            </a:xfrm>
            <a:prstGeom prst="straightConnector1">
              <a:avLst/>
            </a:prstGeom>
            <a:noFill/>
            <a:ln w="38100" cap="flat" cmpd="sng">
              <a:solidFill>
                <a:srgbClr val="4A7DBA"/>
              </a:solidFill>
              <a:prstDash val="solid"/>
              <a:round/>
              <a:headEnd type="none" w="sm" len="sm"/>
              <a:tailEnd type="none" w="sm" len="sm"/>
            </a:ln>
          </p:spPr>
        </p:cxnSp>
        <p:sp>
          <p:nvSpPr>
            <p:cNvPr id="436" name="Google Shape;436;p41"/>
            <p:cNvSpPr/>
            <p:nvPr/>
          </p:nvSpPr>
          <p:spPr>
            <a:xfrm>
              <a:off x="5715008" y="4437555"/>
              <a:ext cx="928694" cy="285752"/>
            </a:xfrm>
            <a:prstGeom prst="ellipse">
              <a:avLst/>
            </a:prstGeom>
            <a:solidFill>
              <a:schemeClr val="accent2"/>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ES" sz="1400" b="1">
                  <a:solidFill>
                    <a:schemeClr val="lt1"/>
                  </a:solidFill>
                  <a:latin typeface="Calibri"/>
                  <a:ea typeface="Calibri"/>
                  <a:cs typeface="Calibri"/>
                  <a:sym typeface="Calibri"/>
                </a:rPr>
                <a:t>A1-B</a:t>
              </a:r>
              <a:endParaRPr/>
            </a:p>
          </p:txBody>
        </p:sp>
        <p:sp>
          <p:nvSpPr>
            <p:cNvPr id="437" name="Google Shape;437;p41"/>
            <p:cNvSpPr/>
            <p:nvPr/>
          </p:nvSpPr>
          <p:spPr>
            <a:xfrm>
              <a:off x="6813874" y="4151803"/>
              <a:ext cx="928694" cy="285752"/>
            </a:xfrm>
            <a:prstGeom prst="ellipse">
              <a:avLst/>
            </a:prstGeom>
            <a:solidFill>
              <a:schemeClr val="accent2"/>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ES" sz="1400" b="1">
                  <a:solidFill>
                    <a:schemeClr val="lt1"/>
                  </a:solidFill>
                  <a:latin typeface="Calibri"/>
                  <a:ea typeface="Calibri"/>
                  <a:cs typeface="Calibri"/>
                  <a:sym typeface="Calibri"/>
                </a:rPr>
                <a:t>A2-B</a:t>
              </a:r>
              <a:endParaRPr/>
            </a:p>
          </p:txBody>
        </p:sp>
        <p:sp>
          <p:nvSpPr>
            <p:cNvPr id="438" name="Google Shape;438;p41"/>
            <p:cNvSpPr/>
            <p:nvPr/>
          </p:nvSpPr>
          <p:spPr>
            <a:xfrm>
              <a:off x="7929586" y="4437555"/>
              <a:ext cx="928694" cy="285752"/>
            </a:xfrm>
            <a:prstGeom prst="ellipse">
              <a:avLst/>
            </a:prstGeom>
            <a:solidFill>
              <a:schemeClr val="accent2"/>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ES" sz="1400" b="1">
                  <a:solidFill>
                    <a:schemeClr val="lt1"/>
                  </a:solidFill>
                  <a:latin typeface="Calibri"/>
                  <a:ea typeface="Calibri"/>
                  <a:cs typeface="Calibri"/>
                  <a:sym typeface="Calibri"/>
                </a:rPr>
                <a:t>A3-B</a:t>
              </a:r>
              <a:endParaRPr/>
            </a:p>
          </p:txBody>
        </p:sp>
        <p:cxnSp>
          <p:nvCxnSpPr>
            <p:cNvPr id="439" name="Google Shape;439;p41"/>
            <p:cNvCxnSpPr/>
            <p:nvPr/>
          </p:nvCxnSpPr>
          <p:spPr>
            <a:xfrm rot="-5400000" flipH="1">
              <a:off x="6127750" y="4775201"/>
              <a:ext cx="496887" cy="392112"/>
            </a:xfrm>
            <a:prstGeom prst="straightConnector1">
              <a:avLst/>
            </a:prstGeom>
            <a:noFill/>
            <a:ln w="38100" cap="flat" cmpd="sng">
              <a:solidFill>
                <a:srgbClr val="4A7DBA"/>
              </a:solidFill>
              <a:prstDash val="solid"/>
              <a:round/>
              <a:headEnd type="none" w="sm" len="sm"/>
              <a:tailEnd type="none" w="sm" len="sm"/>
            </a:ln>
          </p:spPr>
        </p:cxnSp>
        <p:cxnSp>
          <p:nvCxnSpPr>
            <p:cNvPr id="440" name="Google Shape;440;p41"/>
            <p:cNvCxnSpPr/>
            <p:nvPr/>
          </p:nvCxnSpPr>
          <p:spPr>
            <a:xfrm rot="-5400000" flipH="1">
              <a:off x="7051676" y="4664075"/>
              <a:ext cx="461962" cy="7937"/>
            </a:xfrm>
            <a:prstGeom prst="straightConnector1">
              <a:avLst/>
            </a:prstGeom>
            <a:noFill/>
            <a:ln w="38100" cap="flat" cmpd="sng">
              <a:solidFill>
                <a:srgbClr val="4A7DBA"/>
              </a:solidFill>
              <a:prstDash val="solid"/>
              <a:round/>
              <a:headEnd type="none" w="sm" len="sm"/>
              <a:tailEnd type="none" w="sm" len="sm"/>
            </a:ln>
          </p:spPr>
        </p:cxnSp>
        <p:cxnSp>
          <p:nvCxnSpPr>
            <p:cNvPr id="441" name="Google Shape;441;p41"/>
            <p:cNvCxnSpPr/>
            <p:nvPr/>
          </p:nvCxnSpPr>
          <p:spPr>
            <a:xfrm rot="5400000">
              <a:off x="7949406" y="4774407"/>
              <a:ext cx="496887" cy="393700"/>
            </a:xfrm>
            <a:prstGeom prst="straightConnector1">
              <a:avLst/>
            </a:prstGeom>
            <a:noFill/>
            <a:ln w="38100" cap="flat" cmpd="sng">
              <a:solidFill>
                <a:srgbClr val="4A7DBA"/>
              </a:solidFill>
              <a:prstDash val="solid"/>
              <a:round/>
              <a:headEnd type="none" w="sm" len="sm"/>
              <a:tailEnd type="none" w="sm" len="sm"/>
            </a:ln>
          </p:spPr>
        </p:cxn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42"/>
          <p:cNvSpPr txBox="1"/>
          <p:nvPr/>
        </p:nvSpPr>
        <p:spPr>
          <a:xfrm>
            <a:off x="437302" y="22502"/>
            <a:ext cx="4134403" cy="46196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400" b="1">
                <a:solidFill>
                  <a:schemeClr val="dk1"/>
                </a:solidFill>
                <a:latin typeface="Calibri"/>
                <a:ea typeface="Calibri"/>
                <a:cs typeface="Calibri"/>
                <a:sym typeface="Calibri"/>
              </a:rPr>
              <a:t>Modelo Entidad-Relación (E-R)</a:t>
            </a:r>
            <a:endParaRPr sz="2400" b="1">
              <a:solidFill>
                <a:schemeClr val="dk1"/>
              </a:solidFill>
              <a:latin typeface="Calibri"/>
              <a:ea typeface="Calibri"/>
              <a:cs typeface="Calibri"/>
              <a:sym typeface="Calibri"/>
            </a:endParaRPr>
          </a:p>
        </p:txBody>
      </p:sp>
      <p:sp>
        <p:nvSpPr>
          <p:cNvPr id="447" name="Google Shape;447;p42"/>
          <p:cNvSpPr txBox="1"/>
          <p:nvPr/>
        </p:nvSpPr>
        <p:spPr>
          <a:xfrm>
            <a:off x="414541" y="484464"/>
            <a:ext cx="3049587" cy="461963"/>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400" b="1">
                <a:solidFill>
                  <a:schemeClr val="dk1"/>
                </a:solidFill>
                <a:latin typeface="Calibri"/>
                <a:ea typeface="Calibri"/>
                <a:cs typeface="Calibri"/>
                <a:sym typeface="Calibri"/>
              </a:rPr>
              <a:t>Tipos de relaciones</a:t>
            </a:r>
            <a:endParaRPr sz="2400" b="1">
              <a:solidFill>
                <a:schemeClr val="dk1"/>
              </a:solidFill>
              <a:latin typeface="Calibri"/>
              <a:ea typeface="Calibri"/>
              <a:cs typeface="Calibri"/>
              <a:sym typeface="Calibri"/>
            </a:endParaRPr>
          </a:p>
        </p:txBody>
      </p:sp>
      <p:sp>
        <p:nvSpPr>
          <p:cNvPr id="448" name="Google Shape;448;p42"/>
          <p:cNvSpPr txBox="1"/>
          <p:nvPr/>
        </p:nvSpPr>
        <p:spPr>
          <a:xfrm>
            <a:off x="1821331" y="933929"/>
            <a:ext cx="5035550" cy="461963"/>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400" b="1">
                <a:solidFill>
                  <a:schemeClr val="dk1"/>
                </a:solidFill>
                <a:latin typeface="Calibri"/>
                <a:ea typeface="Calibri"/>
                <a:cs typeface="Calibri"/>
                <a:sym typeface="Calibri"/>
              </a:rPr>
              <a:t>Ejemplos: UNO  A MUCHOS (1:N)</a:t>
            </a:r>
            <a:endParaRPr sz="2400" b="1">
              <a:solidFill>
                <a:schemeClr val="dk1"/>
              </a:solidFill>
              <a:latin typeface="Calibri"/>
              <a:ea typeface="Calibri"/>
              <a:cs typeface="Calibri"/>
              <a:sym typeface="Calibri"/>
            </a:endParaRPr>
          </a:p>
        </p:txBody>
      </p:sp>
      <p:sp>
        <p:nvSpPr>
          <p:cNvPr id="449" name="Google Shape;449;p42"/>
          <p:cNvSpPr/>
          <p:nvPr/>
        </p:nvSpPr>
        <p:spPr>
          <a:xfrm>
            <a:off x="1939334" y="1782358"/>
            <a:ext cx="4917547" cy="1939925"/>
          </a:xfrm>
          <a:prstGeom prst="rect">
            <a:avLst/>
          </a:prstGeom>
          <a:noFill/>
          <a:ln>
            <a:noFill/>
          </a:ln>
        </p:spPr>
        <p:txBody>
          <a:bodyPr spcFirstLastPara="1" wrap="square" lIns="91425" tIns="45700" rIns="91425" bIns="45700" anchor="t" anchorCtr="0">
            <a:spAutoFit/>
          </a:bodyPr>
          <a:lstStyle/>
          <a:p>
            <a:pPr marL="358775" marR="0" lvl="0" indent="-358775" algn="just" rtl="0">
              <a:spcBef>
                <a:spcPts val="0"/>
              </a:spcBef>
              <a:spcAft>
                <a:spcPts val="0"/>
              </a:spcAft>
              <a:buClr>
                <a:schemeClr val="dk1"/>
              </a:buClr>
              <a:buSzPts val="2400"/>
              <a:buFont typeface="Arial"/>
              <a:buChar char="•"/>
            </a:pPr>
            <a:r>
              <a:rPr lang="es-ES" sz="2400" dirty="0">
                <a:solidFill>
                  <a:schemeClr val="dk1"/>
                </a:solidFill>
                <a:latin typeface="Calibri"/>
                <a:ea typeface="Calibri"/>
                <a:cs typeface="Calibri"/>
                <a:sym typeface="Calibri"/>
              </a:rPr>
              <a:t>CLIENTE – CUENTAS EN UN BANCO</a:t>
            </a:r>
            <a:endParaRPr dirty="0"/>
          </a:p>
          <a:p>
            <a:pPr marL="358775" marR="0" lvl="0" indent="-358775" algn="just" rtl="0">
              <a:spcBef>
                <a:spcPts val="0"/>
              </a:spcBef>
              <a:spcAft>
                <a:spcPts val="0"/>
              </a:spcAft>
              <a:buClr>
                <a:schemeClr val="dk1"/>
              </a:buClr>
              <a:buSzPts val="2400"/>
              <a:buFont typeface="Arial"/>
              <a:buChar char="•"/>
            </a:pPr>
            <a:r>
              <a:rPr lang="es-ES" sz="2400" dirty="0">
                <a:solidFill>
                  <a:schemeClr val="dk1"/>
                </a:solidFill>
                <a:latin typeface="Calibri"/>
                <a:ea typeface="Calibri"/>
                <a:cs typeface="Calibri"/>
                <a:sym typeface="Calibri"/>
              </a:rPr>
              <a:t>PADRE – HIJOS</a:t>
            </a:r>
            <a:endParaRPr dirty="0"/>
          </a:p>
          <a:p>
            <a:pPr marL="358775" marR="0" lvl="0" indent="-358775" algn="just" rtl="0">
              <a:spcBef>
                <a:spcPts val="0"/>
              </a:spcBef>
              <a:spcAft>
                <a:spcPts val="0"/>
              </a:spcAft>
              <a:buClr>
                <a:schemeClr val="dk1"/>
              </a:buClr>
              <a:buSzPts val="2400"/>
              <a:buFont typeface="Arial"/>
              <a:buChar char="•"/>
            </a:pPr>
            <a:r>
              <a:rPr lang="es-ES" sz="2400" dirty="0">
                <a:solidFill>
                  <a:schemeClr val="dk1"/>
                </a:solidFill>
                <a:latin typeface="Calibri"/>
                <a:ea typeface="Calibri"/>
                <a:cs typeface="Calibri"/>
                <a:sym typeface="Calibri"/>
              </a:rPr>
              <a:t>CAMIÓN – PASAJEROS</a:t>
            </a:r>
            <a:endParaRPr dirty="0"/>
          </a:p>
          <a:p>
            <a:pPr marL="358775" marR="0" lvl="0" indent="-358775" algn="just" rtl="0">
              <a:spcBef>
                <a:spcPts val="0"/>
              </a:spcBef>
              <a:spcAft>
                <a:spcPts val="0"/>
              </a:spcAft>
              <a:buClr>
                <a:schemeClr val="dk1"/>
              </a:buClr>
              <a:buSzPts val="2400"/>
              <a:buFont typeface="Arial"/>
              <a:buChar char="•"/>
            </a:pPr>
            <a:r>
              <a:rPr lang="es-ES" sz="2400" dirty="0">
                <a:solidFill>
                  <a:schemeClr val="dk1"/>
                </a:solidFill>
                <a:latin typeface="Calibri"/>
                <a:ea typeface="Calibri"/>
                <a:cs typeface="Calibri"/>
                <a:sym typeface="Calibri"/>
              </a:rPr>
              <a:t>ZOOLÓGICO – ANIMALES</a:t>
            </a:r>
            <a:endParaRPr dirty="0"/>
          </a:p>
          <a:p>
            <a:pPr marL="358775" marR="0" lvl="0" indent="-358775" algn="just" rtl="0">
              <a:spcBef>
                <a:spcPts val="0"/>
              </a:spcBef>
              <a:spcAft>
                <a:spcPts val="0"/>
              </a:spcAft>
              <a:buClr>
                <a:schemeClr val="dk1"/>
              </a:buClr>
              <a:buSzPts val="2400"/>
              <a:buFont typeface="Arial"/>
              <a:buChar char="•"/>
            </a:pPr>
            <a:r>
              <a:rPr lang="es-ES" sz="2400" dirty="0">
                <a:solidFill>
                  <a:schemeClr val="dk1"/>
                </a:solidFill>
                <a:latin typeface="Calibri"/>
                <a:ea typeface="Calibri"/>
                <a:cs typeface="Calibri"/>
                <a:sym typeface="Calibri"/>
              </a:rPr>
              <a:t>ÁRBOL – HOJAS</a:t>
            </a:r>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43"/>
          <p:cNvSpPr txBox="1"/>
          <p:nvPr/>
        </p:nvSpPr>
        <p:spPr>
          <a:xfrm>
            <a:off x="437302" y="22502"/>
            <a:ext cx="4134403" cy="46196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400" b="1">
                <a:solidFill>
                  <a:schemeClr val="dk1"/>
                </a:solidFill>
                <a:latin typeface="Calibri"/>
                <a:ea typeface="Calibri"/>
                <a:cs typeface="Calibri"/>
                <a:sym typeface="Calibri"/>
              </a:rPr>
              <a:t>Modelo Entidad-Relación (E-R)</a:t>
            </a:r>
            <a:endParaRPr sz="2400" b="1">
              <a:solidFill>
                <a:schemeClr val="dk1"/>
              </a:solidFill>
              <a:latin typeface="Calibri"/>
              <a:ea typeface="Calibri"/>
              <a:cs typeface="Calibri"/>
              <a:sym typeface="Calibri"/>
            </a:endParaRPr>
          </a:p>
        </p:txBody>
      </p:sp>
      <p:sp>
        <p:nvSpPr>
          <p:cNvPr id="455" name="Google Shape;455;p43"/>
          <p:cNvSpPr txBox="1"/>
          <p:nvPr/>
        </p:nvSpPr>
        <p:spPr>
          <a:xfrm>
            <a:off x="437302" y="388771"/>
            <a:ext cx="2955980" cy="46166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400" b="1">
                <a:solidFill>
                  <a:schemeClr val="dk1"/>
                </a:solidFill>
                <a:latin typeface="Calibri"/>
                <a:ea typeface="Calibri"/>
                <a:cs typeface="Calibri"/>
                <a:sym typeface="Calibri"/>
              </a:rPr>
              <a:t>Tipos de relaciones</a:t>
            </a:r>
            <a:endParaRPr sz="2400" b="1">
              <a:solidFill>
                <a:schemeClr val="dk1"/>
              </a:solidFill>
              <a:latin typeface="Calibri"/>
              <a:ea typeface="Calibri"/>
              <a:cs typeface="Calibri"/>
              <a:sym typeface="Calibri"/>
            </a:endParaRPr>
          </a:p>
        </p:txBody>
      </p:sp>
      <p:sp>
        <p:nvSpPr>
          <p:cNvPr id="456" name="Google Shape;456;p43"/>
          <p:cNvSpPr txBox="1"/>
          <p:nvPr/>
        </p:nvSpPr>
        <p:spPr>
          <a:xfrm>
            <a:off x="3214089" y="541007"/>
            <a:ext cx="3599785" cy="46196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400" b="1">
                <a:solidFill>
                  <a:schemeClr val="dk1"/>
                </a:solidFill>
                <a:latin typeface="Calibri"/>
                <a:ea typeface="Calibri"/>
                <a:cs typeface="Calibri"/>
                <a:sym typeface="Calibri"/>
              </a:rPr>
              <a:t>MUCHOS A MUCHOS (N:N)</a:t>
            </a:r>
            <a:endParaRPr sz="2400" b="1">
              <a:solidFill>
                <a:schemeClr val="dk1"/>
              </a:solidFill>
              <a:latin typeface="Calibri"/>
              <a:ea typeface="Calibri"/>
              <a:cs typeface="Calibri"/>
              <a:sym typeface="Calibri"/>
            </a:endParaRPr>
          </a:p>
        </p:txBody>
      </p:sp>
      <p:sp>
        <p:nvSpPr>
          <p:cNvPr id="457" name="Google Shape;457;p43"/>
          <p:cNvSpPr/>
          <p:nvPr/>
        </p:nvSpPr>
        <p:spPr>
          <a:xfrm>
            <a:off x="749299" y="1015345"/>
            <a:ext cx="7896668" cy="230832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2400">
                <a:solidFill>
                  <a:schemeClr val="dk1"/>
                </a:solidFill>
                <a:latin typeface="Calibri"/>
                <a:ea typeface="Calibri"/>
                <a:cs typeface="Calibri"/>
                <a:sym typeface="Calibri"/>
              </a:rPr>
              <a:t>Una relación de muchos a muchos se produce cuando varios </a:t>
            </a:r>
            <a:r>
              <a:rPr lang="es-ES" sz="2400" u="sng">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registros</a:t>
            </a:r>
            <a:r>
              <a:rPr lang="es-ES" sz="2400">
                <a:solidFill>
                  <a:schemeClr val="dk1"/>
                </a:solidFill>
                <a:latin typeface="Calibri"/>
                <a:ea typeface="Calibri"/>
                <a:cs typeface="Calibri"/>
                <a:sym typeface="Calibri"/>
              </a:rPr>
              <a:t> de una </a:t>
            </a:r>
            <a:r>
              <a:rPr lang="es-ES" sz="2400" b="1" u="sng">
                <a:solidFill>
                  <a:srgbClr val="FF0000"/>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tabla</a:t>
            </a:r>
            <a:r>
              <a:rPr lang="es-ES" sz="2400" b="1">
                <a:solidFill>
                  <a:srgbClr val="FF0000"/>
                </a:solidFill>
                <a:latin typeface="Calibri"/>
                <a:ea typeface="Calibri"/>
                <a:cs typeface="Calibri"/>
                <a:sym typeface="Calibri"/>
              </a:rPr>
              <a:t> A</a:t>
            </a:r>
            <a:r>
              <a:rPr lang="es-ES" sz="2400" b="1">
                <a:solidFill>
                  <a:schemeClr val="dk1"/>
                </a:solidFill>
                <a:latin typeface="Calibri"/>
                <a:ea typeface="Calibri"/>
                <a:cs typeface="Calibri"/>
                <a:sym typeface="Calibri"/>
              </a:rPr>
              <a:t> </a:t>
            </a:r>
            <a:r>
              <a:rPr lang="es-ES" sz="2400">
                <a:solidFill>
                  <a:schemeClr val="dk1"/>
                </a:solidFill>
                <a:latin typeface="Calibri"/>
                <a:ea typeface="Calibri"/>
                <a:cs typeface="Calibri"/>
                <a:sym typeface="Calibri"/>
              </a:rPr>
              <a:t>se asocian a varios registros de otra </a:t>
            </a:r>
            <a:r>
              <a:rPr lang="es-ES" sz="2400" b="1">
                <a:solidFill>
                  <a:srgbClr val="FF0000"/>
                </a:solidFill>
                <a:latin typeface="Calibri"/>
                <a:ea typeface="Calibri"/>
                <a:cs typeface="Calibri"/>
                <a:sym typeface="Calibri"/>
              </a:rPr>
              <a:t>tabla B</a:t>
            </a:r>
            <a:r>
              <a:rPr lang="es-ES" sz="2400">
                <a:solidFill>
                  <a:schemeClr val="dk1"/>
                </a:solidFill>
                <a:latin typeface="Calibri"/>
                <a:ea typeface="Calibri"/>
                <a:cs typeface="Calibri"/>
                <a:sym typeface="Calibri"/>
              </a:rPr>
              <a:t>. Por ejemplo, existe una relación de muchos a muchos entre los clientes y los productos: los clientes pueden comprar varios productos y los productos pueden ser comprados por muchos clientes..</a:t>
            </a:r>
            <a:endParaRPr/>
          </a:p>
        </p:txBody>
      </p:sp>
      <p:grpSp>
        <p:nvGrpSpPr>
          <p:cNvPr id="458" name="Google Shape;458;p43"/>
          <p:cNvGrpSpPr/>
          <p:nvPr/>
        </p:nvGrpSpPr>
        <p:grpSpPr>
          <a:xfrm>
            <a:off x="411353" y="3336045"/>
            <a:ext cx="8572560" cy="1428760"/>
            <a:chOff x="285720" y="4143380"/>
            <a:chExt cx="8572560" cy="1428760"/>
          </a:xfrm>
        </p:grpSpPr>
        <p:sp>
          <p:nvSpPr>
            <p:cNvPr id="459" name="Google Shape;459;p43"/>
            <p:cNvSpPr/>
            <p:nvPr/>
          </p:nvSpPr>
          <p:spPr>
            <a:xfrm>
              <a:off x="6572264" y="4898704"/>
              <a:ext cx="1428760" cy="642942"/>
            </a:xfrm>
            <a:prstGeom prst="rect">
              <a:avLst/>
            </a:prstGeom>
            <a:solidFill>
              <a:schemeClr val="accent1"/>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ES" sz="1800" b="1">
                  <a:solidFill>
                    <a:schemeClr val="lt1"/>
                  </a:solidFill>
                  <a:latin typeface="Calibri"/>
                  <a:ea typeface="Calibri"/>
                  <a:cs typeface="Calibri"/>
                  <a:sym typeface="Calibri"/>
                </a:rPr>
                <a:t>B</a:t>
              </a:r>
              <a:endParaRPr/>
            </a:p>
          </p:txBody>
        </p:sp>
        <p:sp>
          <p:nvSpPr>
            <p:cNvPr id="460" name="Google Shape;460;p43"/>
            <p:cNvSpPr/>
            <p:nvPr/>
          </p:nvSpPr>
          <p:spPr>
            <a:xfrm>
              <a:off x="1142976" y="4885056"/>
              <a:ext cx="1428760" cy="642942"/>
            </a:xfrm>
            <a:prstGeom prst="rect">
              <a:avLst/>
            </a:prstGeom>
            <a:solidFill>
              <a:schemeClr val="accent1"/>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ES" sz="1800" b="1">
                  <a:solidFill>
                    <a:schemeClr val="lt1"/>
                  </a:solidFill>
                  <a:latin typeface="Calibri"/>
                  <a:ea typeface="Calibri"/>
                  <a:cs typeface="Calibri"/>
                  <a:sym typeface="Calibri"/>
                </a:rPr>
                <a:t>A</a:t>
              </a:r>
              <a:endParaRPr/>
            </a:p>
          </p:txBody>
        </p:sp>
        <p:sp>
          <p:nvSpPr>
            <p:cNvPr id="461" name="Google Shape;461;p43"/>
            <p:cNvSpPr/>
            <p:nvPr/>
          </p:nvSpPr>
          <p:spPr>
            <a:xfrm>
              <a:off x="3714744" y="4857760"/>
              <a:ext cx="1714512" cy="714380"/>
            </a:xfrm>
            <a:prstGeom prst="flowChartDecision">
              <a:avLst/>
            </a:prstGeom>
            <a:solidFill>
              <a:srgbClr val="00B050"/>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ES" sz="1800" b="1">
                  <a:solidFill>
                    <a:schemeClr val="lt1"/>
                  </a:solidFill>
                  <a:latin typeface="Calibri"/>
                  <a:ea typeface="Calibri"/>
                  <a:cs typeface="Calibri"/>
                  <a:sym typeface="Calibri"/>
                </a:rPr>
                <a:t>R</a:t>
              </a:r>
              <a:endParaRPr/>
            </a:p>
          </p:txBody>
        </p:sp>
        <p:cxnSp>
          <p:nvCxnSpPr>
            <p:cNvPr id="462" name="Google Shape;462;p43"/>
            <p:cNvCxnSpPr/>
            <p:nvPr/>
          </p:nvCxnSpPr>
          <p:spPr>
            <a:xfrm rot="10800000">
              <a:off x="5429250" y="5214938"/>
              <a:ext cx="1143000" cy="4762"/>
            </a:xfrm>
            <a:prstGeom prst="straightConnector1">
              <a:avLst/>
            </a:prstGeom>
            <a:noFill/>
            <a:ln w="76200" cap="flat" cmpd="sng">
              <a:solidFill>
                <a:srgbClr val="4A7DBA"/>
              </a:solidFill>
              <a:prstDash val="solid"/>
              <a:round/>
              <a:headEnd type="none" w="sm" len="sm"/>
              <a:tailEnd type="none" w="sm" len="sm"/>
            </a:ln>
          </p:spPr>
        </p:cxnSp>
        <p:cxnSp>
          <p:nvCxnSpPr>
            <p:cNvPr id="463" name="Google Shape;463;p43"/>
            <p:cNvCxnSpPr/>
            <p:nvPr/>
          </p:nvCxnSpPr>
          <p:spPr>
            <a:xfrm rot="10800000">
              <a:off x="2571750" y="5207000"/>
              <a:ext cx="1143000" cy="7938"/>
            </a:xfrm>
            <a:prstGeom prst="straightConnector1">
              <a:avLst/>
            </a:prstGeom>
            <a:noFill/>
            <a:ln w="76200" cap="flat" cmpd="sng">
              <a:solidFill>
                <a:srgbClr val="4A7DBA"/>
              </a:solidFill>
              <a:prstDash val="solid"/>
              <a:round/>
              <a:headEnd type="none" w="sm" len="sm"/>
              <a:tailEnd type="none" w="sm" len="sm"/>
            </a:ln>
          </p:spPr>
        </p:cxnSp>
        <p:sp>
          <p:nvSpPr>
            <p:cNvPr id="464" name="Google Shape;464;p43"/>
            <p:cNvSpPr/>
            <p:nvPr/>
          </p:nvSpPr>
          <p:spPr>
            <a:xfrm>
              <a:off x="285720" y="4429132"/>
              <a:ext cx="928694" cy="285752"/>
            </a:xfrm>
            <a:prstGeom prst="ellipse">
              <a:avLst/>
            </a:prstGeom>
            <a:solidFill>
              <a:schemeClr val="accent2"/>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ES" sz="1400" b="1">
                  <a:solidFill>
                    <a:schemeClr val="lt1"/>
                  </a:solidFill>
                  <a:latin typeface="Calibri"/>
                  <a:ea typeface="Calibri"/>
                  <a:cs typeface="Calibri"/>
                  <a:sym typeface="Calibri"/>
                </a:rPr>
                <a:t>A1-A</a:t>
              </a:r>
              <a:endParaRPr/>
            </a:p>
          </p:txBody>
        </p:sp>
        <p:sp>
          <p:nvSpPr>
            <p:cNvPr id="465" name="Google Shape;465;p43"/>
            <p:cNvSpPr/>
            <p:nvPr/>
          </p:nvSpPr>
          <p:spPr>
            <a:xfrm>
              <a:off x="1384586" y="4143380"/>
              <a:ext cx="928694" cy="285752"/>
            </a:xfrm>
            <a:prstGeom prst="ellipse">
              <a:avLst/>
            </a:prstGeom>
            <a:solidFill>
              <a:schemeClr val="accent2"/>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ES" sz="1400" b="1">
                  <a:solidFill>
                    <a:schemeClr val="lt1"/>
                  </a:solidFill>
                  <a:latin typeface="Calibri"/>
                  <a:ea typeface="Calibri"/>
                  <a:cs typeface="Calibri"/>
                  <a:sym typeface="Calibri"/>
                </a:rPr>
                <a:t>A2-A</a:t>
              </a:r>
              <a:endParaRPr/>
            </a:p>
          </p:txBody>
        </p:sp>
        <p:sp>
          <p:nvSpPr>
            <p:cNvPr id="466" name="Google Shape;466;p43"/>
            <p:cNvSpPr/>
            <p:nvPr/>
          </p:nvSpPr>
          <p:spPr>
            <a:xfrm>
              <a:off x="2500298" y="4429132"/>
              <a:ext cx="928694" cy="285752"/>
            </a:xfrm>
            <a:prstGeom prst="ellipse">
              <a:avLst/>
            </a:prstGeom>
            <a:solidFill>
              <a:schemeClr val="accent2"/>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ES" sz="1400" b="1">
                  <a:solidFill>
                    <a:schemeClr val="lt1"/>
                  </a:solidFill>
                  <a:latin typeface="Calibri"/>
                  <a:ea typeface="Calibri"/>
                  <a:cs typeface="Calibri"/>
                  <a:sym typeface="Calibri"/>
                </a:rPr>
                <a:t>A3-A</a:t>
              </a:r>
              <a:endParaRPr/>
            </a:p>
          </p:txBody>
        </p:sp>
        <p:cxnSp>
          <p:nvCxnSpPr>
            <p:cNvPr id="467" name="Google Shape;467;p43"/>
            <p:cNvCxnSpPr/>
            <p:nvPr/>
          </p:nvCxnSpPr>
          <p:spPr>
            <a:xfrm rot="-5400000" flipH="1">
              <a:off x="700087" y="4764088"/>
              <a:ext cx="492125" cy="393700"/>
            </a:xfrm>
            <a:prstGeom prst="straightConnector1">
              <a:avLst/>
            </a:prstGeom>
            <a:noFill/>
            <a:ln w="38100" cap="flat" cmpd="sng">
              <a:solidFill>
                <a:srgbClr val="4A7DBA"/>
              </a:solidFill>
              <a:prstDash val="solid"/>
              <a:round/>
              <a:headEnd type="none" w="sm" len="sm"/>
              <a:tailEnd type="none" w="sm" len="sm"/>
            </a:ln>
          </p:spPr>
        </p:cxnSp>
        <p:cxnSp>
          <p:nvCxnSpPr>
            <p:cNvPr id="468" name="Google Shape;468;p43"/>
            <p:cNvCxnSpPr/>
            <p:nvPr/>
          </p:nvCxnSpPr>
          <p:spPr>
            <a:xfrm rot="-5400000" flipH="1">
              <a:off x="1625600" y="4652963"/>
              <a:ext cx="455613" cy="7937"/>
            </a:xfrm>
            <a:prstGeom prst="straightConnector1">
              <a:avLst/>
            </a:prstGeom>
            <a:noFill/>
            <a:ln w="38100" cap="flat" cmpd="sng">
              <a:solidFill>
                <a:srgbClr val="4A7DBA"/>
              </a:solidFill>
              <a:prstDash val="solid"/>
              <a:round/>
              <a:headEnd type="none" w="sm" len="sm"/>
              <a:tailEnd type="none" w="sm" len="sm"/>
            </a:ln>
          </p:spPr>
        </p:cxnSp>
        <p:cxnSp>
          <p:nvCxnSpPr>
            <p:cNvPr id="469" name="Google Shape;469;p43"/>
            <p:cNvCxnSpPr/>
            <p:nvPr/>
          </p:nvCxnSpPr>
          <p:spPr>
            <a:xfrm rot="5400000">
              <a:off x="2521744" y="4764881"/>
              <a:ext cx="492125" cy="392113"/>
            </a:xfrm>
            <a:prstGeom prst="straightConnector1">
              <a:avLst/>
            </a:prstGeom>
            <a:noFill/>
            <a:ln w="38100" cap="flat" cmpd="sng">
              <a:solidFill>
                <a:srgbClr val="4A7DBA"/>
              </a:solidFill>
              <a:prstDash val="solid"/>
              <a:round/>
              <a:headEnd type="none" w="sm" len="sm"/>
              <a:tailEnd type="none" w="sm" len="sm"/>
            </a:ln>
          </p:spPr>
        </p:cxnSp>
        <p:sp>
          <p:nvSpPr>
            <p:cNvPr id="470" name="Google Shape;470;p43"/>
            <p:cNvSpPr/>
            <p:nvPr/>
          </p:nvSpPr>
          <p:spPr>
            <a:xfrm>
              <a:off x="5715008" y="4437555"/>
              <a:ext cx="928694" cy="285752"/>
            </a:xfrm>
            <a:prstGeom prst="ellipse">
              <a:avLst/>
            </a:prstGeom>
            <a:solidFill>
              <a:schemeClr val="accent2"/>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ES" sz="1400" b="1">
                  <a:solidFill>
                    <a:schemeClr val="lt1"/>
                  </a:solidFill>
                  <a:latin typeface="Calibri"/>
                  <a:ea typeface="Calibri"/>
                  <a:cs typeface="Calibri"/>
                  <a:sym typeface="Calibri"/>
                </a:rPr>
                <a:t>A1-B</a:t>
              </a:r>
              <a:endParaRPr/>
            </a:p>
          </p:txBody>
        </p:sp>
        <p:sp>
          <p:nvSpPr>
            <p:cNvPr id="471" name="Google Shape;471;p43"/>
            <p:cNvSpPr/>
            <p:nvPr/>
          </p:nvSpPr>
          <p:spPr>
            <a:xfrm>
              <a:off x="6813874" y="4151803"/>
              <a:ext cx="928694" cy="285752"/>
            </a:xfrm>
            <a:prstGeom prst="ellipse">
              <a:avLst/>
            </a:prstGeom>
            <a:solidFill>
              <a:schemeClr val="accent2"/>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ES" sz="1400" b="1">
                  <a:solidFill>
                    <a:schemeClr val="lt1"/>
                  </a:solidFill>
                  <a:latin typeface="Calibri"/>
                  <a:ea typeface="Calibri"/>
                  <a:cs typeface="Calibri"/>
                  <a:sym typeface="Calibri"/>
                </a:rPr>
                <a:t>A2-B</a:t>
              </a:r>
              <a:endParaRPr/>
            </a:p>
          </p:txBody>
        </p:sp>
        <p:sp>
          <p:nvSpPr>
            <p:cNvPr id="472" name="Google Shape;472;p43"/>
            <p:cNvSpPr/>
            <p:nvPr/>
          </p:nvSpPr>
          <p:spPr>
            <a:xfrm>
              <a:off x="7929586" y="4437555"/>
              <a:ext cx="928694" cy="285752"/>
            </a:xfrm>
            <a:prstGeom prst="ellipse">
              <a:avLst/>
            </a:prstGeom>
            <a:solidFill>
              <a:schemeClr val="accent2"/>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ES" sz="1400" b="1">
                  <a:solidFill>
                    <a:schemeClr val="lt1"/>
                  </a:solidFill>
                  <a:latin typeface="Calibri"/>
                  <a:ea typeface="Calibri"/>
                  <a:cs typeface="Calibri"/>
                  <a:sym typeface="Calibri"/>
                </a:rPr>
                <a:t>A3-B</a:t>
              </a:r>
              <a:endParaRPr/>
            </a:p>
          </p:txBody>
        </p:sp>
        <p:cxnSp>
          <p:nvCxnSpPr>
            <p:cNvPr id="473" name="Google Shape;473;p43"/>
            <p:cNvCxnSpPr/>
            <p:nvPr/>
          </p:nvCxnSpPr>
          <p:spPr>
            <a:xfrm rot="-5400000" flipH="1">
              <a:off x="6127750" y="4775201"/>
              <a:ext cx="496887" cy="392112"/>
            </a:xfrm>
            <a:prstGeom prst="straightConnector1">
              <a:avLst/>
            </a:prstGeom>
            <a:noFill/>
            <a:ln w="38100" cap="flat" cmpd="sng">
              <a:solidFill>
                <a:srgbClr val="4A7DBA"/>
              </a:solidFill>
              <a:prstDash val="solid"/>
              <a:round/>
              <a:headEnd type="none" w="sm" len="sm"/>
              <a:tailEnd type="none" w="sm" len="sm"/>
            </a:ln>
          </p:spPr>
        </p:cxnSp>
        <p:cxnSp>
          <p:nvCxnSpPr>
            <p:cNvPr id="474" name="Google Shape;474;p43"/>
            <p:cNvCxnSpPr/>
            <p:nvPr/>
          </p:nvCxnSpPr>
          <p:spPr>
            <a:xfrm rot="-5400000" flipH="1">
              <a:off x="7051676" y="4664075"/>
              <a:ext cx="461962" cy="7937"/>
            </a:xfrm>
            <a:prstGeom prst="straightConnector1">
              <a:avLst/>
            </a:prstGeom>
            <a:noFill/>
            <a:ln w="38100" cap="flat" cmpd="sng">
              <a:solidFill>
                <a:srgbClr val="4A7DBA"/>
              </a:solidFill>
              <a:prstDash val="solid"/>
              <a:round/>
              <a:headEnd type="none" w="sm" len="sm"/>
              <a:tailEnd type="none" w="sm" len="sm"/>
            </a:ln>
          </p:spPr>
        </p:cxnSp>
        <p:cxnSp>
          <p:nvCxnSpPr>
            <p:cNvPr id="475" name="Google Shape;475;p43"/>
            <p:cNvCxnSpPr/>
            <p:nvPr/>
          </p:nvCxnSpPr>
          <p:spPr>
            <a:xfrm rot="5400000">
              <a:off x="7949406" y="4774407"/>
              <a:ext cx="496887" cy="393700"/>
            </a:xfrm>
            <a:prstGeom prst="straightConnector1">
              <a:avLst/>
            </a:prstGeom>
            <a:noFill/>
            <a:ln w="38100" cap="flat" cmpd="sng">
              <a:solidFill>
                <a:srgbClr val="4A7DBA"/>
              </a:solidFill>
              <a:prstDash val="solid"/>
              <a:round/>
              <a:headEnd type="none" w="sm" len="sm"/>
              <a:tailEnd type="none" w="sm" len="sm"/>
            </a:ln>
          </p:spPr>
        </p:cxn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45"/>
          <p:cNvSpPr txBox="1"/>
          <p:nvPr/>
        </p:nvSpPr>
        <p:spPr>
          <a:xfrm>
            <a:off x="437302" y="22502"/>
            <a:ext cx="4134403" cy="46196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400" b="1">
                <a:solidFill>
                  <a:schemeClr val="dk1"/>
                </a:solidFill>
                <a:latin typeface="Calibri"/>
                <a:ea typeface="Calibri"/>
                <a:cs typeface="Calibri"/>
                <a:sym typeface="Calibri"/>
              </a:rPr>
              <a:t>Modelo Entidad-Relación (E-R)</a:t>
            </a:r>
            <a:endParaRPr sz="2400" b="1">
              <a:solidFill>
                <a:schemeClr val="dk1"/>
              </a:solidFill>
              <a:latin typeface="Calibri"/>
              <a:ea typeface="Calibri"/>
              <a:cs typeface="Calibri"/>
              <a:sym typeface="Calibri"/>
            </a:endParaRPr>
          </a:p>
        </p:txBody>
      </p:sp>
      <p:sp>
        <p:nvSpPr>
          <p:cNvPr id="507" name="Google Shape;507;p45"/>
          <p:cNvSpPr txBox="1"/>
          <p:nvPr/>
        </p:nvSpPr>
        <p:spPr>
          <a:xfrm>
            <a:off x="437302" y="388771"/>
            <a:ext cx="2955980" cy="46166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400" b="1">
                <a:solidFill>
                  <a:schemeClr val="dk1"/>
                </a:solidFill>
                <a:latin typeface="Calibri"/>
                <a:ea typeface="Calibri"/>
                <a:cs typeface="Calibri"/>
                <a:sym typeface="Calibri"/>
              </a:rPr>
              <a:t>Tipos de relaciones</a:t>
            </a:r>
            <a:endParaRPr sz="2400" b="1">
              <a:solidFill>
                <a:schemeClr val="dk1"/>
              </a:solidFill>
              <a:latin typeface="Calibri"/>
              <a:ea typeface="Calibri"/>
              <a:cs typeface="Calibri"/>
              <a:sym typeface="Calibri"/>
            </a:endParaRPr>
          </a:p>
        </p:txBody>
      </p:sp>
      <p:sp>
        <p:nvSpPr>
          <p:cNvPr id="508" name="Google Shape;508;p45"/>
          <p:cNvSpPr txBox="1"/>
          <p:nvPr/>
        </p:nvSpPr>
        <p:spPr>
          <a:xfrm>
            <a:off x="3138192" y="666208"/>
            <a:ext cx="2867025" cy="584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3200" b="1">
                <a:solidFill>
                  <a:srgbClr val="FF0000"/>
                </a:solidFill>
                <a:latin typeface="Calibri"/>
                <a:ea typeface="Calibri"/>
                <a:cs typeface="Calibri"/>
                <a:sym typeface="Calibri"/>
              </a:rPr>
              <a:t>IMPORTANTE</a:t>
            </a:r>
            <a:endParaRPr/>
          </a:p>
        </p:txBody>
      </p:sp>
      <p:sp>
        <p:nvSpPr>
          <p:cNvPr id="509" name="Google Shape;509;p45"/>
          <p:cNvSpPr/>
          <p:nvPr/>
        </p:nvSpPr>
        <p:spPr>
          <a:xfrm>
            <a:off x="988828" y="1786920"/>
            <a:ext cx="6264571" cy="156966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2400">
                <a:solidFill>
                  <a:schemeClr val="dk1"/>
                </a:solidFill>
                <a:latin typeface="Calibri"/>
                <a:ea typeface="Calibri"/>
                <a:cs typeface="Calibri"/>
                <a:sym typeface="Calibri"/>
              </a:rPr>
              <a:t>La </a:t>
            </a:r>
            <a:r>
              <a:rPr lang="es-ES" sz="2400" b="1">
                <a:solidFill>
                  <a:srgbClr val="FF0000"/>
                </a:solidFill>
                <a:latin typeface="Calibri"/>
                <a:ea typeface="Calibri"/>
                <a:cs typeface="Calibri"/>
                <a:sym typeface="Calibri"/>
              </a:rPr>
              <a:t>cardinalidad</a:t>
            </a:r>
            <a:r>
              <a:rPr lang="es-ES" sz="2400">
                <a:solidFill>
                  <a:schemeClr val="dk1"/>
                </a:solidFill>
                <a:latin typeface="Calibri"/>
                <a:ea typeface="Calibri"/>
                <a:cs typeface="Calibri"/>
                <a:sym typeface="Calibri"/>
              </a:rPr>
              <a:t> para cada conjunto de entidades depende del </a:t>
            </a:r>
            <a:r>
              <a:rPr lang="es-ES" sz="2400" b="1">
                <a:solidFill>
                  <a:srgbClr val="FF0000"/>
                </a:solidFill>
                <a:latin typeface="Calibri"/>
                <a:ea typeface="Calibri"/>
                <a:cs typeface="Calibri"/>
                <a:sym typeface="Calibri"/>
              </a:rPr>
              <a:t>punto de vista </a:t>
            </a:r>
            <a:r>
              <a:rPr lang="es-ES" sz="2400">
                <a:solidFill>
                  <a:schemeClr val="dk1"/>
                </a:solidFill>
                <a:latin typeface="Calibri"/>
                <a:ea typeface="Calibri"/>
                <a:cs typeface="Calibri"/>
                <a:sym typeface="Calibri"/>
              </a:rPr>
              <a:t>que se le de al modelo en estudio, claro esta, sujetándose a la realidad.</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47"/>
          <p:cNvSpPr txBox="1"/>
          <p:nvPr/>
        </p:nvSpPr>
        <p:spPr>
          <a:xfrm>
            <a:off x="437302" y="22502"/>
            <a:ext cx="4134403" cy="46196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400" b="1">
                <a:solidFill>
                  <a:schemeClr val="dk1"/>
                </a:solidFill>
                <a:latin typeface="Calibri"/>
                <a:ea typeface="Calibri"/>
                <a:cs typeface="Calibri"/>
                <a:sym typeface="Calibri"/>
              </a:rPr>
              <a:t>Modelo Entidad-Relación (E-R)</a:t>
            </a:r>
            <a:endParaRPr sz="2400" b="1">
              <a:solidFill>
                <a:schemeClr val="dk1"/>
              </a:solidFill>
              <a:latin typeface="Calibri"/>
              <a:ea typeface="Calibri"/>
              <a:cs typeface="Calibri"/>
              <a:sym typeface="Calibri"/>
            </a:endParaRPr>
          </a:p>
        </p:txBody>
      </p:sp>
      <p:sp>
        <p:nvSpPr>
          <p:cNvPr id="523" name="Google Shape;523;p47"/>
          <p:cNvSpPr txBox="1"/>
          <p:nvPr/>
        </p:nvSpPr>
        <p:spPr>
          <a:xfrm>
            <a:off x="437302" y="570009"/>
            <a:ext cx="3587008" cy="46166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400" b="1">
                <a:solidFill>
                  <a:srgbClr val="FF0000"/>
                </a:solidFill>
                <a:latin typeface="Calibri"/>
                <a:ea typeface="Calibri"/>
                <a:cs typeface="Calibri"/>
                <a:sym typeface="Calibri"/>
              </a:rPr>
              <a:t>Dependencia de existencia</a:t>
            </a:r>
            <a:endParaRPr sz="2400" b="1">
              <a:solidFill>
                <a:srgbClr val="FF0000"/>
              </a:solidFill>
              <a:latin typeface="Calibri"/>
              <a:ea typeface="Calibri"/>
              <a:cs typeface="Calibri"/>
              <a:sym typeface="Calibri"/>
            </a:endParaRPr>
          </a:p>
        </p:txBody>
      </p:sp>
      <p:sp>
        <p:nvSpPr>
          <p:cNvPr id="524" name="Google Shape;524;p47"/>
          <p:cNvSpPr/>
          <p:nvPr/>
        </p:nvSpPr>
        <p:spPr>
          <a:xfrm>
            <a:off x="437302" y="1126191"/>
            <a:ext cx="7786687" cy="354012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2800">
                <a:solidFill>
                  <a:schemeClr val="dk1"/>
                </a:solidFill>
                <a:latin typeface="Calibri"/>
                <a:ea typeface="Calibri"/>
                <a:cs typeface="Calibri"/>
                <a:sym typeface="Calibri"/>
              </a:rPr>
              <a:t>Refiriéndonos a las mismas entidades </a:t>
            </a:r>
            <a:r>
              <a:rPr lang="es-ES" sz="2800" b="1">
                <a:solidFill>
                  <a:srgbClr val="FF0000"/>
                </a:solidFill>
                <a:latin typeface="Calibri"/>
                <a:ea typeface="Calibri"/>
                <a:cs typeface="Calibri"/>
                <a:sym typeface="Calibri"/>
              </a:rPr>
              <a:t>A</a:t>
            </a:r>
            <a:r>
              <a:rPr lang="es-ES" sz="2800">
                <a:solidFill>
                  <a:schemeClr val="dk1"/>
                </a:solidFill>
                <a:latin typeface="Calibri"/>
                <a:ea typeface="Calibri"/>
                <a:cs typeface="Calibri"/>
                <a:sym typeface="Calibri"/>
              </a:rPr>
              <a:t> y </a:t>
            </a:r>
            <a:r>
              <a:rPr lang="es-ES" sz="2800" b="1">
                <a:solidFill>
                  <a:srgbClr val="FF0000"/>
                </a:solidFill>
                <a:latin typeface="Calibri"/>
                <a:ea typeface="Calibri"/>
                <a:cs typeface="Calibri"/>
                <a:sym typeface="Calibri"/>
              </a:rPr>
              <a:t>B</a:t>
            </a:r>
            <a:r>
              <a:rPr lang="es-ES" sz="2800">
                <a:solidFill>
                  <a:schemeClr val="dk1"/>
                </a:solidFill>
                <a:latin typeface="Calibri"/>
                <a:ea typeface="Calibri"/>
                <a:cs typeface="Calibri"/>
                <a:sym typeface="Calibri"/>
              </a:rPr>
              <a:t>, decimos que si la entidad </a:t>
            </a:r>
            <a:r>
              <a:rPr lang="es-ES" sz="2800" b="1">
                <a:solidFill>
                  <a:srgbClr val="538CD5"/>
                </a:solidFill>
                <a:latin typeface="Calibri"/>
                <a:ea typeface="Calibri"/>
                <a:cs typeface="Calibri"/>
                <a:sym typeface="Calibri"/>
              </a:rPr>
              <a:t>A</a:t>
            </a:r>
            <a:r>
              <a:rPr lang="es-ES" sz="2800">
                <a:solidFill>
                  <a:schemeClr val="dk1"/>
                </a:solidFill>
                <a:latin typeface="Calibri"/>
                <a:ea typeface="Calibri"/>
                <a:cs typeface="Calibri"/>
                <a:sym typeface="Calibri"/>
              </a:rPr>
              <a:t> depende de la existencia de la entidad </a:t>
            </a:r>
            <a:r>
              <a:rPr lang="es-ES" sz="2800" b="1">
                <a:solidFill>
                  <a:srgbClr val="538CD5"/>
                </a:solidFill>
                <a:latin typeface="Calibri"/>
                <a:ea typeface="Calibri"/>
                <a:cs typeface="Calibri"/>
                <a:sym typeface="Calibri"/>
              </a:rPr>
              <a:t>B</a:t>
            </a:r>
            <a:r>
              <a:rPr lang="es-ES" sz="2800">
                <a:solidFill>
                  <a:schemeClr val="dk1"/>
                </a:solidFill>
                <a:latin typeface="Calibri"/>
                <a:ea typeface="Calibri"/>
                <a:cs typeface="Calibri"/>
                <a:sym typeface="Calibri"/>
              </a:rPr>
              <a:t>, entonces </a:t>
            </a:r>
            <a:r>
              <a:rPr lang="es-ES" sz="2800" b="1" i="1">
                <a:solidFill>
                  <a:srgbClr val="92D050"/>
                </a:solidFill>
                <a:latin typeface="Calibri"/>
                <a:ea typeface="Calibri"/>
                <a:cs typeface="Calibri"/>
                <a:sym typeface="Calibri"/>
              </a:rPr>
              <a:t>A es dependiente de existencia por B</a:t>
            </a:r>
            <a:r>
              <a:rPr lang="es-ES" sz="2800">
                <a:solidFill>
                  <a:schemeClr val="dk1"/>
                </a:solidFill>
                <a:latin typeface="Calibri"/>
                <a:ea typeface="Calibri"/>
                <a:cs typeface="Calibri"/>
                <a:sym typeface="Calibri"/>
              </a:rPr>
              <a:t>, si eliminamos a B tendríamos que eliminar por consecuente la entidad A, en este caso B es la entidad </a:t>
            </a:r>
            <a:r>
              <a:rPr lang="es-ES" sz="2800" i="1">
                <a:solidFill>
                  <a:schemeClr val="dk1"/>
                </a:solidFill>
                <a:latin typeface="Calibri"/>
                <a:ea typeface="Calibri"/>
                <a:cs typeface="Calibri"/>
                <a:sym typeface="Calibri"/>
              </a:rPr>
              <a:t>Dominante</a:t>
            </a:r>
            <a:r>
              <a:rPr lang="es-ES" sz="2800">
                <a:solidFill>
                  <a:schemeClr val="dk1"/>
                </a:solidFill>
                <a:latin typeface="Calibri"/>
                <a:ea typeface="Calibri"/>
                <a:cs typeface="Calibri"/>
                <a:sym typeface="Calibri"/>
              </a:rPr>
              <a:t> y A es la entidad </a:t>
            </a:r>
            <a:r>
              <a:rPr lang="es-ES" sz="2800" i="1">
                <a:solidFill>
                  <a:schemeClr val="dk1"/>
                </a:solidFill>
                <a:latin typeface="Calibri"/>
                <a:ea typeface="Calibri"/>
                <a:cs typeface="Calibri"/>
                <a:sym typeface="Calibri"/>
              </a:rPr>
              <a:t>subordinada.</a:t>
            </a:r>
            <a:endParaRPr sz="2800">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8"/>
          <p:cNvSpPr txBox="1"/>
          <p:nvPr/>
        </p:nvSpPr>
        <p:spPr>
          <a:xfrm>
            <a:off x="437302" y="22502"/>
            <a:ext cx="4134403" cy="46196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400" b="1">
                <a:solidFill>
                  <a:schemeClr val="dk1"/>
                </a:solidFill>
                <a:latin typeface="Calibri"/>
                <a:ea typeface="Calibri"/>
                <a:cs typeface="Calibri"/>
                <a:sym typeface="Calibri"/>
              </a:rPr>
              <a:t>Modelo Entidad-Relación (E-R)</a:t>
            </a:r>
            <a:endParaRPr sz="2400" b="1">
              <a:solidFill>
                <a:schemeClr val="dk1"/>
              </a:solidFill>
              <a:latin typeface="Calibri"/>
              <a:ea typeface="Calibri"/>
              <a:cs typeface="Calibri"/>
              <a:sym typeface="Calibri"/>
            </a:endParaRPr>
          </a:p>
        </p:txBody>
      </p:sp>
      <p:sp>
        <p:nvSpPr>
          <p:cNvPr id="530" name="Google Shape;530;p48"/>
          <p:cNvSpPr txBox="1"/>
          <p:nvPr/>
        </p:nvSpPr>
        <p:spPr>
          <a:xfrm>
            <a:off x="437301" y="582542"/>
            <a:ext cx="5633889" cy="52318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800" b="1" dirty="0">
                <a:solidFill>
                  <a:srgbClr val="FF0000"/>
                </a:solidFill>
                <a:latin typeface="Calibri"/>
                <a:ea typeface="Calibri"/>
                <a:cs typeface="Calibri"/>
                <a:sym typeface="Calibri"/>
              </a:rPr>
              <a:t>Llaves primarias o </a:t>
            </a:r>
            <a:r>
              <a:rPr lang="es-ES" sz="2800" b="1" dirty="0" err="1">
                <a:solidFill>
                  <a:srgbClr val="FF0000"/>
                </a:solidFill>
                <a:latin typeface="Calibri"/>
                <a:ea typeface="Calibri"/>
                <a:cs typeface="Calibri"/>
                <a:sym typeface="Calibri"/>
              </a:rPr>
              <a:t>primary</a:t>
            </a:r>
            <a:r>
              <a:rPr lang="es-ES" sz="2800" b="1" dirty="0">
                <a:solidFill>
                  <a:srgbClr val="FF0000"/>
                </a:solidFill>
                <a:latin typeface="Calibri"/>
                <a:ea typeface="Calibri"/>
                <a:cs typeface="Calibri"/>
                <a:sym typeface="Calibri"/>
              </a:rPr>
              <a:t> key</a:t>
            </a:r>
            <a:endParaRPr sz="2800" b="1" dirty="0">
              <a:solidFill>
                <a:srgbClr val="FF0000"/>
              </a:solidFill>
              <a:latin typeface="Calibri"/>
              <a:ea typeface="Calibri"/>
              <a:cs typeface="Calibri"/>
              <a:sym typeface="Calibri"/>
            </a:endParaRPr>
          </a:p>
        </p:txBody>
      </p:sp>
      <p:sp>
        <p:nvSpPr>
          <p:cNvPr id="531" name="Google Shape;531;p48"/>
          <p:cNvSpPr/>
          <p:nvPr/>
        </p:nvSpPr>
        <p:spPr>
          <a:xfrm>
            <a:off x="437302" y="1118755"/>
            <a:ext cx="7583339" cy="267765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2800">
                <a:solidFill>
                  <a:schemeClr val="dk1"/>
                </a:solidFill>
                <a:latin typeface="Calibri"/>
                <a:ea typeface="Calibri"/>
                <a:cs typeface="Calibri"/>
                <a:sym typeface="Calibri"/>
              </a:rPr>
              <a:t>La distinción de una entidad entre otra se debe a sus atributos, lo cual la hace única.</a:t>
            </a:r>
            <a:endParaRPr/>
          </a:p>
          <a:p>
            <a:pPr marL="0" marR="0" lvl="0" indent="0" algn="just" rtl="0">
              <a:spcBef>
                <a:spcPts val="0"/>
              </a:spcBef>
              <a:spcAft>
                <a:spcPts val="0"/>
              </a:spcAft>
              <a:buNone/>
            </a:pPr>
            <a:endParaRPr sz="2800">
              <a:solidFill>
                <a:schemeClr val="dk1"/>
              </a:solidFill>
              <a:latin typeface="Calibri"/>
              <a:ea typeface="Calibri"/>
              <a:cs typeface="Calibri"/>
              <a:sym typeface="Calibri"/>
            </a:endParaRPr>
          </a:p>
          <a:p>
            <a:pPr marL="0" marR="0" lvl="0" indent="0" algn="just" rtl="0">
              <a:spcBef>
                <a:spcPts val="0"/>
              </a:spcBef>
              <a:spcAft>
                <a:spcPts val="0"/>
              </a:spcAft>
              <a:buNone/>
            </a:pPr>
            <a:r>
              <a:rPr lang="es-ES" sz="2800">
                <a:solidFill>
                  <a:schemeClr val="dk1"/>
                </a:solidFill>
                <a:latin typeface="Calibri"/>
                <a:ea typeface="Calibri"/>
                <a:cs typeface="Calibri"/>
                <a:sym typeface="Calibri"/>
              </a:rPr>
              <a:t>Una </a:t>
            </a:r>
            <a:r>
              <a:rPr lang="es-ES" sz="2800" b="1" i="1">
                <a:solidFill>
                  <a:srgbClr val="FF0000"/>
                </a:solidFill>
                <a:latin typeface="Calibri"/>
                <a:ea typeface="Calibri"/>
                <a:cs typeface="Calibri"/>
                <a:sym typeface="Calibri"/>
              </a:rPr>
              <a:t>llave primaria</a:t>
            </a:r>
            <a:r>
              <a:rPr lang="es-ES" sz="2800">
                <a:solidFill>
                  <a:srgbClr val="FF0000"/>
                </a:solidFill>
                <a:latin typeface="Calibri"/>
                <a:ea typeface="Calibri"/>
                <a:cs typeface="Calibri"/>
                <a:sym typeface="Calibri"/>
              </a:rPr>
              <a:t> </a:t>
            </a:r>
            <a:r>
              <a:rPr lang="es-ES" sz="2800">
                <a:solidFill>
                  <a:schemeClr val="dk1"/>
                </a:solidFill>
                <a:latin typeface="Calibri"/>
                <a:ea typeface="Calibri"/>
                <a:cs typeface="Calibri"/>
                <a:sym typeface="Calibri"/>
              </a:rPr>
              <a:t>es aquel atributo el cual consideramos </a:t>
            </a:r>
            <a:r>
              <a:rPr lang="es-ES" sz="2800" b="1">
                <a:solidFill>
                  <a:srgbClr val="FF0000"/>
                </a:solidFill>
                <a:latin typeface="Calibri"/>
                <a:ea typeface="Calibri"/>
                <a:cs typeface="Calibri"/>
                <a:sym typeface="Calibri"/>
              </a:rPr>
              <a:t>clave</a:t>
            </a:r>
            <a:r>
              <a:rPr lang="es-ES" sz="2800">
                <a:solidFill>
                  <a:schemeClr val="dk1"/>
                </a:solidFill>
                <a:latin typeface="Calibri"/>
                <a:ea typeface="Calibri"/>
                <a:cs typeface="Calibri"/>
                <a:sym typeface="Calibri"/>
              </a:rPr>
              <a:t> para la identificación de los demás atributos que describen a la entidad.</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49"/>
          <p:cNvSpPr txBox="1"/>
          <p:nvPr/>
        </p:nvSpPr>
        <p:spPr>
          <a:xfrm>
            <a:off x="393405" y="98825"/>
            <a:ext cx="4134403" cy="46196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400" b="1">
                <a:solidFill>
                  <a:schemeClr val="dk1"/>
                </a:solidFill>
                <a:latin typeface="Calibri"/>
                <a:ea typeface="Calibri"/>
                <a:cs typeface="Calibri"/>
                <a:sym typeface="Calibri"/>
              </a:rPr>
              <a:t>Modelo Entidad-Relación (E-R)</a:t>
            </a:r>
            <a:endParaRPr sz="2400" b="1">
              <a:solidFill>
                <a:schemeClr val="dk1"/>
              </a:solidFill>
              <a:latin typeface="Calibri"/>
              <a:ea typeface="Calibri"/>
              <a:cs typeface="Calibri"/>
              <a:sym typeface="Calibri"/>
            </a:endParaRPr>
          </a:p>
        </p:txBody>
      </p:sp>
      <p:sp>
        <p:nvSpPr>
          <p:cNvPr id="537" name="Google Shape;537;p49"/>
          <p:cNvSpPr txBox="1"/>
          <p:nvPr/>
        </p:nvSpPr>
        <p:spPr>
          <a:xfrm>
            <a:off x="393405" y="393405"/>
            <a:ext cx="2344143" cy="53385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800" b="1">
                <a:solidFill>
                  <a:srgbClr val="FF0000"/>
                </a:solidFill>
                <a:latin typeface="Calibri"/>
                <a:ea typeface="Calibri"/>
                <a:cs typeface="Calibri"/>
                <a:sym typeface="Calibri"/>
              </a:rPr>
              <a:t>Llave primaria</a:t>
            </a:r>
            <a:endParaRPr sz="2800" b="1">
              <a:solidFill>
                <a:srgbClr val="FF0000"/>
              </a:solidFill>
              <a:latin typeface="Calibri"/>
              <a:ea typeface="Calibri"/>
              <a:cs typeface="Calibri"/>
              <a:sym typeface="Calibri"/>
            </a:endParaRPr>
          </a:p>
        </p:txBody>
      </p:sp>
      <p:grpSp>
        <p:nvGrpSpPr>
          <p:cNvPr id="538" name="Google Shape;538;p49"/>
          <p:cNvGrpSpPr/>
          <p:nvPr/>
        </p:nvGrpSpPr>
        <p:grpSpPr>
          <a:xfrm>
            <a:off x="1059866" y="787327"/>
            <a:ext cx="6716824" cy="4067973"/>
            <a:chOff x="285720" y="1571612"/>
            <a:chExt cx="7858180" cy="5231874"/>
          </a:xfrm>
        </p:grpSpPr>
        <p:sp>
          <p:nvSpPr>
            <p:cNvPr id="539" name="Google Shape;539;p49"/>
            <p:cNvSpPr/>
            <p:nvPr/>
          </p:nvSpPr>
          <p:spPr>
            <a:xfrm>
              <a:off x="3071802" y="3286124"/>
              <a:ext cx="2306852" cy="857256"/>
            </a:xfrm>
            <a:prstGeom prst="rect">
              <a:avLst/>
            </a:prstGeom>
            <a:solidFill>
              <a:schemeClr val="accent1"/>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ES" sz="2000" b="1">
                  <a:solidFill>
                    <a:schemeClr val="lt1"/>
                  </a:solidFill>
                  <a:latin typeface="Calibri"/>
                  <a:ea typeface="Calibri"/>
                  <a:cs typeface="Calibri"/>
                  <a:sym typeface="Calibri"/>
                </a:rPr>
                <a:t>Alumno</a:t>
              </a:r>
              <a:endParaRPr/>
            </a:p>
          </p:txBody>
        </p:sp>
        <p:sp>
          <p:nvSpPr>
            <p:cNvPr id="540" name="Google Shape;540;p49"/>
            <p:cNvSpPr/>
            <p:nvPr/>
          </p:nvSpPr>
          <p:spPr>
            <a:xfrm>
              <a:off x="500034" y="2428868"/>
              <a:ext cx="2428892" cy="714380"/>
            </a:xfrm>
            <a:prstGeom prst="ellipse">
              <a:avLst/>
            </a:prstGeom>
            <a:solidFill>
              <a:schemeClr val="accent2"/>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ES" sz="1600" b="1" dirty="0">
                  <a:solidFill>
                    <a:schemeClr val="lt1"/>
                  </a:solidFill>
                  <a:latin typeface="Calibri"/>
                  <a:ea typeface="Calibri"/>
                  <a:cs typeface="Calibri"/>
                  <a:sym typeface="Calibri"/>
                </a:rPr>
                <a:t>Nombre</a:t>
              </a:r>
              <a:endParaRPr dirty="0"/>
            </a:p>
          </p:txBody>
        </p:sp>
        <p:sp>
          <p:nvSpPr>
            <p:cNvPr id="541" name="Google Shape;541;p49"/>
            <p:cNvSpPr/>
            <p:nvPr/>
          </p:nvSpPr>
          <p:spPr>
            <a:xfrm>
              <a:off x="3000364" y="1571612"/>
              <a:ext cx="2428892" cy="714380"/>
            </a:xfrm>
            <a:prstGeom prst="ellipse">
              <a:avLst/>
            </a:prstGeom>
            <a:solidFill>
              <a:schemeClr val="accent2"/>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ES" sz="1600" b="1">
                  <a:solidFill>
                    <a:schemeClr val="lt1"/>
                  </a:solidFill>
                  <a:latin typeface="Calibri"/>
                  <a:ea typeface="Calibri"/>
                  <a:cs typeface="Calibri"/>
                  <a:sym typeface="Calibri"/>
                </a:rPr>
                <a:t>Grado</a:t>
              </a:r>
              <a:endParaRPr/>
            </a:p>
          </p:txBody>
        </p:sp>
        <p:sp>
          <p:nvSpPr>
            <p:cNvPr id="542" name="Google Shape;542;p49"/>
            <p:cNvSpPr/>
            <p:nvPr/>
          </p:nvSpPr>
          <p:spPr>
            <a:xfrm>
              <a:off x="5715008" y="2285992"/>
              <a:ext cx="2428892" cy="714380"/>
            </a:xfrm>
            <a:prstGeom prst="ellipse">
              <a:avLst/>
            </a:prstGeom>
            <a:solidFill>
              <a:schemeClr val="accent2"/>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ES" sz="1600" b="1">
                  <a:solidFill>
                    <a:schemeClr val="lt1"/>
                  </a:solidFill>
                  <a:latin typeface="Calibri"/>
                  <a:ea typeface="Calibri"/>
                  <a:cs typeface="Calibri"/>
                  <a:sym typeface="Calibri"/>
                </a:rPr>
                <a:t>Carrera</a:t>
              </a:r>
              <a:endParaRPr/>
            </a:p>
          </p:txBody>
        </p:sp>
        <p:cxnSp>
          <p:nvCxnSpPr>
            <p:cNvPr id="543" name="Google Shape;543;p49"/>
            <p:cNvCxnSpPr>
              <a:stCxn id="540" idx="5"/>
            </p:cNvCxnSpPr>
            <p:nvPr/>
          </p:nvCxnSpPr>
          <p:spPr>
            <a:xfrm>
              <a:off x="2573223" y="3038629"/>
              <a:ext cx="498600" cy="676200"/>
            </a:xfrm>
            <a:prstGeom prst="straightConnector1">
              <a:avLst/>
            </a:prstGeom>
            <a:noFill/>
            <a:ln w="38100" cap="flat" cmpd="sng">
              <a:solidFill>
                <a:srgbClr val="4A7DBA"/>
              </a:solidFill>
              <a:prstDash val="solid"/>
              <a:round/>
              <a:headEnd type="none" w="sm" len="sm"/>
              <a:tailEnd type="none" w="sm" len="sm"/>
            </a:ln>
          </p:spPr>
        </p:cxnSp>
        <p:cxnSp>
          <p:nvCxnSpPr>
            <p:cNvPr id="544" name="Google Shape;544;p49"/>
            <p:cNvCxnSpPr/>
            <p:nvPr/>
          </p:nvCxnSpPr>
          <p:spPr>
            <a:xfrm rot="-5400000" flipH="1">
              <a:off x="3791774" y="2780507"/>
              <a:ext cx="1000125" cy="11112"/>
            </a:xfrm>
            <a:prstGeom prst="straightConnector1">
              <a:avLst/>
            </a:prstGeom>
            <a:noFill/>
            <a:ln w="38100" cap="flat" cmpd="sng">
              <a:solidFill>
                <a:srgbClr val="4A7DBA"/>
              </a:solidFill>
              <a:prstDash val="solid"/>
              <a:round/>
              <a:headEnd type="none" w="sm" len="sm"/>
              <a:tailEnd type="none" w="sm" len="sm"/>
            </a:ln>
          </p:spPr>
        </p:cxnSp>
        <p:cxnSp>
          <p:nvCxnSpPr>
            <p:cNvPr id="545" name="Google Shape;545;p49"/>
            <p:cNvCxnSpPr/>
            <p:nvPr/>
          </p:nvCxnSpPr>
          <p:spPr>
            <a:xfrm rot="5400000">
              <a:off x="5796756" y="2582069"/>
              <a:ext cx="714375" cy="1550988"/>
            </a:xfrm>
            <a:prstGeom prst="straightConnector1">
              <a:avLst/>
            </a:prstGeom>
            <a:noFill/>
            <a:ln w="38100" cap="flat" cmpd="sng">
              <a:solidFill>
                <a:srgbClr val="4A7DBA"/>
              </a:solidFill>
              <a:prstDash val="solid"/>
              <a:round/>
              <a:headEnd type="none" w="sm" len="sm"/>
              <a:tailEnd type="none" w="sm" len="sm"/>
            </a:ln>
          </p:spPr>
        </p:cxnSp>
        <p:sp>
          <p:nvSpPr>
            <p:cNvPr id="546" name="Google Shape;546;p49"/>
            <p:cNvSpPr/>
            <p:nvPr/>
          </p:nvSpPr>
          <p:spPr>
            <a:xfrm>
              <a:off x="285720" y="4214818"/>
              <a:ext cx="2428892" cy="714380"/>
            </a:xfrm>
            <a:prstGeom prst="ellipse">
              <a:avLst/>
            </a:prstGeom>
            <a:solidFill>
              <a:schemeClr val="accent2"/>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ES" sz="1600" b="1">
                  <a:solidFill>
                    <a:schemeClr val="lt1"/>
                  </a:solidFill>
                  <a:latin typeface="Calibri"/>
                  <a:ea typeface="Calibri"/>
                  <a:cs typeface="Calibri"/>
                  <a:sym typeface="Calibri"/>
                </a:rPr>
                <a:t>Domicilio</a:t>
              </a:r>
              <a:endParaRPr/>
            </a:p>
          </p:txBody>
        </p:sp>
        <p:cxnSp>
          <p:nvCxnSpPr>
            <p:cNvPr id="547" name="Google Shape;547;p49"/>
            <p:cNvCxnSpPr/>
            <p:nvPr/>
          </p:nvCxnSpPr>
          <p:spPr>
            <a:xfrm rot="10800000" flipH="1">
              <a:off x="2714625" y="4000500"/>
              <a:ext cx="344997" cy="571501"/>
            </a:xfrm>
            <a:prstGeom prst="straightConnector1">
              <a:avLst/>
            </a:prstGeom>
            <a:noFill/>
            <a:ln w="38100" cap="flat" cmpd="sng">
              <a:solidFill>
                <a:srgbClr val="4A7DBA"/>
              </a:solidFill>
              <a:prstDash val="solid"/>
              <a:round/>
              <a:headEnd type="none" w="sm" len="sm"/>
              <a:tailEnd type="none" w="sm" len="sm"/>
            </a:ln>
          </p:spPr>
        </p:cxnSp>
        <p:sp>
          <p:nvSpPr>
            <p:cNvPr id="548" name="Google Shape;548;p49"/>
            <p:cNvSpPr/>
            <p:nvPr/>
          </p:nvSpPr>
          <p:spPr>
            <a:xfrm>
              <a:off x="2714612" y="5286388"/>
              <a:ext cx="2428892" cy="714380"/>
            </a:xfrm>
            <a:prstGeom prst="ellipse">
              <a:avLst/>
            </a:prstGeom>
            <a:solidFill>
              <a:schemeClr val="accent2"/>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ES" sz="1600" b="1">
                  <a:solidFill>
                    <a:schemeClr val="lt1"/>
                  </a:solidFill>
                  <a:latin typeface="Calibri"/>
                  <a:ea typeface="Calibri"/>
                  <a:cs typeface="Calibri"/>
                  <a:sym typeface="Calibri"/>
                </a:rPr>
                <a:t>No. Expediente</a:t>
              </a:r>
              <a:endParaRPr/>
            </a:p>
          </p:txBody>
        </p:sp>
        <p:cxnSp>
          <p:nvCxnSpPr>
            <p:cNvPr id="549" name="Google Shape;549;p49"/>
            <p:cNvCxnSpPr/>
            <p:nvPr/>
          </p:nvCxnSpPr>
          <p:spPr>
            <a:xfrm rot="-5400000">
              <a:off x="3505994" y="4566444"/>
              <a:ext cx="1143000" cy="296862"/>
            </a:xfrm>
            <a:prstGeom prst="straightConnector1">
              <a:avLst/>
            </a:prstGeom>
            <a:noFill/>
            <a:ln w="38100" cap="flat" cmpd="sng">
              <a:solidFill>
                <a:srgbClr val="4A7DBA"/>
              </a:solidFill>
              <a:prstDash val="solid"/>
              <a:round/>
              <a:headEnd type="none" w="sm" len="sm"/>
              <a:tailEnd type="none" w="sm" len="sm"/>
            </a:ln>
          </p:spPr>
        </p:cxnSp>
        <p:cxnSp>
          <p:nvCxnSpPr>
            <p:cNvPr id="550" name="Google Shape;550;p49"/>
            <p:cNvCxnSpPr/>
            <p:nvPr/>
          </p:nvCxnSpPr>
          <p:spPr>
            <a:xfrm rot="10800000" flipH="1">
              <a:off x="6372501" y="5446185"/>
              <a:ext cx="182906" cy="588430"/>
            </a:xfrm>
            <a:prstGeom prst="straightConnector1">
              <a:avLst/>
            </a:prstGeom>
            <a:noFill/>
            <a:ln w="57150" cap="flat" cmpd="sng">
              <a:solidFill>
                <a:srgbClr val="00B050"/>
              </a:solidFill>
              <a:prstDash val="solid"/>
              <a:round/>
              <a:headEnd type="none" w="sm" len="sm"/>
              <a:tailEnd type="stealth" w="med" len="med"/>
            </a:ln>
          </p:spPr>
        </p:cxnSp>
        <p:sp>
          <p:nvSpPr>
            <p:cNvPr id="551" name="Google Shape;551;p49"/>
            <p:cNvSpPr txBox="1"/>
            <p:nvPr/>
          </p:nvSpPr>
          <p:spPr>
            <a:xfrm>
              <a:off x="5962596" y="5972231"/>
              <a:ext cx="1185624" cy="831255"/>
            </a:xfrm>
            <a:prstGeom prst="rect">
              <a:avLst/>
            </a:prstGeom>
            <a:noFill/>
            <a:ln>
              <a:noFill/>
            </a:ln>
          </p:spPr>
          <p:txBody>
            <a:bodyPr spcFirstLastPara="1" wrap="square" lIns="91425" tIns="45700" rIns="91425" bIns="45700" anchor="t" anchorCtr="0">
              <a:spAutoFit/>
            </a:bodyPr>
            <a:lstStyle/>
            <a:p>
              <a:pPr marL="342900" marR="0" lvl="0" indent="-342900" algn="ctr" rtl="0">
                <a:spcBef>
                  <a:spcPts val="0"/>
                </a:spcBef>
                <a:spcAft>
                  <a:spcPts val="0"/>
                </a:spcAft>
                <a:buNone/>
              </a:pPr>
              <a:r>
                <a:rPr lang="es-ES" sz="1800" b="1" i="1" dirty="0">
                  <a:solidFill>
                    <a:srgbClr val="00B050"/>
                  </a:solidFill>
                  <a:latin typeface="Calibri"/>
                  <a:ea typeface="Calibri"/>
                  <a:cs typeface="Calibri"/>
                  <a:sym typeface="Calibri"/>
                </a:rPr>
                <a:t>Llaves </a:t>
              </a:r>
              <a:endParaRPr dirty="0"/>
            </a:p>
            <a:p>
              <a:pPr marL="342900" marR="0" lvl="0" indent="-342900" algn="ctr" rtl="0">
                <a:spcBef>
                  <a:spcPts val="0"/>
                </a:spcBef>
                <a:spcAft>
                  <a:spcPts val="0"/>
                </a:spcAft>
                <a:buNone/>
              </a:pPr>
              <a:r>
                <a:rPr lang="es-ES" sz="1800" b="1" i="1" dirty="0">
                  <a:solidFill>
                    <a:srgbClr val="00B050"/>
                  </a:solidFill>
                  <a:latin typeface="Calibri"/>
                  <a:ea typeface="Calibri"/>
                  <a:cs typeface="Calibri"/>
                  <a:sym typeface="Calibri"/>
                </a:rPr>
                <a:t>Primaria</a:t>
              </a:r>
              <a:endParaRPr dirty="0"/>
            </a:p>
          </p:txBody>
        </p:sp>
      </p:grpSp>
      <p:sp>
        <p:nvSpPr>
          <p:cNvPr id="552" name="Google Shape;552;p49"/>
          <p:cNvSpPr/>
          <p:nvPr/>
        </p:nvSpPr>
        <p:spPr>
          <a:xfrm>
            <a:off x="5786935" y="3244492"/>
            <a:ext cx="2076109" cy="555457"/>
          </a:xfrm>
          <a:prstGeom prst="ellipse">
            <a:avLst/>
          </a:prstGeom>
          <a:solidFill>
            <a:schemeClr val="accent2"/>
          </a:solid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ES" sz="1600" b="1" dirty="0" err="1">
                <a:solidFill>
                  <a:schemeClr val="lt1"/>
                </a:solidFill>
                <a:latin typeface="Calibri"/>
                <a:ea typeface="Calibri"/>
                <a:cs typeface="Calibri"/>
                <a:sym typeface="Calibri"/>
              </a:rPr>
              <a:t>Identificacion</a:t>
            </a:r>
            <a:r>
              <a:rPr lang="es-ES" sz="1600" b="1" dirty="0">
                <a:solidFill>
                  <a:schemeClr val="lt1"/>
                </a:solidFill>
                <a:latin typeface="Calibri"/>
                <a:ea typeface="Calibri"/>
                <a:cs typeface="Calibri"/>
                <a:sym typeface="Calibri"/>
              </a:rPr>
              <a:t> </a:t>
            </a:r>
            <a:endParaRPr dirty="0"/>
          </a:p>
        </p:txBody>
      </p:sp>
      <p:cxnSp>
        <p:nvCxnSpPr>
          <p:cNvPr id="553" name="Google Shape;553;p49"/>
          <p:cNvCxnSpPr/>
          <p:nvPr/>
        </p:nvCxnSpPr>
        <p:spPr>
          <a:xfrm>
            <a:off x="5322884" y="2786966"/>
            <a:ext cx="1128255" cy="457526"/>
          </a:xfrm>
          <a:prstGeom prst="straightConnector1">
            <a:avLst/>
          </a:prstGeom>
          <a:noFill/>
          <a:ln w="38100" cap="flat" cmpd="sng">
            <a:solidFill>
              <a:srgbClr val="4A7DBA"/>
            </a:solidFill>
            <a:prstDash val="solid"/>
            <a:round/>
            <a:headEnd type="none" w="sm" len="sm"/>
            <a:tailEnd type="none" w="sm" len="sm"/>
          </a:ln>
        </p:spPr>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8"/>
          <p:cNvSpPr txBox="1"/>
          <p:nvPr/>
        </p:nvSpPr>
        <p:spPr>
          <a:xfrm>
            <a:off x="437302" y="22502"/>
            <a:ext cx="4134403" cy="46196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400" b="1" dirty="0">
                <a:solidFill>
                  <a:schemeClr val="dk1"/>
                </a:solidFill>
                <a:latin typeface="Calibri"/>
                <a:ea typeface="Calibri"/>
                <a:cs typeface="Calibri"/>
                <a:sym typeface="Calibri"/>
              </a:rPr>
              <a:t>Modelo Entidad-Relación (E-R)</a:t>
            </a:r>
            <a:endParaRPr sz="2400" b="1" dirty="0">
              <a:solidFill>
                <a:schemeClr val="dk1"/>
              </a:solidFill>
              <a:latin typeface="Calibri"/>
              <a:ea typeface="Calibri"/>
              <a:cs typeface="Calibri"/>
              <a:sym typeface="Calibri"/>
            </a:endParaRPr>
          </a:p>
        </p:txBody>
      </p:sp>
      <p:sp>
        <p:nvSpPr>
          <p:cNvPr id="530" name="Google Shape;530;p48"/>
          <p:cNvSpPr txBox="1"/>
          <p:nvPr/>
        </p:nvSpPr>
        <p:spPr>
          <a:xfrm>
            <a:off x="607423" y="1001840"/>
            <a:ext cx="5208586" cy="52318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800" b="1" dirty="0">
                <a:solidFill>
                  <a:srgbClr val="FF0000"/>
                </a:solidFill>
                <a:latin typeface="Calibri"/>
                <a:ea typeface="Calibri"/>
                <a:cs typeface="Calibri"/>
                <a:sym typeface="Calibri"/>
              </a:rPr>
              <a:t>Llaves secundaria o foreign key</a:t>
            </a:r>
            <a:endParaRPr sz="2800" b="1" dirty="0">
              <a:solidFill>
                <a:srgbClr val="FF0000"/>
              </a:solidFill>
              <a:latin typeface="Calibri"/>
              <a:ea typeface="Calibri"/>
              <a:cs typeface="Calibri"/>
              <a:sym typeface="Calibri"/>
            </a:endParaRPr>
          </a:p>
        </p:txBody>
      </p:sp>
      <p:sp>
        <p:nvSpPr>
          <p:cNvPr id="531" name="Google Shape;531;p48"/>
          <p:cNvSpPr/>
          <p:nvPr/>
        </p:nvSpPr>
        <p:spPr>
          <a:xfrm>
            <a:off x="437302" y="1894931"/>
            <a:ext cx="7583339" cy="224672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2800" dirty="0">
                <a:solidFill>
                  <a:schemeClr val="dk1"/>
                </a:solidFill>
                <a:latin typeface="Calibri"/>
                <a:cs typeface="Calibri"/>
              </a:rPr>
              <a:t>Una clave foránea es una columna o un conjunto de columnas en una tabla cuyos valores corresponden a los valores de la clave primaria de otra tabla.</a:t>
            </a:r>
            <a:endParaRPr sz="2800" dirty="0">
              <a:solidFill>
                <a:schemeClr val="dk1"/>
              </a:solidFill>
              <a:latin typeface="Calibri"/>
              <a:cs typeface="Calibri"/>
            </a:endParaRPr>
          </a:p>
          <a:p>
            <a:pPr marL="0" marR="0" lvl="0" indent="0" algn="just" rtl="0">
              <a:spcBef>
                <a:spcPts val="0"/>
              </a:spcBef>
              <a:spcAft>
                <a:spcPts val="0"/>
              </a:spcAft>
              <a:buNone/>
            </a:pPr>
            <a:endParaRPr sz="2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686036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8"/>
          <p:cNvSpPr txBox="1"/>
          <p:nvPr/>
        </p:nvSpPr>
        <p:spPr>
          <a:xfrm>
            <a:off x="437302" y="22502"/>
            <a:ext cx="4134403" cy="46196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400" b="1" dirty="0">
                <a:solidFill>
                  <a:schemeClr val="dk1"/>
                </a:solidFill>
                <a:latin typeface="Calibri"/>
                <a:ea typeface="Calibri"/>
                <a:cs typeface="Calibri"/>
                <a:sym typeface="Calibri"/>
              </a:rPr>
              <a:t>Modelo Entidad-Relación (E-R)</a:t>
            </a:r>
            <a:endParaRPr sz="2400" b="1" dirty="0">
              <a:solidFill>
                <a:schemeClr val="dk1"/>
              </a:solidFill>
              <a:latin typeface="Calibri"/>
              <a:ea typeface="Calibri"/>
              <a:cs typeface="Calibri"/>
              <a:sym typeface="Calibri"/>
            </a:endParaRPr>
          </a:p>
        </p:txBody>
      </p:sp>
      <p:sp>
        <p:nvSpPr>
          <p:cNvPr id="530" name="Google Shape;530;p48"/>
          <p:cNvSpPr txBox="1"/>
          <p:nvPr/>
        </p:nvSpPr>
        <p:spPr>
          <a:xfrm>
            <a:off x="1967412" y="727735"/>
            <a:ext cx="5208586" cy="646290"/>
          </a:xfrm>
          <a:prstGeom prst="rect">
            <a:avLst/>
          </a:prstGeom>
          <a:noFill/>
          <a:ln>
            <a:noFill/>
          </a:ln>
        </p:spPr>
        <p:txBody>
          <a:bodyPr spcFirstLastPara="1" wrap="square" lIns="91425" tIns="45700" rIns="91425" bIns="45700" anchor="t" anchorCtr="0">
            <a:spAutoFit/>
          </a:bodyPr>
          <a:lstStyle/>
          <a:p>
            <a:pPr marL="342900" marR="0" lvl="0" indent="-342900" algn="ctr" rtl="0">
              <a:spcBef>
                <a:spcPts val="0"/>
              </a:spcBef>
              <a:spcAft>
                <a:spcPts val="0"/>
              </a:spcAft>
              <a:buNone/>
            </a:pPr>
            <a:r>
              <a:rPr lang="es-ES" sz="3600" b="1" dirty="0">
                <a:solidFill>
                  <a:srgbClr val="FF0000"/>
                </a:solidFill>
                <a:latin typeface="Calibri"/>
                <a:ea typeface="Calibri"/>
                <a:cs typeface="Calibri"/>
                <a:sym typeface="Calibri"/>
              </a:rPr>
              <a:t>Diferencias</a:t>
            </a:r>
            <a:endParaRPr sz="3600" b="1" dirty="0">
              <a:solidFill>
                <a:srgbClr val="FF0000"/>
              </a:solidFill>
              <a:latin typeface="Calibri"/>
              <a:ea typeface="Calibri"/>
              <a:cs typeface="Calibri"/>
              <a:sym typeface="Calibri"/>
            </a:endParaRPr>
          </a:p>
        </p:txBody>
      </p:sp>
      <p:sp>
        <p:nvSpPr>
          <p:cNvPr id="6" name="CuadroTexto 5">
            <a:extLst>
              <a:ext uri="{FF2B5EF4-FFF2-40B4-BE49-F238E27FC236}">
                <a16:creationId xmlns:a16="http://schemas.microsoft.com/office/drawing/2014/main" id="{0F2EFA35-A761-401F-B824-F0487287F134}"/>
              </a:ext>
            </a:extLst>
          </p:cNvPr>
          <p:cNvSpPr txBox="1"/>
          <p:nvPr/>
        </p:nvSpPr>
        <p:spPr>
          <a:xfrm>
            <a:off x="618055" y="1553848"/>
            <a:ext cx="8164438" cy="3108543"/>
          </a:xfrm>
          <a:prstGeom prst="rect">
            <a:avLst/>
          </a:prstGeom>
          <a:noFill/>
        </p:spPr>
        <p:txBody>
          <a:bodyPr wrap="square">
            <a:spAutoFit/>
          </a:bodyPr>
          <a:lstStyle/>
          <a:p>
            <a:pPr algn="l" fontAlgn="base"/>
            <a:endParaRPr lang="es-ES" sz="2800" b="0" i="0" dirty="0">
              <a:solidFill>
                <a:srgbClr val="444444"/>
              </a:solidFill>
              <a:effectLst/>
              <a:latin typeface="Calibri" panose="020F0502020204030204" pitchFamily="34" charset="0"/>
              <a:cs typeface="Calibri" panose="020F0502020204030204" pitchFamily="34" charset="0"/>
            </a:endParaRPr>
          </a:p>
          <a:p>
            <a:pPr algn="l" fontAlgn="base"/>
            <a:r>
              <a:rPr lang="es-ES" sz="2800" b="0" i="0" dirty="0">
                <a:solidFill>
                  <a:srgbClr val="444444"/>
                </a:solidFill>
                <a:effectLst/>
                <a:latin typeface="Calibri" panose="020F0502020204030204" pitchFamily="34" charset="0"/>
                <a:cs typeface="Calibri" panose="020F0502020204030204" pitchFamily="34" charset="0"/>
              </a:rPr>
              <a:t>La clave primaria identifica un registro único de una tabla.</a:t>
            </a:r>
          </a:p>
          <a:p>
            <a:pPr algn="l" fontAlgn="base">
              <a:buFont typeface="Arial" panose="020B0604020202020204" pitchFamily="34" charset="0"/>
              <a:buChar char="•"/>
            </a:pPr>
            <a:endParaRPr lang="es-ES" sz="2800" b="0" i="0" dirty="0">
              <a:solidFill>
                <a:srgbClr val="444444"/>
              </a:solidFill>
              <a:effectLst/>
              <a:latin typeface="Calibri" panose="020F0502020204030204" pitchFamily="34" charset="0"/>
              <a:cs typeface="Calibri" panose="020F0502020204030204" pitchFamily="34" charset="0"/>
            </a:endParaRPr>
          </a:p>
          <a:p>
            <a:pPr algn="l" fontAlgn="base"/>
            <a:r>
              <a:rPr lang="es-ES" sz="2800" b="0" i="0" dirty="0">
                <a:solidFill>
                  <a:srgbClr val="444444"/>
                </a:solidFill>
                <a:effectLst/>
                <a:latin typeface="Calibri" panose="020F0502020204030204" pitchFamily="34" charset="0"/>
                <a:cs typeface="Calibri" panose="020F0502020204030204" pitchFamily="34" charset="0"/>
              </a:rPr>
              <a:t>La clave foránea relaciona los datos de un registro de una tabla con los de otra, o con un registro distinto de la misma tabla.</a:t>
            </a:r>
          </a:p>
        </p:txBody>
      </p:sp>
    </p:spTree>
    <p:extLst>
      <p:ext uri="{BB962C8B-B14F-4D97-AF65-F5344CB8AC3E}">
        <p14:creationId xmlns:p14="http://schemas.microsoft.com/office/powerpoint/2010/main" val="2099571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5"/>
          <p:cNvSpPr txBox="1"/>
          <p:nvPr/>
        </p:nvSpPr>
        <p:spPr>
          <a:xfrm>
            <a:off x="512024" y="139848"/>
            <a:ext cx="2868542" cy="36933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1800" b="1">
                <a:solidFill>
                  <a:srgbClr val="3F3F3F"/>
                </a:solidFill>
                <a:latin typeface="Calibri"/>
                <a:ea typeface="Calibri"/>
                <a:cs typeface="Calibri"/>
                <a:sym typeface="Calibri"/>
              </a:rPr>
              <a:t>¿Qué es una Base de Datos?</a:t>
            </a:r>
            <a:endParaRPr sz="1800" b="1">
              <a:solidFill>
                <a:srgbClr val="3F3F3F"/>
              </a:solidFill>
              <a:latin typeface="Calibri"/>
              <a:ea typeface="Calibri"/>
              <a:cs typeface="Calibri"/>
              <a:sym typeface="Calibri"/>
            </a:endParaRPr>
          </a:p>
        </p:txBody>
      </p:sp>
      <p:sp>
        <p:nvSpPr>
          <p:cNvPr id="81" name="Google Shape;81;p5"/>
          <p:cNvSpPr/>
          <p:nvPr/>
        </p:nvSpPr>
        <p:spPr>
          <a:xfrm>
            <a:off x="395066" y="509180"/>
            <a:ext cx="7526190" cy="4247317"/>
          </a:xfrm>
          <a:prstGeom prst="rect">
            <a:avLst/>
          </a:prstGeom>
          <a:noFill/>
          <a:ln>
            <a:noFill/>
          </a:ln>
        </p:spPr>
        <p:txBody>
          <a:bodyPr spcFirstLastPara="1" wrap="square" lIns="91425" tIns="45700" rIns="91425" bIns="45700" anchor="t" anchorCtr="0">
            <a:spAutoFit/>
          </a:bodyPr>
          <a:lstStyle/>
          <a:p>
            <a:pPr marL="360000" marR="0" lvl="0" indent="-360000" algn="just" rtl="0">
              <a:spcBef>
                <a:spcPts val="0"/>
              </a:spcBef>
              <a:spcAft>
                <a:spcPts val="0"/>
              </a:spcAft>
              <a:buClr>
                <a:srgbClr val="3F3F3F"/>
              </a:buClr>
              <a:buSzPts val="1800"/>
              <a:buFont typeface="Arial"/>
              <a:buChar char="•"/>
            </a:pPr>
            <a:r>
              <a:rPr lang="es-ES" sz="1800">
                <a:solidFill>
                  <a:srgbClr val="3F3F3F"/>
                </a:solidFill>
                <a:latin typeface="Calibri"/>
                <a:ea typeface="Calibri"/>
                <a:cs typeface="Calibri"/>
                <a:sym typeface="Calibri"/>
              </a:rPr>
              <a:t>Una base de datos es una colección de información organizada de forma que un programa de ordenador pueda seleccionar rápidamente los fragmentos de datos que necesite. Una base de datos es un sistema de archivos electrónico. </a:t>
            </a:r>
            <a:endParaRPr/>
          </a:p>
          <a:p>
            <a:pPr marL="360000" marR="0" lvl="0" indent="-245700" algn="just" rtl="0">
              <a:spcBef>
                <a:spcPts val="0"/>
              </a:spcBef>
              <a:spcAft>
                <a:spcPts val="0"/>
              </a:spcAft>
              <a:buClr>
                <a:schemeClr val="dk1"/>
              </a:buClr>
              <a:buSzPts val="1800"/>
              <a:buFont typeface="Arial"/>
              <a:buNone/>
            </a:pPr>
            <a:endParaRPr sz="1800">
              <a:solidFill>
                <a:srgbClr val="3F3F3F"/>
              </a:solidFill>
              <a:latin typeface="Calibri"/>
              <a:ea typeface="Calibri"/>
              <a:cs typeface="Calibri"/>
              <a:sym typeface="Calibri"/>
            </a:endParaRPr>
          </a:p>
          <a:p>
            <a:pPr marL="360000" marR="0" lvl="0" indent="-360000" algn="just" rtl="0">
              <a:spcBef>
                <a:spcPts val="0"/>
              </a:spcBef>
              <a:spcAft>
                <a:spcPts val="0"/>
              </a:spcAft>
              <a:buClr>
                <a:srgbClr val="3F3F3F"/>
              </a:buClr>
              <a:buSzPts val="1800"/>
              <a:buFont typeface="Arial"/>
              <a:buChar char="•"/>
            </a:pPr>
            <a:r>
              <a:rPr lang="es-ES" sz="1800">
                <a:solidFill>
                  <a:srgbClr val="3F3F3F"/>
                </a:solidFill>
                <a:latin typeface="Calibri"/>
                <a:ea typeface="Calibri"/>
                <a:cs typeface="Calibri"/>
                <a:sym typeface="Calibri"/>
              </a:rPr>
              <a:t>Las bases de datos se organizan por campos, registros y archivos. Un campo es una pieza única de información; un registro es un sistema completo de campos; y un archivo es una colección de registros. Por ejemplo, una guía de teléfono es análoga a un archivo. Contiene una lista de registros, cada uno de los cuales consiste en tres campos: nombre, dirección, y número de teléfono. </a:t>
            </a:r>
            <a:endParaRPr/>
          </a:p>
          <a:p>
            <a:pPr marL="360000" marR="0" lvl="0" indent="-245700" algn="just" rtl="0">
              <a:spcBef>
                <a:spcPts val="0"/>
              </a:spcBef>
              <a:spcAft>
                <a:spcPts val="0"/>
              </a:spcAft>
              <a:buClr>
                <a:schemeClr val="dk1"/>
              </a:buClr>
              <a:buSzPts val="1800"/>
              <a:buFont typeface="Arial"/>
              <a:buNone/>
            </a:pPr>
            <a:endParaRPr sz="1800">
              <a:solidFill>
                <a:srgbClr val="3F3F3F"/>
              </a:solidFill>
              <a:latin typeface="Calibri"/>
              <a:ea typeface="Calibri"/>
              <a:cs typeface="Calibri"/>
              <a:sym typeface="Calibri"/>
            </a:endParaRPr>
          </a:p>
          <a:p>
            <a:pPr marL="360000" marR="0" lvl="0" indent="-360000" algn="just" rtl="0">
              <a:spcBef>
                <a:spcPts val="0"/>
              </a:spcBef>
              <a:spcAft>
                <a:spcPts val="0"/>
              </a:spcAft>
              <a:buClr>
                <a:srgbClr val="3F3F3F"/>
              </a:buClr>
              <a:buSzPts val="1800"/>
              <a:buFont typeface="Arial"/>
              <a:buChar char="•"/>
            </a:pPr>
            <a:r>
              <a:rPr lang="es-ES" sz="1800">
                <a:solidFill>
                  <a:srgbClr val="3F3F3F"/>
                </a:solidFill>
                <a:latin typeface="Calibri"/>
                <a:ea typeface="Calibri"/>
                <a:cs typeface="Calibri"/>
                <a:sym typeface="Calibri"/>
              </a:rPr>
              <a:t>A veces se utiliza DB, de database en inglés, para referirse a las bases de datos.  bd</a:t>
            </a:r>
            <a:endParaRPr sz="1800">
              <a:solidFill>
                <a:srgbClr val="3F3F3F"/>
              </a:solidFill>
              <a:latin typeface="Calibri"/>
              <a:ea typeface="Calibri"/>
              <a:cs typeface="Calibri"/>
              <a:sym typeface="Calibri"/>
            </a:endParaRPr>
          </a:p>
          <a:p>
            <a:pPr marL="0" marR="0" lvl="0" indent="0" algn="just"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8"/>
          <p:cNvSpPr txBox="1"/>
          <p:nvPr/>
        </p:nvSpPr>
        <p:spPr>
          <a:xfrm>
            <a:off x="437302" y="22502"/>
            <a:ext cx="4134403" cy="46196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400" b="1" dirty="0">
                <a:solidFill>
                  <a:schemeClr val="dk1"/>
                </a:solidFill>
                <a:latin typeface="Calibri"/>
                <a:ea typeface="Calibri"/>
                <a:cs typeface="Calibri"/>
                <a:sym typeface="Calibri"/>
              </a:rPr>
              <a:t>Modelo Entidad-Relación (E-R)</a:t>
            </a:r>
            <a:endParaRPr sz="2400" b="1" dirty="0">
              <a:solidFill>
                <a:schemeClr val="dk1"/>
              </a:solidFill>
              <a:latin typeface="Calibri"/>
              <a:ea typeface="Calibri"/>
              <a:cs typeface="Calibri"/>
              <a:sym typeface="Calibri"/>
            </a:endParaRPr>
          </a:p>
        </p:txBody>
      </p:sp>
      <p:sp>
        <p:nvSpPr>
          <p:cNvPr id="530" name="Google Shape;530;p48"/>
          <p:cNvSpPr txBox="1"/>
          <p:nvPr/>
        </p:nvSpPr>
        <p:spPr>
          <a:xfrm>
            <a:off x="1967412" y="727735"/>
            <a:ext cx="5208586" cy="523180"/>
          </a:xfrm>
          <a:prstGeom prst="rect">
            <a:avLst/>
          </a:prstGeom>
          <a:noFill/>
          <a:ln>
            <a:noFill/>
          </a:ln>
        </p:spPr>
        <p:txBody>
          <a:bodyPr spcFirstLastPara="1" wrap="square" lIns="91425" tIns="45700" rIns="91425" bIns="45700" anchor="t" anchorCtr="0">
            <a:spAutoFit/>
          </a:bodyPr>
          <a:lstStyle/>
          <a:p>
            <a:pPr marL="342900" marR="0" lvl="0" indent="-342900" algn="ctr" rtl="0">
              <a:spcBef>
                <a:spcPts val="0"/>
              </a:spcBef>
              <a:spcAft>
                <a:spcPts val="0"/>
              </a:spcAft>
              <a:buNone/>
            </a:pPr>
            <a:r>
              <a:rPr lang="es-ES" sz="2800" b="1" dirty="0">
                <a:solidFill>
                  <a:srgbClr val="FF0000"/>
                </a:solidFill>
                <a:latin typeface="Calibri"/>
                <a:ea typeface="Calibri"/>
                <a:cs typeface="Calibri"/>
                <a:sym typeface="Calibri"/>
              </a:rPr>
              <a:t>Diferencias</a:t>
            </a:r>
            <a:endParaRPr sz="2800" b="1" dirty="0">
              <a:solidFill>
                <a:srgbClr val="FF0000"/>
              </a:solidFill>
              <a:latin typeface="Calibri"/>
              <a:ea typeface="Calibri"/>
              <a:cs typeface="Calibri"/>
              <a:sym typeface="Calibri"/>
            </a:endParaRPr>
          </a:p>
        </p:txBody>
      </p:sp>
      <p:pic>
        <p:nvPicPr>
          <p:cNvPr id="1026" name="Picture 2" descr="Llave primaria y llave foranea">
            <a:extLst>
              <a:ext uri="{FF2B5EF4-FFF2-40B4-BE49-F238E27FC236}">
                <a16:creationId xmlns:a16="http://schemas.microsoft.com/office/drawing/2014/main" id="{CC300D12-AE62-4BD8-AD95-5BF36E3B65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4260" y="1250914"/>
            <a:ext cx="6510670" cy="3466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36606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52"/>
          <p:cNvSpPr txBox="1"/>
          <p:nvPr/>
        </p:nvSpPr>
        <p:spPr>
          <a:xfrm>
            <a:off x="148856" y="129283"/>
            <a:ext cx="4134403" cy="46196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400" b="1" dirty="0">
                <a:solidFill>
                  <a:schemeClr val="dk1"/>
                </a:solidFill>
                <a:latin typeface="Calibri"/>
                <a:ea typeface="Calibri"/>
                <a:cs typeface="Calibri"/>
                <a:sym typeface="Calibri"/>
              </a:rPr>
              <a:t>Modelo Relacional (ER)</a:t>
            </a:r>
            <a:endParaRPr sz="2400" b="1" dirty="0">
              <a:solidFill>
                <a:schemeClr val="dk1"/>
              </a:solidFill>
              <a:latin typeface="Calibri"/>
              <a:ea typeface="Calibri"/>
              <a:cs typeface="Calibri"/>
              <a:sym typeface="Calibri"/>
            </a:endParaRPr>
          </a:p>
        </p:txBody>
      </p:sp>
      <p:sp>
        <p:nvSpPr>
          <p:cNvPr id="575" name="Google Shape;575;p52"/>
          <p:cNvSpPr txBox="1"/>
          <p:nvPr/>
        </p:nvSpPr>
        <p:spPr>
          <a:xfrm>
            <a:off x="148856" y="571714"/>
            <a:ext cx="2883033" cy="156966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400" b="1">
                <a:solidFill>
                  <a:schemeClr val="dk1"/>
                </a:solidFill>
                <a:latin typeface="Calibri"/>
                <a:ea typeface="Calibri"/>
                <a:cs typeface="Calibri"/>
                <a:sym typeface="Calibri"/>
              </a:rPr>
              <a:t>Ejercicios de ejemplo</a:t>
            </a:r>
            <a:endParaRPr/>
          </a:p>
          <a:p>
            <a:pPr marL="342900" marR="0" lvl="0" indent="-342900" algn="l" rtl="0">
              <a:spcBef>
                <a:spcPts val="0"/>
              </a:spcBef>
              <a:spcAft>
                <a:spcPts val="0"/>
              </a:spcAft>
              <a:buNone/>
            </a:pPr>
            <a:r>
              <a:rPr lang="es-ES" sz="2400">
                <a:solidFill>
                  <a:schemeClr val="dk1"/>
                </a:solidFill>
                <a:latin typeface="Calibri"/>
                <a:ea typeface="Calibri"/>
                <a:cs typeface="Calibri"/>
                <a:sym typeface="Calibri"/>
              </a:rPr>
              <a:t>Empresa distribución </a:t>
            </a:r>
            <a:endParaRPr/>
          </a:p>
          <a:p>
            <a:pPr marL="342900" marR="0" lvl="0" indent="-342900" algn="l" rtl="0">
              <a:spcBef>
                <a:spcPts val="0"/>
              </a:spcBef>
              <a:spcAft>
                <a:spcPts val="0"/>
              </a:spcAft>
              <a:buNone/>
            </a:pPr>
            <a:r>
              <a:rPr lang="es-ES" sz="2400">
                <a:solidFill>
                  <a:schemeClr val="dk1"/>
                </a:solidFill>
                <a:latin typeface="Calibri"/>
                <a:ea typeface="Calibri"/>
                <a:cs typeface="Calibri"/>
                <a:sym typeface="Calibri"/>
              </a:rPr>
              <a:t>de productos</a:t>
            </a:r>
            <a:endParaRPr/>
          </a:p>
          <a:p>
            <a:pPr marL="342900" marR="0" lvl="0" indent="-342900" algn="l" rtl="0">
              <a:spcBef>
                <a:spcPts val="0"/>
              </a:spcBef>
              <a:spcAft>
                <a:spcPts val="0"/>
              </a:spcAft>
              <a:buNone/>
            </a:pPr>
            <a:endParaRPr sz="2400" b="1">
              <a:solidFill>
                <a:schemeClr val="dk1"/>
              </a:solidFill>
              <a:latin typeface="Calibri"/>
              <a:ea typeface="Calibri"/>
              <a:cs typeface="Calibri"/>
              <a:sym typeface="Calibri"/>
            </a:endParaRPr>
          </a:p>
        </p:txBody>
      </p:sp>
      <p:pic>
        <p:nvPicPr>
          <p:cNvPr id="576" name="Google Shape;576;p52"/>
          <p:cNvPicPr preferRelativeResize="0"/>
          <p:nvPr/>
        </p:nvPicPr>
        <p:blipFill rotWithShape="1">
          <a:blip r:embed="rId3">
            <a:alphaModFix/>
          </a:blip>
          <a:srcRect l="1643" t="503" b="1"/>
          <a:stretch/>
        </p:blipFill>
        <p:spPr>
          <a:xfrm>
            <a:off x="2936197" y="1033676"/>
            <a:ext cx="5176446" cy="4043149"/>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0" name="Google Shape;530;p48"/>
          <p:cNvSpPr txBox="1"/>
          <p:nvPr/>
        </p:nvSpPr>
        <p:spPr>
          <a:xfrm>
            <a:off x="1733106" y="301554"/>
            <a:ext cx="5208586" cy="646290"/>
          </a:xfrm>
          <a:prstGeom prst="rect">
            <a:avLst/>
          </a:prstGeom>
          <a:noFill/>
          <a:ln>
            <a:noFill/>
          </a:ln>
        </p:spPr>
        <p:txBody>
          <a:bodyPr spcFirstLastPara="1" wrap="square" lIns="91425" tIns="45700" rIns="91425" bIns="45700" anchor="t" anchorCtr="0">
            <a:spAutoFit/>
          </a:bodyPr>
          <a:lstStyle/>
          <a:p>
            <a:pPr marL="342900" marR="0" lvl="0" indent="-342900" algn="ctr" rtl="0">
              <a:spcBef>
                <a:spcPts val="0"/>
              </a:spcBef>
              <a:spcAft>
                <a:spcPts val="0"/>
              </a:spcAft>
              <a:buNone/>
            </a:pPr>
            <a:r>
              <a:rPr lang="es-ES" sz="3600" b="1" dirty="0">
                <a:solidFill>
                  <a:srgbClr val="FF0000"/>
                </a:solidFill>
                <a:latin typeface="Calibri"/>
                <a:ea typeface="Calibri"/>
                <a:cs typeface="Calibri"/>
                <a:sym typeface="Calibri"/>
              </a:rPr>
              <a:t>Normalización de BD</a:t>
            </a:r>
            <a:endParaRPr sz="3600" b="1" dirty="0">
              <a:solidFill>
                <a:srgbClr val="FF0000"/>
              </a:solidFill>
              <a:latin typeface="Calibri"/>
              <a:ea typeface="Calibri"/>
              <a:cs typeface="Calibri"/>
              <a:sym typeface="Calibri"/>
            </a:endParaRPr>
          </a:p>
        </p:txBody>
      </p:sp>
      <p:sp>
        <p:nvSpPr>
          <p:cNvPr id="9" name="CuadroTexto 8">
            <a:extLst>
              <a:ext uri="{FF2B5EF4-FFF2-40B4-BE49-F238E27FC236}">
                <a16:creationId xmlns:a16="http://schemas.microsoft.com/office/drawing/2014/main" id="{1FFF1F4C-4BB9-4AE4-B35F-374EFBB96796}"/>
              </a:ext>
            </a:extLst>
          </p:cNvPr>
          <p:cNvSpPr txBox="1"/>
          <p:nvPr/>
        </p:nvSpPr>
        <p:spPr>
          <a:xfrm>
            <a:off x="2658138" y="2822110"/>
            <a:ext cx="5603359" cy="1815882"/>
          </a:xfrm>
          <a:prstGeom prst="rect">
            <a:avLst/>
          </a:prstGeom>
          <a:noFill/>
        </p:spPr>
        <p:txBody>
          <a:bodyPr wrap="square">
            <a:spAutoFit/>
          </a:bodyPr>
          <a:lstStyle/>
          <a:p>
            <a:pPr>
              <a:lnSpc>
                <a:spcPct val="107000"/>
              </a:lnSpc>
              <a:spcBef>
                <a:spcPts val="1200"/>
              </a:spcBef>
            </a:pPr>
            <a:r>
              <a:rPr lang="es-CO" sz="2800" u="none" strike="noStrike" kern="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Primera Forma Normal (1FN)</a:t>
            </a:r>
            <a:endParaRPr lang="es-CO" sz="2800" kern="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a:lnSpc>
                <a:spcPct val="107000"/>
              </a:lnSpc>
              <a:spcBef>
                <a:spcPts val="1200"/>
              </a:spcBef>
            </a:pPr>
            <a:r>
              <a:rPr lang="es-CO" sz="2800" u="none" strike="noStrike" kern="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Segunda Forma Normal (2FN)</a:t>
            </a:r>
            <a:endParaRPr lang="es-CO" sz="2800" kern="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a:lnSpc>
                <a:spcPct val="107000"/>
              </a:lnSpc>
              <a:spcBef>
                <a:spcPts val="1200"/>
              </a:spcBef>
            </a:pPr>
            <a:r>
              <a:rPr lang="es-CO" sz="2800" u="none" strike="noStrike" kern="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Tercera Forma Normal (3FN)</a:t>
            </a:r>
            <a:endParaRPr lang="es-CO" sz="2800" kern="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11" name="CuadroTexto 10">
            <a:extLst>
              <a:ext uri="{FF2B5EF4-FFF2-40B4-BE49-F238E27FC236}">
                <a16:creationId xmlns:a16="http://schemas.microsoft.com/office/drawing/2014/main" id="{D820EA36-4C08-45BA-965B-CBC545B6FF54}"/>
              </a:ext>
            </a:extLst>
          </p:cNvPr>
          <p:cNvSpPr txBox="1"/>
          <p:nvPr/>
        </p:nvSpPr>
        <p:spPr>
          <a:xfrm>
            <a:off x="419986" y="1087178"/>
            <a:ext cx="8075428" cy="2246769"/>
          </a:xfrm>
          <a:prstGeom prst="rect">
            <a:avLst/>
          </a:prstGeom>
          <a:noFill/>
        </p:spPr>
        <p:txBody>
          <a:bodyPr wrap="square">
            <a:spAutoFit/>
          </a:bodyPr>
          <a:lstStyle/>
          <a:p>
            <a:pPr algn="just"/>
            <a:r>
              <a:rPr lang="es-ES" sz="2800" i="0" dirty="0">
                <a:solidFill>
                  <a:schemeClr val="tx1"/>
                </a:solidFill>
                <a:effectLst/>
                <a:latin typeface="Calibri" panose="020F0502020204030204" pitchFamily="34" charset="0"/>
                <a:cs typeface="Calibri" panose="020F0502020204030204" pitchFamily="34" charset="0"/>
              </a:rPr>
              <a:t>La normalización es el proceso de organizar datos (atributos) en una base de datos</a:t>
            </a:r>
            <a:r>
              <a:rPr lang="es-ES" sz="2800" dirty="0">
                <a:solidFill>
                  <a:schemeClr val="tx1"/>
                </a:solidFill>
                <a:latin typeface="Calibri" panose="020F0502020204030204" pitchFamily="34" charset="0"/>
                <a:cs typeface="Calibri" panose="020F0502020204030204" pitchFamily="34" charset="0"/>
              </a:rPr>
              <a:t> por medio de unas regla.</a:t>
            </a:r>
          </a:p>
          <a:p>
            <a:pPr algn="just"/>
            <a:endParaRPr lang="es-ES" sz="2800" dirty="0">
              <a:solidFill>
                <a:schemeClr val="tx1"/>
              </a:solidFill>
              <a:latin typeface="Calibri" panose="020F0502020204030204" pitchFamily="34" charset="0"/>
              <a:cs typeface="Calibri" panose="020F0502020204030204" pitchFamily="34" charset="0"/>
            </a:endParaRPr>
          </a:p>
          <a:p>
            <a:pPr algn="just"/>
            <a:r>
              <a:rPr lang="es-ES" sz="2800" b="1" dirty="0">
                <a:solidFill>
                  <a:schemeClr val="tx1"/>
                </a:solidFill>
                <a:latin typeface="Calibri" panose="020F0502020204030204" pitchFamily="34" charset="0"/>
                <a:cs typeface="Calibri" panose="020F0502020204030204" pitchFamily="34" charset="0"/>
              </a:rPr>
              <a:t>Están son:</a:t>
            </a:r>
            <a:endParaRPr lang="es-CO" sz="2800" b="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94737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9" name="CuadroTexto 8">
            <a:extLst>
              <a:ext uri="{FF2B5EF4-FFF2-40B4-BE49-F238E27FC236}">
                <a16:creationId xmlns:a16="http://schemas.microsoft.com/office/drawing/2014/main" id="{1FFF1F4C-4BB9-4AE4-B35F-374EFBB96796}"/>
              </a:ext>
            </a:extLst>
          </p:cNvPr>
          <p:cNvSpPr txBox="1"/>
          <p:nvPr/>
        </p:nvSpPr>
        <p:spPr>
          <a:xfrm>
            <a:off x="675167" y="1152419"/>
            <a:ext cx="7793666" cy="2838662"/>
          </a:xfrm>
          <a:prstGeom prst="rect">
            <a:avLst/>
          </a:prstGeom>
          <a:noFill/>
        </p:spPr>
        <p:txBody>
          <a:bodyPr wrap="square">
            <a:spAutoFit/>
          </a:bodyPr>
          <a:lstStyle/>
          <a:p>
            <a:pPr>
              <a:lnSpc>
                <a:spcPct val="107000"/>
              </a:lnSpc>
              <a:spcBef>
                <a:spcPts val="1200"/>
              </a:spcBef>
            </a:pPr>
            <a:r>
              <a:rPr lang="es-CO" sz="2800" u="none" strike="noStrike" kern="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Investigar cada una de las normas y realizar ejemplo de cada una.</a:t>
            </a:r>
          </a:p>
          <a:p>
            <a:pPr>
              <a:lnSpc>
                <a:spcPct val="107000"/>
              </a:lnSpc>
              <a:spcBef>
                <a:spcPts val="1200"/>
              </a:spcBef>
            </a:pPr>
            <a:r>
              <a:rPr lang="es-CO" sz="2800" u="none" strike="noStrike" kern="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Primera</a:t>
            </a:r>
            <a:r>
              <a:rPr lang="es-CO" sz="2800" u="none" strike="noStrike" kern="0" dirty="0">
                <a:solidFill>
                  <a:srgbClr val="0000FF"/>
                </a:solidFill>
                <a:effectLst/>
                <a:latin typeface="Calibri" panose="020F0502020204030204" pitchFamily="34" charset="0"/>
                <a:ea typeface="Times New Roman" panose="02020603050405020304" pitchFamily="18" charset="0"/>
                <a:cs typeface="Calibri" panose="020F0502020204030204" pitchFamily="34" charset="0"/>
              </a:rPr>
              <a:t> </a:t>
            </a:r>
            <a:r>
              <a:rPr lang="es-CO" sz="2800" u="none" strike="noStrike" kern="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Forma Normal (1FN)</a:t>
            </a:r>
            <a:endParaRPr lang="es-CO" sz="2800" kern="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a:lnSpc>
                <a:spcPct val="107000"/>
              </a:lnSpc>
              <a:spcBef>
                <a:spcPts val="1200"/>
              </a:spcBef>
            </a:pPr>
            <a:r>
              <a:rPr lang="es-CO" sz="2800" u="none" strike="noStrike" kern="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Segunda Forma Normal (2FN)</a:t>
            </a:r>
            <a:endParaRPr lang="es-CO" sz="2800" kern="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a:lnSpc>
                <a:spcPct val="107000"/>
              </a:lnSpc>
              <a:spcBef>
                <a:spcPts val="1200"/>
              </a:spcBef>
            </a:pPr>
            <a:r>
              <a:rPr lang="es-CO" sz="2800" u="none" strike="noStrike" kern="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Tercera Forma Normal (3FN)</a:t>
            </a:r>
            <a:endParaRPr lang="es-CO" sz="2800" kern="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5" name="Google Shape;367;p36">
            <a:extLst>
              <a:ext uri="{FF2B5EF4-FFF2-40B4-BE49-F238E27FC236}">
                <a16:creationId xmlns:a16="http://schemas.microsoft.com/office/drawing/2014/main" id="{59D75E35-13FB-4CFA-BA87-12D0C4AB4152}"/>
              </a:ext>
            </a:extLst>
          </p:cNvPr>
          <p:cNvSpPr txBox="1"/>
          <p:nvPr/>
        </p:nvSpPr>
        <p:spPr>
          <a:xfrm>
            <a:off x="416331" y="393887"/>
            <a:ext cx="3443287" cy="461624"/>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400" b="1" dirty="0">
                <a:solidFill>
                  <a:schemeClr val="dk1"/>
                </a:solidFill>
                <a:latin typeface="Calibri"/>
                <a:ea typeface="Calibri"/>
                <a:cs typeface="Calibri"/>
                <a:sym typeface="Calibri"/>
              </a:rPr>
              <a:t>TALLER </a:t>
            </a:r>
            <a:r>
              <a:rPr lang="es-ES" sz="2400" b="1" dirty="0" err="1">
                <a:solidFill>
                  <a:schemeClr val="dk1"/>
                </a:solidFill>
                <a:latin typeface="Calibri"/>
                <a:ea typeface="Calibri"/>
                <a:cs typeface="Calibri"/>
                <a:sym typeface="Calibri"/>
              </a:rPr>
              <a:t>N°</a:t>
            </a:r>
            <a:r>
              <a:rPr lang="es-ES" sz="2400" b="1" dirty="0">
                <a:solidFill>
                  <a:schemeClr val="dk1"/>
                </a:solidFill>
                <a:latin typeface="Calibri"/>
                <a:ea typeface="Calibri"/>
                <a:cs typeface="Calibri"/>
                <a:sym typeface="Calibri"/>
              </a:rPr>
              <a:t> 3</a:t>
            </a:r>
            <a:endParaRPr sz="24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159296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0" name="Google Shape;530;p48"/>
          <p:cNvSpPr txBox="1"/>
          <p:nvPr/>
        </p:nvSpPr>
        <p:spPr>
          <a:xfrm>
            <a:off x="1733106" y="301554"/>
            <a:ext cx="5208586" cy="646290"/>
          </a:xfrm>
          <a:prstGeom prst="rect">
            <a:avLst/>
          </a:prstGeom>
          <a:noFill/>
          <a:ln>
            <a:noFill/>
          </a:ln>
        </p:spPr>
        <p:txBody>
          <a:bodyPr spcFirstLastPara="1" wrap="square" lIns="91425" tIns="45700" rIns="91425" bIns="45700" anchor="t" anchorCtr="0">
            <a:spAutoFit/>
          </a:bodyPr>
          <a:lstStyle/>
          <a:p>
            <a:pPr marL="342900" marR="0" lvl="0" indent="-342900" algn="ctr" rtl="0">
              <a:spcBef>
                <a:spcPts val="0"/>
              </a:spcBef>
              <a:spcAft>
                <a:spcPts val="0"/>
              </a:spcAft>
              <a:buNone/>
            </a:pPr>
            <a:r>
              <a:rPr lang="es-ES" sz="3600" b="1" dirty="0">
                <a:solidFill>
                  <a:srgbClr val="FF0000"/>
                </a:solidFill>
                <a:latin typeface="Calibri"/>
                <a:ea typeface="Calibri"/>
                <a:cs typeface="Calibri"/>
                <a:sym typeface="Calibri"/>
              </a:rPr>
              <a:t>Normalización de BD</a:t>
            </a:r>
            <a:endParaRPr sz="3600" b="1" dirty="0">
              <a:solidFill>
                <a:srgbClr val="FF0000"/>
              </a:solidFill>
              <a:latin typeface="Calibri"/>
              <a:ea typeface="Calibri"/>
              <a:cs typeface="Calibri"/>
              <a:sym typeface="Calibri"/>
            </a:endParaRPr>
          </a:p>
        </p:txBody>
      </p:sp>
      <p:sp>
        <p:nvSpPr>
          <p:cNvPr id="6" name="CuadroTexto 5">
            <a:extLst>
              <a:ext uri="{FF2B5EF4-FFF2-40B4-BE49-F238E27FC236}">
                <a16:creationId xmlns:a16="http://schemas.microsoft.com/office/drawing/2014/main" id="{D8316E8C-E164-4A2C-AA72-0E47A547EC0D}"/>
              </a:ext>
            </a:extLst>
          </p:cNvPr>
          <p:cNvSpPr txBox="1"/>
          <p:nvPr/>
        </p:nvSpPr>
        <p:spPr>
          <a:xfrm>
            <a:off x="457199" y="1239833"/>
            <a:ext cx="7740503" cy="2862322"/>
          </a:xfrm>
          <a:prstGeom prst="rect">
            <a:avLst/>
          </a:prstGeom>
          <a:noFill/>
        </p:spPr>
        <p:txBody>
          <a:bodyPr wrap="square">
            <a:spAutoFit/>
          </a:bodyPr>
          <a:lstStyle/>
          <a:p>
            <a:pPr algn="l"/>
            <a:r>
              <a:rPr lang="es-ES" sz="1800" b="1" i="0" dirty="0">
                <a:solidFill>
                  <a:schemeClr val="tx1"/>
                </a:solidFill>
                <a:effectLst/>
                <a:latin typeface="Calibri" panose="020F0502020204030204" pitchFamily="34" charset="0"/>
                <a:cs typeface="Calibri" panose="020F0502020204030204" pitchFamily="34" charset="0"/>
              </a:rPr>
              <a:t>Las bases de datos se normalizan para:</a:t>
            </a:r>
          </a:p>
          <a:p>
            <a:pPr algn="l"/>
            <a:endParaRPr lang="es-ES" sz="1800" b="1" i="0" dirty="0">
              <a:solidFill>
                <a:srgbClr val="273B47"/>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s-ES" sz="1800" b="0" i="0" dirty="0">
                <a:solidFill>
                  <a:schemeClr val="tx1"/>
                </a:solidFill>
                <a:effectLst/>
                <a:latin typeface="Calibri" panose="020F0502020204030204" pitchFamily="34" charset="0"/>
                <a:cs typeface="Calibri" panose="020F0502020204030204" pitchFamily="34" charset="0"/>
              </a:rPr>
              <a:t>Evitar la redundancia de datos.</a:t>
            </a:r>
          </a:p>
          <a:p>
            <a:pPr algn="l">
              <a:buFont typeface="Arial" panose="020B0604020202020204" pitchFamily="34" charset="0"/>
              <a:buChar char="•"/>
            </a:pPr>
            <a:endParaRPr lang="es-ES" sz="1800" b="0" i="0" dirty="0">
              <a:solidFill>
                <a:schemeClr val="tx1"/>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s-ES" sz="1800" b="0" i="0" dirty="0">
                <a:solidFill>
                  <a:schemeClr val="tx1"/>
                </a:solidFill>
                <a:effectLst/>
                <a:latin typeface="Calibri" panose="020F0502020204030204" pitchFamily="34" charset="0"/>
                <a:cs typeface="Calibri" panose="020F0502020204030204" pitchFamily="34" charset="0"/>
              </a:rPr>
              <a:t>Proteger la integridad de los datos.</a:t>
            </a:r>
          </a:p>
          <a:p>
            <a:pPr algn="l">
              <a:buFont typeface="Arial" panose="020B0604020202020204" pitchFamily="34" charset="0"/>
              <a:buChar char="•"/>
            </a:pPr>
            <a:endParaRPr lang="es-ES" sz="1800" b="0" i="0" dirty="0">
              <a:solidFill>
                <a:schemeClr val="tx1"/>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s-ES" sz="1800" b="0" i="0" dirty="0">
                <a:solidFill>
                  <a:schemeClr val="tx1"/>
                </a:solidFill>
                <a:effectLst/>
                <a:latin typeface="Calibri" panose="020F0502020204030204" pitchFamily="34" charset="0"/>
                <a:cs typeface="Calibri" panose="020F0502020204030204" pitchFamily="34" charset="0"/>
              </a:rPr>
              <a:t>Evitar problemas de actualización de los datos en las tablas.</a:t>
            </a:r>
          </a:p>
          <a:p>
            <a:pPr algn="l">
              <a:buFont typeface="Arial" panose="020B0604020202020204" pitchFamily="34" charset="0"/>
              <a:buChar char="•"/>
            </a:pPr>
            <a:endParaRPr lang="es-ES" sz="1800" b="0" i="0" dirty="0">
              <a:solidFill>
                <a:schemeClr val="tx1"/>
              </a:solidFill>
              <a:effectLst/>
              <a:latin typeface="Calibri" panose="020F0502020204030204" pitchFamily="34" charset="0"/>
              <a:cs typeface="Calibri" panose="020F0502020204030204" pitchFamily="34" charset="0"/>
            </a:endParaRPr>
          </a:p>
          <a:p>
            <a:pPr algn="l"/>
            <a:r>
              <a:rPr lang="es-ES" sz="1800" b="0" i="0" dirty="0">
                <a:solidFill>
                  <a:schemeClr val="tx1"/>
                </a:solidFill>
                <a:effectLst/>
                <a:latin typeface="Calibri" panose="020F0502020204030204" pitchFamily="34" charset="0"/>
                <a:cs typeface="Calibri" panose="020F0502020204030204" pitchFamily="34" charset="0"/>
              </a:rPr>
              <a:t>Para poder decir que nuestra base de datos está normalizada deben respetarse 3 niveles de normalización.</a:t>
            </a:r>
          </a:p>
        </p:txBody>
      </p:sp>
    </p:spTree>
    <p:extLst>
      <p:ext uri="{BB962C8B-B14F-4D97-AF65-F5344CB8AC3E}">
        <p14:creationId xmlns:p14="http://schemas.microsoft.com/office/powerpoint/2010/main" val="3656592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0" name="Google Shape;530;p48"/>
          <p:cNvSpPr txBox="1"/>
          <p:nvPr/>
        </p:nvSpPr>
        <p:spPr>
          <a:xfrm>
            <a:off x="1733106" y="301554"/>
            <a:ext cx="5208586" cy="646290"/>
          </a:xfrm>
          <a:prstGeom prst="rect">
            <a:avLst/>
          </a:prstGeom>
          <a:noFill/>
          <a:ln>
            <a:noFill/>
          </a:ln>
        </p:spPr>
        <p:txBody>
          <a:bodyPr spcFirstLastPara="1" wrap="square" lIns="91425" tIns="45700" rIns="91425" bIns="45700" anchor="t" anchorCtr="0">
            <a:spAutoFit/>
          </a:bodyPr>
          <a:lstStyle/>
          <a:p>
            <a:pPr marL="342900" marR="0" lvl="0" indent="-342900" algn="ctr" rtl="0">
              <a:spcBef>
                <a:spcPts val="0"/>
              </a:spcBef>
              <a:spcAft>
                <a:spcPts val="0"/>
              </a:spcAft>
              <a:buNone/>
            </a:pPr>
            <a:r>
              <a:rPr lang="es-ES" sz="3600" b="1" dirty="0">
                <a:solidFill>
                  <a:srgbClr val="FF0000"/>
                </a:solidFill>
                <a:latin typeface="Calibri"/>
                <a:ea typeface="Calibri"/>
                <a:cs typeface="Calibri"/>
                <a:sym typeface="Calibri"/>
              </a:rPr>
              <a:t>Normalización de BD</a:t>
            </a:r>
            <a:endParaRPr sz="3600" b="1" dirty="0">
              <a:solidFill>
                <a:srgbClr val="FF0000"/>
              </a:solidFill>
              <a:latin typeface="Calibri"/>
              <a:ea typeface="Calibri"/>
              <a:cs typeface="Calibri"/>
              <a:sym typeface="Calibri"/>
            </a:endParaRPr>
          </a:p>
        </p:txBody>
      </p:sp>
      <p:sp>
        <p:nvSpPr>
          <p:cNvPr id="6" name="CuadroTexto 5">
            <a:extLst>
              <a:ext uri="{FF2B5EF4-FFF2-40B4-BE49-F238E27FC236}">
                <a16:creationId xmlns:a16="http://schemas.microsoft.com/office/drawing/2014/main" id="{D8316E8C-E164-4A2C-AA72-0E47A547EC0D}"/>
              </a:ext>
            </a:extLst>
          </p:cNvPr>
          <p:cNvSpPr txBox="1"/>
          <p:nvPr/>
        </p:nvSpPr>
        <p:spPr>
          <a:xfrm>
            <a:off x="595423" y="1371421"/>
            <a:ext cx="7740503" cy="3139321"/>
          </a:xfrm>
          <a:prstGeom prst="rect">
            <a:avLst/>
          </a:prstGeom>
          <a:noFill/>
        </p:spPr>
        <p:txBody>
          <a:bodyPr wrap="square">
            <a:spAutoFit/>
          </a:bodyPr>
          <a:lstStyle/>
          <a:p>
            <a:pPr algn="l"/>
            <a:r>
              <a:rPr lang="es-CO" sz="1800" b="1" i="0" dirty="0">
                <a:solidFill>
                  <a:schemeClr val="tx1"/>
                </a:solidFill>
                <a:effectLst/>
                <a:latin typeface="Calibri" panose="020F0502020204030204" pitchFamily="34" charset="0"/>
                <a:cs typeface="Calibri" panose="020F0502020204030204" pitchFamily="34" charset="0"/>
              </a:rPr>
              <a:t>La primera forma Normal.</a:t>
            </a:r>
          </a:p>
          <a:p>
            <a:pPr algn="l"/>
            <a:endParaRPr lang="es-CO" sz="1800" b="1" dirty="0">
              <a:solidFill>
                <a:schemeClr val="tx1"/>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s-CO" altLang="es-CO"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Eliminar los grupos repetitivos de la tablas individuales.</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s-CO" altLang="es-CO"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Crear una tabla separada por cada grupo de datos relacionados.</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s-CO" altLang="es-CO"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Identificar cada grupo de datos relacionados con una clave primaria</a:t>
            </a:r>
          </a:p>
          <a:p>
            <a:pPr algn="l"/>
            <a:endParaRPr lang="es-CO" sz="2400" b="1" i="0" dirty="0">
              <a:solidFill>
                <a:srgbClr val="273B47"/>
              </a:solidFill>
              <a:effectLst/>
              <a:latin typeface="Lato"/>
            </a:endParaRPr>
          </a:p>
          <a:p>
            <a:pPr algn="l"/>
            <a:endParaRPr lang="es-CO" sz="2400" b="1" dirty="0">
              <a:solidFill>
                <a:srgbClr val="273B47"/>
              </a:solidFill>
              <a:latin typeface="Lato"/>
            </a:endParaRPr>
          </a:p>
          <a:p>
            <a:pPr algn="l"/>
            <a:endParaRPr lang="es-CO" sz="2400" b="1" i="0" dirty="0">
              <a:solidFill>
                <a:srgbClr val="273B47"/>
              </a:solidFill>
              <a:effectLst/>
              <a:latin typeface="Lato"/>
            </a:endParaRPr>
          </a:p>
        </p:txBody>
      </p:sp>
    </p:spTree>
    <p:extLst>
      <p:ext uri="{BB962C8B-B14F-4D97-AF65-F5344CB8AC3E}">
        <p14:creationId xmlns:p14="http://schemas.microsoft.com/office/powerpoint/2010/main" val="25596164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0" name="Google Shape;530;p48"/>
          <p:cNvSpPr txBox="1"/>
          <p:nvPr/>
        </p:nvSpPr>
        <p:spPr>
          <a:xfrm>
            <a:off x="1733106" y="301554"/>
            <a:ext cx="5208586" cy="646290"/>
          </a:xfrm>
          <a:prstGeom prst="rect">
            <a:avLst/>
          </a:prstGeom>
          <a:noFill/>
          <a:ln>
            <a:noFill/>
          </a:ln>
        </p:spPr>
        <p:txBody>
          <a:bodyPr spcFirstLastPara="1" wrap="square" lIns="91425" tIns="45700" rIns="91425" bIns="45700" anchor="t" anchorCtr="0">
            <a:spAutoFit/>
          </a:bodyPr>
          <a:lstStyle/>
          <a:p>
            <a:pPr marL="342900" marR="0" lvl="0" indent="-342900" algn="ctr" rtl="0">
              <a:spcBef>
                <a:spcPts val="0"/>
              </a:spcBef>
              <a:spcAft>
                <a:spcPts val="0"/>
              </a:spcAft>
              <a:buNone/>
            </a:pPr>
            <a:r>
              <a:rPr lang="es-ES" sz="3600" b="1" dirty="0">
                <a:solidFill>
                  <a:srgbClr val="FF0000"/>
                </a:solidFill>
                <a:latin typeface="Calibri"/>
                <a:ea typeface="Calibri"/>
                <a:cs typeface="Calibri"/>
                <a:sym typeface="Calibri"/>
              </a:rPr>
              <a:t>Normalización de BD</a:t>
            </a:r>
            <a:endParaRPr sz="3600" b="1" dirty="0">
              <a:solidFill>
                <a:srgbClr val="FF0000"/>
              </a:solidFill>
              <a:latin typeface="Calibri"/>
              <a:ea typeface="Calibri"/>
              <a:cs typeface="Calibri"/>
              <a:sym typeface="Calibri"/>
            </a:endParaRPr>
          </a:p>
        </p:txBody>
      </p:sp>
      <p:sp>
        <p:nvSpPr>
          <p:cNvPr id="6" name="CuadroTexto 5">
            <a:extLst>
              <a:ext uri="{FF2B5EF4-FFF2-40B4-BE49-F238E27FC236}">
                <a16:creationId xmlns:a16="http://schemas.microsoft.com/office/drawing/2014/main" id="{D8316E8C-E164-4A2C-AA72-0E47A547EC0D}"/>
              </a:ext>
            </a:extLst>
          </p:cNvPr>
          <p:cNvSpPr txBox="1"/>
          <p:nvPr/>
        </p:nvSpPr>
        <p:spPr>
          <a:xfrm>
            <a:off x="467147" y="947844"/>
            <a:ext cx="7740503" cy="3323987"/>
          </a:xfrm>
          <a:prstGeom prst="rect">
            <a:avLst/>
          </a:prstGeom>
          <a:noFill/>
        </p:spPr>
        <p:txBody>
          <a:bodyPr wrap="square">
            <a:spAutoFit/>
          </a:bodyPr>
          <a:lstStyle/>
          <a:p>
            <a:pPr algn="l"/>
            <a:r>
              <a:rPr lang="es-CO" sz="1800" b="1" i="0" dirty="0">
                <a:solidFill>
                  <a:schemeClr val="tx1"/>
                </a:solidFill>
                <a:effectLst/>
                <a:latin typeface="Calibri" panose="020F0502020204030204" pitchFamily="34" charset="0"/>
                <a:cs typeface="Calibri" panose="020F0502020204030204" pitchFamily="34" charset="0"/>
              </a:rPr>
              <a:t>La Segunda forma Normal.</a:t>
            </a:r>
          </a:p>
          <a:p>
            <a:pPr algn="l"/>
            <a:endParaRPr lang="es-CO" sz="1800" b="1" dirty="0">
              <a:solidFill>
                <a:schemeClr val="tx1"/>
              </a:solidFill>
              <a:latin typeface="Calibri" panose="020F0502020204030204" pitchFamily="34" charset="0"/>
              <a:cs typeface="Calibri" panose="020F0502020204030204" pitchFamily="34" charset="0"/>
            </a:endParaRPr>
          </a:p>
          <a:p>
            <a:pPr algn="just">
              <a:buFont typeface="+mj-lt"/>
              <a:buAutoNum type="arabicPeriod"/>
            </a:pPr>
            <a:r>
              <a:rPr lang="es-ES" sz="1800" b="0" i="0" dirty="0">
                <a:solidFill>
                  <a:schemeClr val="tx1"/>
                </a:solidFill>
                <a:effectLst/>
                <a:latin typeface="Calibri" panose="020F0502020204030204" pitchFamily="34" charset="0"/>
                <a:cs typeface="Calibri" panose="020F0502020204030204" pitchFamily="34" charset="0"/>
              </a:rPr>
              <a:t>Crear tablas separadas para aquellos grupos de datos que se aplican a varios</a:t>
            </a:r>
            <a:br>
              <a:rPr lang="es-ES" sz="1800" b="0" i="0" dirty="0">
                <a:solidFill>
                  <a:schemeClr val="tx1"/>
                </a:solidFill>
                <a:effectLst/>
                <a:latin typeface="Calibri" panose="020F0502020204030204" pitchFamily="34" charset="0"/>
                <a:cs typeface="Calibri" panose="020F0502020204030204" pitchFamily="34" charset="0"/>
              </a:rPr>
            </a:br>
            <a:r>
              <a:rPr lang="es-ES" sz="1800" b="0" i="0" dirty="0">
                <a:solidFill>
                  <a:schemeClr val="tx1"/>
                </a:solidFill>
                <a:effectLst/>
                <a:latin typeface="Calibri" panose="020F0502020204030204" pitchFamily="34" charset="0"/>
                <a:cs typeface="Calibri" panose="020F0502020204030204" pitchFamily="34" charset="0"/>
              </a:rPr>
              <a:t>registros.</a:t>
            </a:r>
          </a:p>
          <a:p>
            <a:pPr algn="just"/>
            <a:endParaRPr lang="es-ES" sz="1800" b="0" i="0" dirty="0">
              <a:solidFill>
                <a:schemeClr val="tx1"/>
              </a:solidFill>
              <a:effectLst/>
              <a:latin typeface="Calibri" panose="020F0502020204030204" pitchFamily="34" charset="0"/>
              <a:cs typeface="Calibri" panose="020F0502020204030204" pitchFamily="34" charset="0"/>
            </a:endParaRPr>
          </a:p>
          <a:p>
            <a:pPr algn="just"/>
            <a:r>
              <a:rPr lang="es-ES" sz="1800" b="0" i="0" dirty="0">
                <a:solidFill>
                  <a:schemeClr val="tx1"/>
                </a:solidFill>
                <a:effectLst/>
                <a:latin typeface="Calibri" panose="020F0502020204030204" pitchFamily="34" charset="0"/>
                <a:cs typeface="Calibri" panose="020F0502020204030204" pitchFamily="34" charset="0"/>
              </a:rPr>
              <a:t>2.Relacionar estas tablas mediante una clave externa.</a:t>
            </a:r>
          </a:p>
          <a:p>
            <a:pPr algn="just">
              <a:buFont typeface="+mj-lt"/>
              <a:buAutoNum type="arabicPeriod"/>
            </a:pPr>
            <a:endParaRPr lang="es-ES" sz="1800" dirty="0">
              <a:solidFill>
                <a:schemeClr val="tx1"/>
              </a:solidFill>
              <a:latin typeface="Calibri" panose="020F0502020204030204" pitchFamily="34" charset="0"/>
              <a:cs typeface="Calibri" panose="020F0502020204030204" pitchFamily="34" charset="0"/>
            </a:endParaRPr>
          </a:p>
          <a:p>
            <a:pPr algn="just"/>
            <a:r>
              <a:rPr lang="es-ES" sz="1800" dirty="0">
                <a:solidFill>
                  <a:schemeClr val="tx1"/>
                </a:solidFill>
                <a:latin typeface="Calibri" panose="020F0502020204030204" pitchFamily="34" charset="0"/>
                <a:cs typeface="Calibri" panose="020F0502020204030204" pitchFamily="34" charset="0"/>
              </a:rPr>
              <a:t>3.Estar en la 1FN.</a:t>
            </a:r>
          </a:p>
          <a:p>
            <a:pPr algn="l"/>
            <a:endParaRPr lang="es-CO" sz="1800" b="1" i="0" dirty="0">
              <a:solidFill>
                <a:schemeClr val="tx1"/>
              </a:solidFill>
              <a:effectLst/>
              <a:latin typeface="Calibri" panose="020F0502020204030204" pitchFamily="34" charset="0"/>
              <a:cs typeface="Calibri" panose="020F0502020204030204" pitchFamily="34" charset="0"/>
            </a:endParaRPr>
          </a:p>
          <a:p>
            <a:pPr algn="l"/>
            <a:endParaRPr lang="es-CO" sz="2400" b="1" dirty="0">
              <a:solidFill>
                <a:schemeClr val="tx1"/>
              </a:solidFill>
              <a:latin typeface="Lato"/>
            </a:endParaRPr>
          </a:p>
          <a:p>
            <a:pPr algn="l"/>
            <a:endParaRPr lang="es-CO" sz="2400" b="1" i="0" dirty="0">
              <a:solidFill>
                <a:schemeClr val="tx1"/>
              </a:solidFill>
              <a:effectLst/>
              <a:latin typeface="Lato"/>
            </a:endParaRPr>
          </a:p>
        </p:txBody>
      </p:sp>
    </p:spTree>
    <p:extLst>
      <p:ext uri="{BB962C8B-B14F-4D97-AF65-F5344CB8AC3E}">
        <p14:creationId xmlns:p14="http://schemas.microsoft.com/office/powerpoint/2010/main" val="34435962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0" name="Google Shape;530;p48"/>
          <p:cNvSpPr txBox="1"/>
          <p:nvPr/>
        </p:nvSpPr>
        <p:spPr>
          <a:xfrm>
            <a:off x="1733106" y="301554"/>
            <a:ext cx="5208586" cy="646290"/>
          </a:xfrm>
          <a:prstGeom prst="rect">
            <a:avLst/>
          </a:prstGeom>
          <a:noFill/>
          <a:ln>
            <a:noFill/>
          </a:ln>
        </p:spPr>
        <p:txBody>
          <a:bodyPr spcFirstLastPara="1" wrap="square" lIns="91425" tIns="45700" rIns="91425" bIns="45700" anchor="t" anchorCtr="0">
            <a:spAutoFit/>
          </a:bodyPr>
          <a:lstStyle/>
          <a:p>
            <a:pPr marL="342900" marR="0" lvl="0" indent="-342900" algn="ctr" rtl="0">
              <a:spcBef>
                <a:spcPts val="0"/>
              </a:spcBef>
              <a:spcAft>
                <a:spcPts val="0"/>
              </a:spcAft>
              <a:buNone/>
            </a:pPr>
            <a:r>
              <a:rPr lang="es-ES" sz="3600" b="1" dirty="0">
                <a:solidFill>
                  <a:srgbClr val="FF0000"/>
                </a:solidFill>
                <a:latin typeface="Calibri"/>
                <a:ea typeface="Calibri"/>
                <a:cs typeface="Calibri"/>
                <a:sym typeface="Calibri"/>
              </a:rPr>
              <a:t>Normalización de BD</a:t>
            </a:r>
            <a:endParaRPr sz="3600" b="1" dirty="0">
              <a:solidFill>
                <a:srgbClr val="FF0000"/>
              </a:solidFill>
              <a:latin typeface="Calibri"/>
              <a:ea typeface="Calibri"/>
              <a:cs typeface="Calibri"/>
              <a:sym typeface="Calibri"/>
            </a:endParaRPr>
          </a:p>
        </p:txBody>
      </p:sp>
      <p:sp>
        <p:nvSpPr>
          <p:cNvPr id="6" name="CuadroTexto 5">
            <a:extLst>
              <a:ext uri="{FF2B5EF4-FFF2-40B4-BE49-F238E27FC236}">
                <a16:creationId xmlns:a16="http://schemas.microsoft.com/office/drawing/2014/main" id="{D8316E8C-E164-4A2C-AA72-0E47A547EC0D}"/>
              </a:ext>
            </a:extLst>
          </p:cNvPr>
          <p:cNvSpPr txBox="1"/>
          <p:nvPr/>
        </p:nvSpPr>
        <p:spPr>
          <a:xfrm>
            <a:off x="595423" y="1371421"/>
            <a:ext cx="7740503" cy="3046988"/>
          </a:xfrm>
          <a:prstGeom prst="rect">
            <a:avLst/>
          </a:prstGeom>
          <a:noFill/>
        </p:spPr>
        <p:txBody>
          <a:bodyPr wrap="square">
            <a:spAutoFit/>
          </a:bodyPr>
          <a:lstStyle/>
          <a:p>
            <a:pPr algn="l"/>
            <a:r>
              <a:rPr lang="es-CO" sz="1800" b="1" i="0" dirty="0">
                <a:solidFill>
                  <a:schemeClr val="tx1"/>
                </a:solidFill>
                <a:effectLst/>
                <a:latin typeface="Calibri" panose="020F0502020204030204" pitchFamily="34" charset="0"/>
                <a:cs typeface="Calibri" panose="020F0502020204030204" pitchFamily="34" charset="0"/>
              </a:rPr>
              <a:t>La Tercera forma Normal.</a:t>
            </a:r>
          </a:p>
          <a:p>
            <a:pPr algn="l"/>
            <a:endParaRPr lang="es-CO" sz="2400" b="1" dirty="0">
              <a:solidFill>
                <a:schemeClr val="tx1"/>
              </a:solidFill>
              <a:latin typeface="Lato"/>
            </a:endParaRPr>
          </a:p>
          <a:p>
            <a:pPr algn="just">
              <a:buFont typeface="Arial"/>
              <a:buAutoNum type="arabicPeriod"/>
            </a:pPr>
            <a:r>
              <a:rPr lang="es-ES" sz="1800" dirty="0">
                <a:solidFill>
                  <a:schemeClr val="tx1"/>
                </a:solidFill>
                <a:latin typeface="Calibri" panose="020F0502020204030204" pitchFamily="34" charset="0"/>
                <a:cs typeface="Calibri" panose="020F0502020204030204" pitchFamily="34" charset="0"/>
              </a:rPr>
              <a:t>Eliminar aquellos campos que no dependan de la clave.</a:t>
            </a:r>
          </a:p>
          <a:p>
            <a:pPr algn="just">
              <a:buFont typeface="Arial"/>
              <a:buAutoNum type="arabicPeriod"/>
            </a:pPr>
            <a:endParaRPr lang="es-ES" sz="1800" dirty="0">
              <a:solidFill>
                <a:schemeClr val="tx1"/>
              </a:solidFill>
              <a:latin typeface="Calibri" panose="020F0502020204030204" pitchFamily="34" charset="0"/>
              <a:cs typeface="Calibri" panose="020F0502020204030204" pitchFamily="34" charset="0"/>
            </a:endParaRPr>
          </a:p>
          <a:p>
            <a:pPr algn="just">
              <a:buFont typeface="Arial"/>
              <a:buAutoNum type="arabicPeriod"/>
            </a:pPr>
            <a:r>
              <a:rPr lang="es-ES" sz="1800" dirty="0">
                <a:solidFill>
                  <a:schemeClr val="tx1"/>
                </a:solidFill>
                <a:latin typeface="Calibri" panose="020F0502020204030204" pitchFamily="34" charset="0"/>
                <a:cs typeface="Calibri" panose="020F0502020204030204" pitchFamily="34" charset="0"/>
              </a:rPr>
              <a:t>Ninguna columna puede depender de una columna que no tenga una clave.</a:t>
            </a:r>
          </a:p>
          <a:p>
            <a:pPr algn="just">
              <a:buFont typeface="Arial"/>
              <a:buAutoNum type="arabicPeriod"/>
            </a:pPr>
            <a:endParaRPr lang="es-ES" sz="1800" dirty="0">
              <a:solidFill>
                <a:schemeClr val="tx1"/>
              </a:solidFill>
              <a:latin typeface="Calibri" panose="020F0502020204030204" pitchFamily="34" charset="0"/>
              <a:cs typeface="Calibri" panose="020F0502020204030204" pitchFamily="34" charset="0"/>
            </a:endParaRPr>
          </a:p>
          <a:p>
            <a:pPr algn="just">
              <a:buFont typeface="Arial"/>
              <a:buAutoNum type="arabicPeriod"/>
            </a:pPr>
            <a:r>
              <a:rPr lang="es-ES" sz="1800" dirty="0">
                <a:solidFill>
                  <a:schemeClr val="tx1"/>
                </a:solidFill>
                <a:latin typeface="Calibri" panose="020F0502020204030204" pitchFamily="34" charset="0"/>
                <a:cs typeface="Calibri" panose="020F0502020204030204" pitchFamily="34" charset="0"/>
              </a:rPr>
              <a:t>No puede haber datos derivados.</a:t>
            </a:r>
          </a:p>
          <a:p>
            <a:pPr algn="just">
              <a:buFont typeface="Arial"/>
              <a:buAutoNum type="arabicPeriod"/>
            </a:pPr>
            <a:endParaRPr lang="es-ES" sz="1800" dirty="0">
              <a:solidFill>
                <a:schemeClr val="tx1"/>
              </a:solidFill>
              <a:latin typeface="Calibri" panose="020F0502020204030204" pitchFamily="34" charset="0"/>
              <a:cs typeface="Calibri" panose="020F0502020204030204" pitchFamily="34" charset="0"/>
            </a:endParaRPr>
          </a:p>
          <a:p>
            <a:pPr algn="just">
              <a:buFont typeface="Arial"/>
              <a:buAutoNum type="arabicPeriod"/>
            </a:pPr>
            <a:r>
              <a:rPr lang="es-ES" sz="1800" dirty="0">
                <a:solidFill>
                  <a:schemeClr val="tx1"/>
                </a:solidFill>
                <a:latin typeface="Calibri" panose="020F0502020204030204" pitchFamily="34" charset="0"/>
                <a:cs typeface="Calibri" panose="020F0502020204030204" pitchFamily="34" charset="0"/>
              </a:rPr>
              <a:t>Estar en la 2FN.</a:t>
            </a:r>
          </a:p>
          <a:p>
            <a:pPr algn="l"/>
            <a:endParaRPr lang="es-CO" sz="2400" b="1" i="0" dirty="0">
              <a:solidFill>
                <a:schemeClr val="tx1"/>
              </a:solidFill>
              <a:effectLst/>
              <a:latin typeface="Lato"/>
            </a:endParaRPr>
          </a:p>
        </p:txBody>
      </p:sp>
    </p:spTree>
    <p:extLst>
      <p:ext uri="{BB962C8B-B14F-4D97-AF65-F5344CB8AC3E}">
        <p14:creationId xmlns:p14="http://schemas.microsoft.com/office/powerpoint/2010/main" val="33340038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52"/>
          <p:cNvSpPr txBox="1"/>
          <p:nvPr/>
        </p:nvSpPr>
        <p:spPr>
          <a:xfrm>
            <a:off x="2838892" y="363200"/>
            <a:ext cx="4134403" cy="46196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400" b="1" dirty="0">
                <a:solidFill>
                  <a:schemeClr val="dk1"/>
                </a:solidFill>
                <a:latin typeface="Calibri"/>
                <a:ea typeface="Calibri"/>
                <a:cs typeface="Calibri"/>
                <a:sym typeface="Calibri"/>
              </a:rPr>
              <a:t>TIPOS DE DATOS</a:t>
            </a:r>
            <a:endParaRPr sz="2400" b="1" dirty="0">
              <a:solidFill>
                <a:schemeClr val="dk1"/>
              </a:solidFill>
              <a:latin typeface="Calibri"/>
              <a:ea typeface="Calibri"/>
              <a:cs typeface="Calibri"/>
              <a:sym typeface="Calibri"/>
            </a:endParaRPr>
          </a:p>
        </p:txBody>
      </p:sp>
      <p:sp>
        <p:nvSpPr>
          <p:cNvPr id="4" name="CuadroTexto 3">
            <a:extLst>
              <a:ext uri="{FF2B5EF4-FFF2-40B4-BE49-F238E27FC236}">
                <a16:creationId xmlns:a16="http://schemas.microsoft.com/office/drawing/2014/main" id="{3F3D7A39-E12C-4428-A678-1AE8ECE5AED9}"/>
              </a:ext>
            </a:extLst>
          </p:cNvPr>
          <p:cNvSpPr txBox="1"/>
          <p:nvPr/>
        </p:nvSpPr>
        <p:spPr>
          <a:xfrm>
            <a:off x="988827" y="1140589"/>
            <a:ext cx="6113721" cy="3785652"/>
          </a:xfrm>
          <a:prstGeom prst="rect">
            <a:avLst/>
          </a:prstGeom>
          <a:noFill/>
        </p:spPr>
        <p:txBody>
          <a:bodyPr wrap="square">
            <a:spAutoFit/>
          </a:bodyPr>
          <a:lstStyle/>
          <a:p>
            <a:pPr algn="l"/>
            <a:r>
              <a:rPr lang="es-CO" sz="2400" b="1" i="0" dirty="0">
                <a:solidFill>
                  <a:schemeClr val="tx1"/>
                </a:solidFill>
                <a:effectLst/>
                <a:latin typeface="Calibri" panose="020F0502020204030204" pitchFamily="34" charset="0"/>
                <a:cs typeface="Calibri" panose="020F0502020204030204" pitchFamily="34" charset="0"/>
              </a:rPr>
              <a:t>Los mas trabajados.</a:t>
            </a:r>
          </a:p>
          <a:p>
            <a:pPr algn="l">
              <a:buFont typeface="Arial" panose="020B0604020202020204" pitchFamily="34" charset="0"/>
              <a:buChar char="•"/>
            </a:pPr>
            <a:r>
              <a:rPr lang="es-CO" sz="2400" b="0" i="0" dirty="0">
                <a:solidFill>
                  <a:schemeClr val="tx1"/>
                </a:solidFill>
                <a:effectLst/>
                <a:latin typeface="Calibri" panose="020F0502020204030204" pitchFamily="34" charset="0"/>
                <a:cs typeface="Calibri" panose="020F0502020204030204" pitchFamily="34" charset="0"/>
              </a:rPr>
              <a:t>CHAR(20) - LEE</a:t>
            </a:r>
          </a:p>
          <a:p>
            <a:pPr algn="l">
              <a:buFont typeface="Arial" panose="020B0604020202020204" pitchFamily="34" charset="0"/>
              <a:buChar char="•"/>
            </a:pPr>
            <a:r>
              <a:rPr lang="es-CO" sz="2400" b="0" i="0" dirty="0">
                <a:solidFill>
                  <a:schemeClr val="tx1"/>
                </a:solidFill>
                <a:effectLst/>
                <a:latin typeface="Calibri" panose="020F0502020204030204" pitchFamily="34" charset="0"/>
                <a:cs typeface="Calibri" panose="020F0502020204030204" pitchFamily="34" charset="0"/>
              </a:rPr>
              <a:t>VARCHAR(20) -LEE</a:t>
            </a:r>
          </a:p>
          <a:p>
            <a:pPr algn="l">
              <a:buFont typeface="Arial" panose="020B0604020202020204" pitchFamily="34" charset="0"/>
              <a:buChar char="•"/>
            </a:pPr>
            <a:r>
              <a:rPr lang="es-CO" sz="2400" dirty="0">
                <a:solidFill>
                  <a:schemeClr val="tx1"/>
                </a:solidFill>
                <a:latin typeface="Calibri" panose="020F0502020204030204" pitchFamily="34" charset="0"/>
                <a:cs typeface="Calibri" panose="020F0502020204030204" pitchFamily="34" charset="0"/>
              </a:rPr>
              <a:t>TIME- 2-12-2020</a:t>
            </a:r>
          </a:p>
          <a:p>
            <a:pPr algn="l">
              <a:buFont typeface="Arial" panose="020B0604020202020204" pitchFamily="34" charset="0"/>
              <a:buChar char="•"/>
            </a:pPr>
            <a:r>
              <a:rPr lang="es-CO" sz="2400" b="0" i="0" dirty="0">
                <a:solidFill>
                  <a:schemeClr val="tx1"/>
                </a:solidFill>
                <a:effectLst/>
                <a:latin typeface="Calibri" panose="020F0502020204030204" pitchFamily="34" charset="0"/>
                <a:cs typeface="Calibri" panose="020F0502020204030204" pitchFamily="34" charset="0"/>
              </a:rPr>
              <a:t>DATE</a:t>
            </a:r>
          </a:p>
          <a:p>
            <a:pPr algn="l">
              <a:buFont typeface="Arial" panose="020B0604020202020204" pitchFamily="34" charset="0"/>
              <a:buChar char="•"/>
            </a:pPr>
            <a:r>
              <a:rPr lang="es-CO" sz="2400" dirty="0">
                <a:solidFill>
                  <a:schemeClr val="tx1"/>
                </a:solidFill>
                <a:latin typeface="Calibri" panose="020F0502020204030204" pitchFamily="34" charset="0"/>
                <a:cs typeface="Calibri" panose="020F0502020204030204" pitchFamily="34" charset="0"/>
              </a:rPr>
              <a:t>DATETIME -  2-12-2020 6:30 PM - 2020 </a:t>
            </a:r>
          </a:p>
          <a:p>
            <a:pPr algn="l">
              <a:buFont typeface="Arial" panose="020B0604020202020204" pitchFamily="34" charset="0"/>
              <a:buChar char="•"/>
            </a:pPr>
            <a:r>
              <a:rPr lang="es-CO" sz="2400" b="0" i="0" dirty="0">
                <a:solidFill>
                  <a:schemeClr val="tx1"/>
                </a:solidFill>
                <a:effectLst/>
                <a:latin typeface="Calibri" panose="020F0502020204030204" pitchFamily="34" charset="0"/>
                <a:cs typeface="Calibri" panose="020F0502020204030204" pitchFamily="34" charset="0"/>
              </a:rPr>
              <a:t>INT </a:t>
            </a:r>
          </a:p>
          <a:p>
            <a:pPr algn="l">
              <a:buFont typeface="Arial" panose="020B0604020202020204" pitchFamily="34" charset="0"/>
              <a:buChar char="•"/>
            </a:pPr>
            <a:r>
              <a:rPr lang="es-CO" sz="2400" dirty="0">
                <a:solidFill>
                  <a:schemeClr val="tx1"/>
                </a:solidFill>
                <a:latin typeface="Calibri" panose="020F0502020204030204" pitchFamily="34" charset="0"/>
                <a:cs typeface="Calibri" panose="020F0502020204030204" pitchFamily="34" charset="0"/>
              </a:rPr>
              <a:t>FLOAT</a:t>
            </a:r>
            <a:endParaRPr lang="es-CO" sz="2400" b="0" i="0" dirty="0">
              <a:solidFill>
                <a:schemeClr val="tx1"/>
              </a:solidFill>
              <a:effectLst/>
              <a:latin typeface="Calibri" panose="020F0502020204030204" pitchFamily="34" charset="0"/>
              <a:cs typeface="Calibri" panose="020F0502020204030204" pitchFamily="34" charset="0"/>
            </a:endParaRPr>
          </a:p>
          <a:p>
            <a:pPr>
              <a:buFont typeface="Arial" panose="020B0604020202020204" pitchFamily="34" charset="0"/>
              <a:buChar char="•"/>
            </a:pPr>
            <a:r>
              <a:rPr lang="es-CO" sz="2400" b="0" i="0" dirty="0">
                <a:solidFill>
                  <a:schemeClr val="tx1"/>
                </a:solidFill>
                <a:effectLst/>
                <a:latin typeface="Calibri" panose="020F0502020204030204" pitchFamily="34" charset="0"/>
                <a:cs typeface="Calibri" panose="020F0502020204030204" pitchFamily="34" charset="0"/>
              </a:rPr>
              <a:t>BLOB</a:t>
            </a:r>
          </a:p>
          <a:p>
            <a:pPr algn="l">
              <a:buFont typeface="Arial" panose="020B0604020202020204" pitchFamily="34" charset="0"/>
              <a:buChar char="•"/>
            </a:pPr>
            <a:endParaRPr lang="es-CO" sz="2400" b="0" i="0" dirty="0">
              <a:solidFill>
                <a:srgbClr val="555555"/>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876456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0" name="Google Shape;530;p48"/>
          <p:cNvSpPr txBox="1"/>
          <p:nvPr/>
        </p:nvSpPr>
        <p:spPr>
          <a:xfrm>
            <a:off x="1624678" y="263565"/>
            <a:ext cx="5208586" cy="646290"/>
          </a:xfrm>
          <a:prstGeom prst="rect">
            <a:avLst/>
          </a:prstGeom>
          <a:noFill/>
          <a:ln>
            <a:noFill/>
          </a:ln>
        </p:spPr>
        <p:txBody>
          <a:bodyPr spcFirstLastPara="1" wrap="square" lIns="91425" tIns="45700" rIns="91425" bIns="45700" anchor="t" anchorCtr="0">
            <a:spAutoFit/>
          </a:bodyPr>
          <a:lstStyle/>
          <a:p>
            <a:pPr marL="342900" marR="0" lvl="0" indent="-342900" algn="ctr" rtl="0">
              <a:spcBef>
                <a:spcPts val="0"/>
              </a:spcBef>
              <a:spcAft>
                <a:spcPts val="0"/>
              </a:spcAft>
              <a:buNone/>
            </a:pPr>
            <a:r>
              <a:rPr lang="es-ES" sz="3600" b="1" dirty="0">
                <a:solidFill>
                  <a:srgbClr val="FF0000"/>
                </a:solidFill>
                <a:latin typeface="Calibri"/>
                <a:ea typeface="Calibri"/>
                <a:cs typeface="Calibri"/>
                <a:sym typeface="Calibri"/>
              </a:rPr>
              <a:t>Ejercicios</a:t>
            </a:r>
            <a:endParaRPr sz="3600" b="1" dirty="0">
              <a:solidFill>
                <a:srgbClr val="FF0000"/>
              </a:solidFill>
              <a:latin typeface="Calibri"/>
              <a:ea typeface="Calibri"/>
              <a:cs typeface="Calibri"/>
              <a:sym typeface="Calibri"/>
            </a:endParaRPr>
          </a:p>
        </p:txBody>
      </p:sp>
      <p:pic>
        <p:nvPicPr>
          <p:cNvPr id="2" name="Imagen 1">
            <a:extLst>
              <a:ext uri="{FF2B5EF4-FFF2-40B4-BE49-F238E27FC236}">
                <a16:creationId xmlns:a16="http://schemas.microsoft.com/office/drawing/2014/main" id="{0A4C7897-85D3-4985-825A-10F551D2EEB9}"/>
              </a:ext>
            </a:extLst>
          </p:cNvPr>
          <p:cNvPicPr>
            <a:picLocks noChangeAspect="1"/>
          </p:cNvPicPr>
          <p:nvPr/>
        </p:nvPicPr>
        <p:blipFill>
          <a:blip r:embed="rId3"/>
          <a:stretch>
            <a:fillRect/>
          </a:stretch>
        </p:blipFill>
        <p:spPr>
          <a:xfrm>
            <a:off x="1169262" y="1287625"/>
            <a:ext cx="4572638" cy="800212"/>
          </a:xfrm>
          <a:prstGeom prst="rect">
            <a:avLst/>
          </a:prstGeom>
        </p:spPr>
      </p:pic>
      <p:pic>
        <p:nvPicPr>
          <p:cNvPr id="3" name="Imagen 2">
            <a:extLst>
              <a:ext uri="{FF2B5EF4-FFF2-40B4-BE49-F238E27FC236}">
                <a16:creationId xmlns:a16="http://schemas.microsoft.com/office/drawing/2014/main" id="{C5B4F4A0-11BD-43F5-BDDB-BA0B9C030203}"/>
              </a:ext>
            </a:extLst>
          </p:cNvPr>
          <p:cNvPicPr>
            <a:picLocks noChangeAspect="1"/>
          </p:cNvPicPr>
          <p:nvPr/>
        </p:nvPicPr>
        <p:blipFill>
          <a:blip r:embed="rId4"/>
          <a:stretch>
            <a:fillRect/>
          </a:stretch>
        </p:blipFill>
        <p:spPr>
          <a:xfrm>
            <a:off x="1355701" y="2503137"/>
            <a:ext cx="4029637" cy="552527"/>
          </a:xfrm>
          <a:prstGeom prst="rect">
            <a:avLst/>
          </a:prstGeom>
        </p:spPr>
      </p:pic>
      <p:pic>
        <p:nvPicPr>
          <p:cNvPr id="4" name="Imagen 3">
            <a:extLst>
              <a:ext uri="{FF2B5EF4-FFF2-40B4-BE49-F238E27FC236}">
                <a16:creationId xmlns:a16="http://schemas.microsoft.com/office/drawing/2014/main" id="{AE24071A-E21C-4CCA-8100-8B5D4D09C5A4}"/>
              </a:ext>
            </a:extLst>
          </p:cNvPr>
          <p:cNvPicPr>
            <a:picLocks noChangeAspect="1"/>
          </p:cNvPicPr>
          <p:nvPr/>
        </p:nvPicPr>
        <p:blipFill>
          <a:blip r:embed="rId5"/>
          <a:stretch>
            <a:fillRect/>
          </a:stretch>
        </p:blipFill>
        <p:spPr>
          <a:xfrm>
            <a:off x="1355701" y="3632364"/>
            <a:ext cx="5611008" cy="571580"/>
          </a:xfrm>
          <a:prstGeom prst="rect">
            <a:avLst/>
          </a:prstGeom>
        </p:spPr>
      </p:pic>
    </p:spTree>
    <p:extLst>
      <p:ext uri="{BB962C8B-B14F-4D97-AF65-F5344CB8AC3E}">
        <p14:creationId xmlns:p14="http://schemas.microsoft.com/office/powerpoint/2010/main" val="3068241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6"/>
          <p:cNvSpPr txBox="1"/>
          <p:nvPr/>
        </p:nvSpPr>
        <p:spPr>
          <a:xfrm>
            <a:off x="395066" y="131763"/>
            <a:ext cx="7207213" cy="646331"/>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1800" b="1">
                <a:solidFill>
                  <a:srgbClr val="3F3F3F"/>
                </a:solidFill>
                <a:latin typeface="Calibri"/>
                <a:ea typeface="Calibri"/>
                <a:cs typeface="Calibri"/>
                <a:sym typeface="Calibri"/>
              </a:rPr>
              <a:t>¿En qué se diferencia una Base de Datos </a:t>
            </a:r>
            <a:endParaRPr/>
          </a:p>
          <a:p>
            <a:pPr marL="342900" marR="0" lvl="0" indent="-342900" algn="l" rtl="0">
              <a:spcBef>
                <a:spcPts val="0"/>
              </a:spcBef>
              <a:spcAft>
                <a:spcPts val="0"/>
              </a:spcAft>
              <a:buNone/>
            </a:pPr>
            <a:r>
              <a:rPr lang="es-ES" sz="1800" b="1">
                <a:solidFill>
                  <a:srgbClr val="3F3F3F"/>
                </a:solidFill>
                <a:latin typeface="Calibri"/>
                <a:ea typeface="Calibri"/>
                <a:cs typeface="Calibri"/>
                <a:sym typeface="Calibri"/>
              </a:rPr>
              <a:t>de los archivos tradicionales?</a:t>
            </a:r>
            <a:endParaRPr sz="1800" b="1">
              <a:solidFill>
                <a:srgbClr val="3F3F3F"/>
              </a:solidFill>
              <a:latin typeface="Calibri"/>
              <a:ea typeface="Calibri"/>
              <a:cs typeface="Calibri"/>
              <a:sym typeface="Calibri"/>
            </a:endParaRPr>
          </a:p>
        </p:txBody>
      </p:sp>
      <p:sp>
        <p:nvSpPr>
          <p:cNvPr id="87" name="Google Shape;87;p6"/>
          <p:cNvSpPr/>
          <p:nvPr/>
        </p:nvSpPr>
        <p:spPr>
          <a:xfrm>
            <a:off x="395066" y="979223"/>
            <a:ext cx="7664413" cy="313932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dirty="0">
                <a:solidFill>
                  <a:srgbClr val="3F3F3F"/>
                </a:solidFill>
                <a:latin typeface="Calibri"/>
                <a:ea typeface="Calibri"/>
                <a:cs typeface="Calibri"/>
                <a:sym typeface="Calibri"/>
              </a:rPr>
              <a:t>Una base de datos es un archivo, existen diferentes tipos de archivos, cómo de texto, imágenes, pistas de audio, video, entre otras junto con los archivos de bases de datos. Cada tipo de archivo tiene sus característica únicas que los diferencian y programas específicos que nos permiten hacer uso de ellos.</a:t>
            </a:r>
            <a:endParaRPr dirty="0"/>
          </a:p>
          <a:p>
            <a:pPr marL="0" marR="0" lvl="0" indent="0" algn="just" rtl="0">
              <a:spcBef>
                <a:spcPts val="0"/>
              </a:spcBef>
              <a:spcAft>
                <a:spcPts val="0"/>
              </a:spcAft>
              <a:buNone/>
            </a:pPr>
            <a:br>
              <a:rPr lang="es-ES" sz="1800" dirty="0">
                <a:solidFill>
                  <a:srgbClr val="3F3F3F"/>
                </a:solidFill>
                <a:latin typeface="Calibri"/>
                <a:ea typeface="Calibri"/>
                <a:cs typeface="Calibri"/>
                <a:sym typeface="Calibri"/>
              </a:rPr>
            </a:br>
            <a:r>
              <a:rPr lang="es-ES" sz="1800" dirty="0">
                <a:solidFill>
                  <a:srgbClr val="3F3F3F"/>
                </a:solidFill>
                <a:latin typeface="Calibri"/>
                <a:ea typeface="Calibri"/>
                <a:cs typeface="Calibri"/>
                <a:sym typeface="Calibri"/>
              </a:rPr>
              <a:t>En el caso de las bases de datos, tienen un estructura organizacional que permite contener de forma ordenada datos de diferentes tipos.</a:t>
            </a:r>
            <a:endParaRPr dirty="0"/>
          </a:p>
          <a:p>
            <a:pPr marL="0" marR="0" lvl="0" indent="0" algn="just" rtl="0">
              <a:spcBef>
                <a:spcPts val="0"/>
              </a:spcBef>
              <a:spcAft>
                <a:spcPts val="0"/>
              </a:spcAft>
              <a:buNone/>
            </a:pPr>
            <a:endParaRPr sz="1800" dirty="0">
              <a:solidFill>
                <a:srgbClr val="3F3F3F"/>
              </a:solidFill>
              <a:latin typeface="Calibri"/>
              <a:ea typeface="Calibri"/>
              <a:cs typeface="Calibri"/>
              <a:sym typeface="Calibri"/>
            </a:endParaRPr>
          </a:p>
          <a:p>
            <a:pPr marL="0" marR="0" lvl="0" indent="0" algn="just" rtl="0">
              <a:spcBef>
                <a:spcPts val="0"/>
              </a:spcBef>
              <a:spcAft>
                <a:spcPts val="0"/>
              </a:spcAft>
              <a:buNone/>
            </a:pPr>
            <a:r>
              <a:rPr lang="es-ES" sz="1800" dirty="0">
                <a:solidFill>
                  <a:srgbClr val="3F3F3F"/>
                </a:solidFill>
                <a:latin typeface="Calibri"/>
                <a:ea typeface="Calibri"/>
                <a:cs typeface="Calibri"/>
                <a:sym typeface="Calibri"/>
              </a:rPr>
              <a:t>BD – NO ES SOLAMENTE INFORMACION.</a:t>
            </a:r>
            <a:endParaRPr dirty="0"/>
          </a:p>
          <a:p>
            <a:pPr marL="0" marR="0" lvl="0" indent="0" algn="just" rtl="0">
              <a:spcBef>
                <a:spcPts val="0"/>
              </a:spcBef>
              <a:spcAft>
                <a:spcPts val="0"/>
              </a:spcAft>
              <a:buNone/>
            </a:pPr>
            <a:endParaRPr sz="1800" dirty="0">
              <a:solidFill>
                <a:srgbClr val="3F3F3F"/>
              </a:solidFill>
              <a:latin typeface="Calibri"/>
              <a:ea typeface="Calibri"/>
              <a:cs typeface="Calibri"/>
              <a:sym typeface="Calibri"/>
            </a:endParaRPr>
          </a:p>
          <a:p>
            <a:pPr marL="0" marR="0" lvl="0" indent="0" algn="just" rtl="0">
              <a:spcBef>
                <a:spcPts val="0"/>
              </a:spcBef>
              <a:spcAft>
                <a:spcPts val="0"/>
              </a:spcAft>
              <a:buNone/>
            </a:pPr>
            <a:r>
              <a:rPr lang="es-ES" sz="1800" dirty="0">
                <a:solidFill>
                  <a:srgbClr val="3F3F3F"/>
                </a:solidFill>
                <a:latin typeface="Calibri"/>
                <a:ea typeface="Calibri"/>
                <a:cs typeface="Calibri"/>
                <a:sym typeface="Calibri"/>
              </a:rPr>
              <a:t>IMÁGENES – VIDEOS- TEXTO- AUDIOS.</a:t>
            </a:r>
            <a:endParaRP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50"/>
          <p:cNvSpPr txBox="1"/>
          <p:nvPr/>
        </p:nvSpPr>
        <p:spPr>
          <a:xfrm>
            <a:off x="393405" y="98825"/>
            <a:ext cx="4134403" cy="46196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400" b="1">
                <a:solidFill>
                  <a:schemeClr val="dk1"/>
                </a:solidFill>
                <a:latin typeface="Calibri"/>
                <a:ea typeface="Calibri"/>
                <a:cs typeface="Calibri"/>
                <a:sym typeface="Calibri"/>
              </a:rPr>
              <a:t>Modelo Entidad-Relación (E-R)</a:t>
            </a:r>
            <a:endParaRPr sz="2400" b="1">
              <a:solidFill>
                <a:schemeClr val="dk1"/>
              </a:solidFill>
              <a:latin typeface="Calibri"/>
              <a:ea typeface="Calibri"/>
              <a:cs typeface="Calibri"/>
              <a:sym typeface="Calibri"/>
            </a:endParaRPr>
          </a:p>
        </p:txBody>
      </p:sp>
      <p:sp>
        <p:nvSpPr>
          <p:cNvPr id="559" name="Google Shape;559;p50"/>
          <p:cNvSpPr txBox="1"/>
          <p:nvPr/>
        </p:nvSpPr>
        <p:spPr>
          <a:xfrm>
            <a:off x="393405" y="440365"/>
            <a:ext cx="3943350" cy="461963"/>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2400" b="1">
                <a:solidFill>
                  <a:schemeClr val="dk1"/>
                </a:solidFill>
                <a:latin typeface="Calibri"/>
                <a:ea typeface="Calibri"/>
                <a:cs typeface="Calibri"/>
                <a:sym typeface="Calibri"/>
              </a:rPr>
              <a:t>Ejercicios del Modelo E-R</a:t>
            </a:r>
            <a:endParaRPr sz="2400" b="1">
              <a:solidFill>
                <a:schemeClr val="dk1"/>
              </a:solidFill>
              <a:latin typeface="Calibri"/>
              <a:ea typeface="Calibri"/>
              <a:cs typeface="Calibri"/>
              <a:sym typeface="Calibri"/>
            </a:endParaRPr>
          </a:p>
        </p:txBody>
      </p:sp>
      <p:sp>
        <p:nvSpPr>
          <p:cNvPr id="560" name="Google Shape;560;p50"/>
          <p:cNvSpPr txBox="1"/>
          <p:nvPr/>
        </p:nvSpPr>
        <p:spPr>
          <a:xfrm>
            <a:off x="393405" y="902327"/>
            <a:ext cx="5705216" cy="1477328"/>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800"/>
              <a:buFont typeface="Calibri"/>
              <a:buAutoNum type="arabicPeriod"/>
            </a:pPr>
            <a:r>
              <a:rPr lang="es-ES" sz="1800" dirty="0">
                <a:solidFill>
                  <a:schemeClr val="dk1"/>
                </a:solidFill>
                <a:latin typeface="Calibri"/>
                <a:ea typeface="Calibri"/>
                <a:cs typeface="Calibri"/>
                <a:sym typeface="Calibri"/>
              </a:rPr>
              <a:t>Empresa distribución de productos</a:t>
            </a:r>
            <a:endParaRPr dirty="0"/>
          </a:p>
          <a:p>
            <a:pPr marL="342900" marR="0" lvl="0" indent="-342900" algn="l" rtl="0">
              <a:spcBef>
                <a:spcPts val="0"/>
              </a:spcBef>
              <a:spcAft>
                <a:spcPts val="0"/>
              </a:spcAft>
              <a:buClr>
                <a:schemeClr val="dk1"/>
              </a:buClr>
              <a:buSzPts val="1800"/>
              <a:buFont typeface="Calibri"/>
              <a:buAutoNum type="arabicPeriod"/>
            </a:pPr>
            <a:r>
              <a:rPr lang="es-ES" sz="1800" dirty="0">
                <a:solidFill>
                  <a:schemeClr val="dk1"/>
                </a:solidFill>
                <a:latin typeface="Calibri"/>
                <a:ea typeface="Calibri"/>
                <a:cs typeface="Calibri"/>
                <a:sym typeface="Calibri"/>
              </a:rPr>
              <a:t>Control de un inventario (Altas y bajas).</a:t>
            </a:r>
            <a:endParaRPr dirty="0"/>
          </a:p>
          <a:p>
            <a:pPr marL="342900" marR="0" lvl="0" indent="-342900" algn="l" rtl="0">
              <a:spcBef>
                <a:spcPts val="0"/>
              </a:spcBef>
              <a:spcAft>
                <a:spcPts val="0"/>
              </a:spcAft>
              <a:buClr>
                <a:schemeClr val="dk1"/>
              </a:buClr>
              <a:buSzPts val="1800"/>
              <a:buFont typeface="Calibri"/>
              <a:buAutoNum type="arabicPeriod"/>
            </a:pPr>
            <a:r>
              <a:rPr lang="es-ES" sz="1800" dirty="0">
                <a:solidFill>
                  <a:schemeClr val="dk1"/>
                </a:solidFill>
                <a:latin typeface="Calibri"/>
                <a:ea typeface="Calibri"/>
                <a:cs typeface="Calibri"/>
                <a:sym typeface="Calibri"/>
              </a:rPr>
              <a:t>Recepción, Atención y Alta de pacientes en un hospital.</a:t>
            </a:r>
            <a:endParaRPr dirty="0"/>
          </a:p>
          <a:p>
            <a:pPr marL="342900" marR="0" lvl="0" indent="-342900" algn="l" rtl="0">
              <a:spcBef>
                <a:spcPts val="0"/>
              </a:spcBef>
              <a:spcAft>
                <a:spcPts val="0"/>
              </a:spcAft>
              <a:buClr>
                <a:schemeClr val="dk1"/>
              </a:buClr>
              <a:buSzPts val="1800"/>
              <a:buFont typeface="Calibri"/>
              <a:buAutoNum type="arabicPeriod"/>
            </a:pPr>
            <a:r>
              <a:rPr lang="es-ES" sz="1800" dirty="0">
                <a:solidFill>
                  <a:schemeClr val="dk1"/>
                </a:solidFill>
                <a:latin typeface="Calibri"/>
                <a:ea typeface="Calibri"/>
                <a:cs typeface="Calibri"/>
                <a:sym typeface="Calibri"/>
              </a:rPr>
              <a:t>Control de calificaciones de los alumnos.</a:t>
            </a:r>
            <a:endParaRPr dirty="0"/>
          </a:p>
          <a:p>
            <a:pPr marL="342900" marR="0" lvl="0" indent="-342900" algn="l" rtl="0">
              <a:spcBef>
                <a:spcPts val="0"/>
              </a:spcBef>
              <a:spcAft>
                <a:spcPts val="0"/>
              </a:spcAft>
              <a:buClr>
                <a:schemeClr val="dk1"/>
              </a:buClr>
              <a:buSzPts val="1800"/>
              <a:buFont typeface="Calibri"/>
              <a:buAutoNum type="arabicPeriod"/>
            </a:pPr>
            <a:r>
              <a:rPr lang="es-ES" sz="1800" dirty="0">
                <a:solidFill>
                  <a:schemeClr val="dk1"/>
                </a:solidFill>
                <a:latin typeface="Calibri"/>
                <a:ea typeface="Calibri"/>
                <a:cs typeface="Calibri"/>
                <a:sym typeface="Calibri"/>
              </a:rPr>
              <a:t>Inscripción de alumnos.</a:t>
            </a:r>
            <a:endParaRPr dirty="0"/>
          </a:p>
        </p:txBody>
      </p:sp>
      <p:sp>
        <p:nvSpPr>
          <p:cNvPr id="561" name="Google Shape;561;p50"/>
          <p:cNvSpPr txBox="1"/>
          <p:nvPr/>
        </p:nvSpPr>
        <p:spPr>
          <a:xfrm>
            <a:off x="512024" y="2417762"/>
            <a:ext cx="7504925" cy="2308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Elaborar los modelos y diagramas considerando:</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360000" marR="0" lvl="0" indent="-360000" algn="l" rtl="0">
              <a:spcBef>
                <a:spcPts val="0"/>
              </a:spcBef>
              <a:spcAft>
                <a:spcPts val="0"/>
              </a:spcAft>
              <a:buClr>
                <a:srgbClr val="FF0000"/>
              </a:buClr>
              <a:buSzPts val="1800"/>
              <a:buFont typeface="Arial"/>
              <a:buChar char="•"/>
            </a:pPr>
            <a:r>
              <a:rPr lang="es-ES" sz="1800" b="1" dirty="0">
                <a:solidFill>
                  <a:srgbClr val="FF0000"/>
                </a:solidFill>
                <a:latin typeface="Calibri"/>
                <a:ea typeface="Calibri"/>
                <a:cs typeface="Calibri"/>
                <a:sym typeface="Calibri"/>
              </a:rPr>
              <a:t>Análisis de requisitos</a:t>
            </a:r>
            <a:r>
              <a:rPr lang="es-ES" sz="1800" dirty="0">
                <a:solidFill>
                  <a:schemeClr val="dk1"/>
                </a:solidFill>
                <a:latin typeface="Calibri"/>
                <a:ea typeface="Calibri"/>
                <a:cs typeface="Calibri"/>
                <a:sym typeface="Calibri"/>
              </a:rPr>
              <a:t>: Determinar las entidades necesarias y sus atributos.</a:t>
            </a:r>
            <a:endParaRPr dirty="0"/>
          </a:p>
          <a:p>
            <a:pPr marL="360000" marR="0" lvl="0" indent="-360000" algn="l" rtl="0">
              <a:spcBef>
                <a:spcPts val="0"/>
              </a:spcBef>
              <a:spcAft>
                <a:spcPts val="0"/>
              </a:spcAft>
              <a:buClr>
                <a:schemeClr val="dk1"/>
              </a:buClr>
              <a:buSzPts val="1800"/>
              <a:buFont typeface="Arial"/>
              <a:buChar char="•"/>
            </a:pPr>
            <a:r>
              <a:rPr lang="es-ES" sz="1800" dirty="0">
                <a:solidFill>
                  <a:schemeClr val="dk1"/>
                </a:solidFill>
                <a:latin typeface="Calibri"/>
                <a:ea typeface="Calibri"/>
                <a:cs typeface="Calibri"/>
                <a:sym typeface="Calibri"/>
              </a:rPr>
              <a:t>Utilizar la </a:t>
            </a:r>
            <a:r>
              <a:rPr lang="es-ES" sz="1800" b="1" dirty="0">
                <a:solidFill>
                  <a:srgbClr val="FF0000"/>
                </a:solidFill>
                <a:latin typeface="Calibri"/>
                <a:ea typeface="Calibri"/>
                <a:cs typeface="Calibri"/>
                <a:sym typeface="Calibri"/>
              </a:rPr>
              <a:t>simbología</a:t>
            </a:r>
            <a:r>
              <a:rPr lang="es-ES" sz="1800" dirty="0">
                <a:solidFill>
                  <a:schemeClr val="dk1"/>
                </a:solidFill>
                <a:latin typeface="Calibri"/>
                <a:ea typeface="Calibri"/>
                <a:cs typeface="Calibri"/>
                <a:sym typeface="Calibri"/>
              </a:rPr>
              <a:t> adecuada para la representación del modelo E-R.</a:t>
            </a:r>
            <a:endParaRPr dirty="0"/>
          </a:p>
          <a:p>
            <a:pPr marL="360000" marR="0" lvl="0" indent="-360000" algn="l" rtl="0">
              <a:spcBef>
                <a:spcPts val="0"/>
              </a:spcBef>
              <a:spcAft>
                <a:spcPts val="0"/>
              </a:spcAft>
              <a:buClr>
                <a:schemeClr val="dk1"/>
              </a:buClr>
              <a:buSzPts val="1800"/>
              <a:buFont typeface="Arial"/>
              <a:buChar char="•"/>
            </a:pPr>
            <a:r>
              <a:rPr lang="es-ES" sz="1800" dirty="0">
                <a:solidFill>
                  <a:schemeClr val="dk1"/>
                </a:solidFill>
                <a:latin typeface="Calibri"/>
                <a:ea typeface="Calibri"/>
                <a:cs typeface="Calibri"/>
                <a:sym typeface="Calibri"/>
              </a:rPr>
              <a:t>Poner un nombre a la relación entre entidades.</a:t>
            </a:r>
            <a:endParaRPr dirty="0"/>
          </a:p>
          <a:p>
            <a:pPr marL="360000" marR="0" lvl="0" indent="-360000" algn="l" rtl="0">
              <a:spcBef>
                <a:spcPts val="0"/>
              </a:spcBef>
              <a:spcAft>
                <a:spcPts val="0"/>
              </a:spcAft>
              <a:buClr>
                <a:schemeClr val="dk1"/>
              </a:buClr>
              <a:buSzPts val="1800"/>
              <a:buFont typeface="Arial"/>
              <a:buChar char="•"/>
            </a:pPr>
            <a:r>
              <a:rPr lang="es-ES" sz="1800" dirty="0">
                <a:solidFill>
                  <a:schemeClr val="dk1"/>
                </a:solidFill>
                <a:latin typeface="Calibri"/>
                <a:ea typeface="Calibri"/>
                <a:cs typeface="Calibri"/>
                <a:sym typeface="Calibri"/>
              </a:rPr>
              <a:t>En la simbología, considerar la </a:t>
            </a:r>
            <a:r>
              <a:rPr lang="es-ES" sz="1800" b="1" dirty="0">
                <a:solidFill>
                  <a:srgbClr val="FF0000"/>
                </a:solidFill>
                <a:latin typeface="Calibri"/>
                <a:ea typeface="Calibri"/>
                <a:cs typeface="Calibri"/>
                <a:sym typeface="Calibri"/>
              </a:rPr>
              <a:t>cardinalidad</a:t>
            </a:r>
            <a:r>
              <a:rPr lang="es-ES" sz="1800" dirty="0">
                <a:solidFill>
                  <a:schemeClr val="dk1"/>
                </a:solidFill>
                <a:latin typeface="Calibri"/>
                <a:ea typeface="Calibri"/>
                <a:cs typeface="Calibri"/>
                <a:sym typeface="Calibri"/>
              </a:rPr>
              <a:t> de las relaciones.</a:t>
            </a:r>
            <a:endParaRPr dirty="0"/>
          </a:p>
          <a:p>
            <a:pPr marL="360000" marR="0" lvl="0" indent="-360000" algn="l" rtl="0">
              <a:spcBef>
                <a:spcPts val="0"/>
              </a:spcBef>
              <a:spcAft>
                <a:spcPts val="0"/>
              </a:spcAft>
              <a:buClr>
                <a:schemeClr val="dk1"/>
              </a:buClr>
              <a:buSzPts val="1800"/>
              <a:buFont typeface="Arial"/>
              <a:buChar char="•"/>
            </a:pPr>
            <a:r>
              <a:rPr lang="es-ES" sz="1800" dirty="0">
                <a:solidFill>
                  <a:schemeClr val="dk1"/>
                </a:solidFill>
                <a:latin typeface="Calibri"/>
                <a:ea typeface="Calibri"/>
                <a:cs typeface="Calibri"/>
                <a:sym typeface="Calibri"/>
              </a:rPr>
              <a:t>En la simbología, considerar la </a:t>
            </a:r>
            <a:r>
              <a:rPr lang="es-ES" sz="1800" b="1" dirty="0">
                <a:solidFill>
                  <a:srgbClr val="FF0000"/>
                </a:solidFill>
                <a:latin typeface="Calibri"/>
                <a:ea typeface="Calibri"/>
                <a:cs typeface="Calibri"/>
                <a:sym typeface="Calibri"/>
              </a:rPr>
              <a:t>llave primaria</a:t>
            </a:r>
            <a:endParaRPr dirty="0"/>
          </a:p>
          <a:p>
            <a:pPr marL="360000" marR="0" lvl="0" indent="-360000" algn="l" rtl="0">
              <a:spcBef>
                <a:spcPts val="0"/>
              </a:spcBef>
              <a:spcAft>
                <a:spcPts val="0"/>
              </a:spcAft>
              <a:buClr>
                <a:schemeClr val="dk1"/>
              </a:buClr>
              <a:buSzPts val="1800"/>
              <a:buFont typeface="Arial"/>
              <a:buChar char="•"/>
            </a:pPr>
            <a:r>
              <a:rPr lang="es-ES" sz="1800" dirty="0">
                <a:solidFill>
                  <a:schemeClr val="dk1"/>
                </a:solidFill>
                <a:latin typeface="Calibri"/>
                <a:ea typeface="Calibri"/>
                <a:cs typeface="Calibri"/>
                <a:sym typeface="Calibri"/>
              </a:rPr>
              <a:t>Definir el </a:t>
            </a:r>
            <a:r>
              <a:rPr lang="es-ES" sz="1800" b="1" dirty="0">
                <a:solidFill>
                  <a:srgbClr val="FF0000"/>
                </a:solidFill>
                <a:latin typeface="Calibri"/>
                <a:ea typeface="Calibri"/>
                <a:cs typeface="Calibri"/>
                <a:sym typeface="Calibri"/>
              </a:rPr>
              <a:t>grado de cada relación</a:t>
            </a:r>
            <a:r>
              <a:rPr lang="es-ES" sz="1800" dirty="0">
                <a:solidFill>
                  <a:schemeClr val="dk1"/>
                </a:solidFill>
                <a:latin typeface="Calibri"/>
                <a:ea typeface="Calibri"/>
                <a:cs typeface="Calibri"/>
                <a:sym typeface="Calibri"/>
              </a:rPr>
              <a:t>.</a:t>
            </a:r>
            <a:endParaRPr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7"/>
          <p:cNvSpPr txBox="1"/>
          <p:nvPr/>
        </p:nvSpPr>
        <p:spPr>
          <a:xfrm>
            <a:off x="395066" y="131763"/>
            <a:ext cx="7207213" cy="646331"/>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1800" b="1">
                <a:solidFill>
                  <a:srgbClr val="3F3F3F"/>
                </a:solidFill>
                <a:latin typeface="Calibri"/>
                <a:ea typeface="Calibri"/>
                <a:cs typeface="Calibri"/>
                <a:sym typeface="Calibri"/>
              </a:rPr>
              <a:t>¿En qué se diferencia una Base de Datos </a:t>
            </a:r>
            <a:endParaRPr/>
          </a:p>
          <a:p>
            <a:pPr marL="342900" marR="0" lvl="0" indent="-342900" algn="l" rtl="0">
              <a:spcBef>
                <a:spcPts val="0"/>
              </a:spcBef>
              <a:spcAft>
                <a:spcPts val="0"/>
              </a:spcAft>
              <a:buNone/>
            </a:pPr>
            <a:r>
              <a:rPr lang="es-ES" sz="1800" b="1">
                <a:solidFill>
                  <a:srgbClr val="3F3F3F"/>
                </a:solidFill>
                <a:latin typeface="Calibri"/>
                <a:ea typeface="Calibri"/>
                <a:cs typeface="Calibri"/>
                <a:sym typeface="Calibri"/>
              </a:rPr>
              <a:t>de los archivos tradicionales?</a:t>
            </a:r>
            <a:endParaRPr sz="1800" b="1">
              <a:solidFill>
                <a:srgbClr val="3F3F3F"/>
              </a:solidFill>
              <a:latin typeface="Calibri"/>
              <a:ea typeface="Calibri"/>
              <a:cs typeface="Calibri"/>
              <a:sym typeface="Calibri"/>
            </a:endParaRPr>
          </a:p>
        </p:txBody>
      </p:sp>
      <p:sp>
        <p:nvSpPr>
          <p:cNvPr id="93" name="Google Shape;93;p7"/>
          <p:cNvSpPr/>
          <p:nvPr/>
        </p:nvSpPr>
        <p:spPr>
          <a:xfrm>
            <a:off x="6348425" y="2005225"/>
            <a:ext cx="1714512" cy="1571636"/>
          </a:xfrm>
          <a:prstGeom prst="flowChartMagneticDisk">
            <a:avLst/>
          </a:prstGeom>
          <a:solidFill>
            <a:schemeClr val="accent1"/>
          </a:solidFill>
          <a:ln w="9525" cap="flat" cmpd="sng">
            <a:solidFill>
              <a:srgbClr val="395E89"/>
            </a:solidFill>
            <a:prstDash val="solid"/>
            <a:round/>
            <a:headEnd type="none" w="sm" len="sm"/>
            <a:tailEnd type="none" w="sm" len="sm"/>
          </a:ln>
          <a:effectLst>
            <a:outerShdw blurRad="76200" sy="23000" kx="-1200000" algn="bl" rotWithShape="0">
              <a:srgbClr val="000000">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4" name="Google Shape;94;p7"/>
          <p:cNvSpPr txBox="1"/>
          <p:nvPr/>
        </p:nvSpPr>
        <p:spPr>
          <a:xfrm rot="-5400000">
            <a:off x="-1051651" y="2217151"/>
            <a:ext cx="3138339" cy="4619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400" b="1">
                <a:solidFill>
                  <a:schemeClr val="accent1"/>
                </a:solidFill>
                <a:latin typeface="Calibri"/>
                <a:ea typeface="Calibri"/>
                <a:cs typeface="Calibri"/>
                <a:sym typeface="Calibri"/>
              </a:rPr>
              <a:t>Archivos tradicionales</a:t>
            </a:r>
            <a:endParaRPr sz="2400" b="1">
              <a:solidFill>
                <a:schemeClr val="accent1"/>
              </a:solidFill>
              <a:latin typeface="Calibri"/>
              <a:ea typeface="Calibri"/>
              <a:cs typeface="Calibri"/>
              <a:sym typeface="Calibri"/>
            </a:endParaRPr>
          </a:p>
        </p:txBody>
      </p:sp>
      <p:sp>
        <p:nvSpPr>
          <p:cNvPr id="95" name="Google Shape;95;p7"/>
          <p:cNvSpPr txBox="1"/>
          <p:nvPr/>
        </p:nvSpPr>
        <p:spPr>
          <a:xfrm>
            <a:off x="3727450" y="757457"/>
            <a:ext cx="854075" cy="4000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b="1">
                <a:solidFill>
                  <a:schemeClr val="accent3"/>
                </a:solidFill>
                <a:latin typeface="Calibri"/>
                <a:ea typeface="Calibri"/>
                <a:cs typeface="Calibri"/>
                <a:sym typeface="Calibri"/>
              </a:rPr>
              <a:t>Excel</a:t>
            </a:r>
            <a:endParaRPr sz="2000" b="1">
              <a:solidFill>
                <a:schemeClr val="accent3"/>
              </a:solidFill>
              <a:latin typeface="Calibri"/>
              <a:ea typeface="Calibri"/>
              <a:cs typeface="Calibri"/>
              <a:sym typeface="Calibri"/>
            </a:endParaRPr>
          </a:p>
        </p:txBody>
      </p:sp>
      <p:sp>
        <p:nvSpPr>
          <p:cNvPr id="96" name="Google Shape;96;p7"/>
          <p:cNvSpPr txBox="1"/>
          <p:nvPr/>
        </p:nvSpPr>
        <p:spPr>
          <a:xfrm>
            <a:off x="3768314" y="1404786"/>
            <a:ext cx="835025" cy="4000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b="1">
                <a:solidFill>
                  <a:schemeClr val="accent1"/>
                </a:solidFill>
                <a:latin typeface="Calibri"/>
                <a:ea typeface="Calibri"/>
                <a:cs typeface="Calibri"/>
                <a:sym typeface="Calibri"/>
              </a:rPr>
              <a:t>Word</a:t>
            </a:r>
            <a:endParaRPr sz="2000" b="1">
              <a:solidFill>
                <a:schemeClr val="accent1"/>
              </a:solidFill>
              <a:latin typeface="Calibri"/>
              <a:ea typeface="Calibri"/>
              <a:cs typeface="Calibri"/>
              <a:sym typeface="Calibri"/>
            </a:endParaRPr>
          </a:p>
        </p:txBody>
      </p:sp>
      <p:sp>
        <p:nvSpPr>
          <p:cNvPr id="97" name="Google Shape;97;p7"/>
          <p:cNvSpPr txBox="1"/>
          <p:nvPr/>
        </p:nvSpPr>
        <p:spPr>
          <a:xfrm>
            <a:off x="3739356" y="2005225"/>
            <a:ext cx="1665288" cy="4000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b="1">
                <a:solidFill>
                  <a:schemeClr val="accent6"/>
                </a:solidFill>
                <a:latin typeface="Calibri"/>
                <a:ea typeface="Calibri"/>
                <a:cs typeface="Calibri"/>
                <a:sym typeface="Calibri"/>
              </a:rPr>
              <a:t>Power Point</a:t>
            </a:r>
            <a:endParaRPr sz="2000" b="1">
              <a:solidFill>
                <a:schemeClr val="accent6"/>
              </a:solidFill>
              <a:latin typeface="Calibri"/>
              <a:ea typeface="Calibri"/>
              <a:cs typeface="Calibri"/>
              <a:sym typeface="Calibri"/>
            </a:endParaRPr>
          </a:p>
        </p:txBody>
      </p:sp>
      <p:sp>
        <p:nvSpPr>
          <p:cNvPr id="98" name="Google Shape;98;p7"/>
          <p:cNvSpPr txBox="1"/>
          <p:nvPr/>
        </p:nvSpPr>
        <p:spPr>
          <a:xfrm>
            <a:off x="3721013" y="2763329"/>
            <a:ext cx="2008188" cy="4000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b="1">
                <a:solidFill>
                  <a:srgbClr val="93B3D7"/>
                </a:solidFill>
                <a:latin typeface="Calibri"/>
                <a:ea typeface="Calibri"/>
                <a:cs typeface="Calibri"/>
                <a:sym typeface="Calibri"/>
              </a:rPr>
              <a:t>Block de notas</a:t>
            </a:r>
            <a:endParaRPr sz="2000" b="1">
              <a:solidFill>
                <a:srgbClr val="93B3D7"/>
              </a:solidFill>
              <a:latin typeface="Calibri"/>
              <a:ea typeface="Calibri"/>
              <a:cs typeface="Calibri"/>
              <a:sym typeface="Calibri"/>
            </a:endParaRPr>
          </a:p>
        </p:txBody>
      </p:sp>
      <p:sp>
        <p:nvSpPr>
          <p:cNvPr id="99" name="Google Shape;99;p7"/>
          <p:cNvSpPr txBox="1"/>
          <p:nvPr/>
        </p:nvSpPr>
        <p:spPr>
          <a:xfrm rot="5400000">
            <a:off x="7397750" y="2535457"/>
            <a:ext cx="2478088" cy="4619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400" b="1">
                <a:solidFill>
                  <a:schemeClr val="accent1"/>
                </a:solidFill>
                <a:latin typeface="Calibri"/>
                <a:ea typeface="Calibri"/>
                <a:cs typeface="Calibri"/>
                <a:sym typeface="Calibri"/>
              </a:rPr>
              <a:t>Bases de Datos</a:t>
            </a:r>
            <a:endParaRPr sz="2400" b="1">
              <a:solidFill>
                <a:schemeClr val="accent1"/>
              </a:solidFill>
              <a:latin typeface="Calibri"/>
              <a:ea typeface="Calibri"/>
              <a:cs typeface="Calibri"/>
              <a:sym typeface="Calibri"/>
            </a:endParaRPr>
          </a:p>
        </p:txBody>
      </p:sp>
      <p:sp>
        <p:nvSpPr>
          <p:cNvPr id="100" name="Google Shape;100;p7"/>
          <p:cNvSpPr txBox="1"/>
          <p:nvPr/>
        </p:nvSpPr>
        <p:spPr>
          <a:xfrm>
            <a:off x="3630760" y="3433575"/>
            <a:ext cx="2190750" cy="4000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b="1">
                <a:solidFill>
                  <a:schemeClr val="accent3"/>
                </a:solidFill>
                <a:latin typeface="Calibri"/>
                <a:ea typeface="Calibri"/>
                <a:cs typeface="Calibri"/>
                <a:sym typeface="Calibri"/>
              </a:rPr>
              <a:t>Paint, Corel, etc.</a:t>
            </a:r>
            <a:endParaRPr sz="2000" b="1">
              <a:solidFill>
                <a:schemeClr val="accent3"/>
              </a:solidFill>
              <a:latin typeface="Calibri"/>
              <a:ea typeface="Calibri"/>
              <a:cs typeface="Calibri"/>
              <a:sym typeface="Calibri"/>
            </a:endParaRPr>
          </a:p>
        </p:txBody>
      </p:sp>
      <p:sp>
        <p:nvSpPr>
          <p:cNvPr id="101" name="Google Shape;101;p7"/>
          <p:cNvSpPr txBox="1"/>
          <p:nvPr/>
        </p:nvSpPr>
        <p:spPr>
          <a:xfrm>
            <a:off x="3582986" y="4200365"/>
            <a:ext cx="5149850" cy="4000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b="1">
                <a:solidFill>
                  <a:schemeClr val="accent2"/>
                </a:solidFill>
                <a:latin typeface="Calibri"/>
                <a:ea typeface="Calibri"/>
                <a:cs typeface="Calibri"/>
                <a:sym typeface="Calibri"/>
              </a:rPr>
              <a:t>Reproductor de Windows, Winamp, etc.</a:t>
            </a:r>
            <a:endParaRPr sz="2000" b="1">
              <a:solidFill>
                <a:schemeClr val="accent2"/>
              </a:solidFill>
              <a:latin typeface="Calibri"/>
              <a:ea typeface="Calibri"/>
              <a:cs typeface="Calibri"/>
              <a:sym typeface="Calibri"/>
            </a:endParaRPr>
          </a:p>
        </p:txBody>
      </p:sp>
      <p:sp>
        <p:nvSpPr>
          <p:cNvPr id="102" name="Google Shape;102;p7"/>
          <p:cNvSpPr txBox="1"/>
          <p:nvPr/>
        </p:nvSpPr>
        <p:spPr>
          <a:xfrm>
            <a:off x="893782" y="810007"/>
            <a:ext cx="1878012" cy="369888"/>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800">
                <a:solidFill>
                  <a:schemeClr val="dk1"/>
                </a:solidFill>
                <a:latin typeface="Calibri"/>
                <a:ea typeface="Calibri"/>
                <a:cs typeface="Calibri"/>
                <a:sym typeface="Calibri"/>
              </a:rPr>
              <a:t>Hojas de cálculo</a:t>
            </a:r>
            <a:endParaRPr/>
          </a:p>
        </p:txBody>
      </p:sp>
      <p:sp>
        <p:nvSpPr>
          <p:cNvPr id="103" name="Google Shape;103;p7"/>
          <p:cNvSpPr txBox="1"/>
          <p:nvPr/>
        </p:nvSpPr>
        <p:spPr>
          <a:xfrm>
            <a:off x="1260475" y="1385366"/>
            <a:ext cx="1479550" cy="36988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800">
                <a:solidFill>
                  <a:schemeClr val="dk1"/>
                </a:solidFill>
                <a:latin typeface="Calibri"/>
                <a:ea typeface="Calibri"/>
                <a:cs typeface="Calibri"/>
                <a:sym typeface="Calibri"/>
              </a:rPr>
              <a:t>Documentos</a:t>
            </a:r>
            <a:endParaRPr/>
          </a:p>
        </p:txBody>
      </p:sp>
      <p:sp>
        <p:nvSpPr>
          <p:cNvPr id="104" name="Google Shape;104;p7"/>
          <p:cNvSpPr txBox="1"/>
          <p:nvPr/>
        </p:nvSpPr>
        <p:spPr>
          <a:xfrm>
            <a:off x="930275" y="2051890"/>
            <a:ext cx="1774825" cy="369888"/>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800">
                <a:solidFill>
                  <a:schemeClr val="dk1"/>
                </a:solidFill>
                <a:latin typeface="Calibri"/>
                <a:ea typeface="Calibri"/>
                <a:cs typeface="Calibri"/>
                <a:sym typeface="Calibri"/>
              </a:rPr>
              <a:t>Presentaciones</a:t>
            </a:r>
            <a:endParaRPr/>
          </a:p>
        </p:txBody>
      </p:sp>
      <p:sp>
        <p:nvSpPr>
          <p:cNvPr id="105" name="Google Shape;105;p7"/>
          <p:cNvSpPr txBox="1"/>
          <p:nvPr/>
        </p:nvSpPr>
        <p:spPr>
          <a:xfrm>
            <a:off x="718915" y="2744561"/>
            <a:ext cx="1954212" cy="36988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800">
                <a:solidFill>
                  <a:schemeClr val="dk1"/>
                </a:solidFill>
                <a:latin typeface="Calibri"/>
                <a:ea typeface="Calibri"/>
                <a:cs typeface="Calibri"/>
                <a:sym typeface="Calibri"/>
              </a:rPr>
              <a:t>Archivos de texto</a:t>
            </a:r>
            <a:endParaRPr/>
          </a:p>
        </p:txBody>
      </p:sp>
      <p:sp>
        <p:nvSpPr>
          <p:cNvPr id="106" name="Google Shape;106;p7"/>
          <p:cNvSpPr txBox="1"/>
          <p:nvPr/>
        </p:nvSpPr>
        <p:spPr>
          <a:xfrm>
            <a:off x="822102" y="3459207"/>
            <a:ext cx="1851025" cy="369888"/>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800">
                <a:solidFill>
                  <a:schemeClr val="dk1"/>
                </a:solidFill>
                <a:latin typeface="Calibri"/>
                <a:ea typeface="Calibri"/>
                <a:cs typeface="Calibri"/>
                <a:sym typeface="Calibri"/>
              </a:rPr>
              <a:t>Editar imágenes</a:t>
            </a:r>
            <a:endParaRPr/>
          </a:p>
        </p:txBody>
      </p:sp>
      <p:sp>
        <p:nvSpPr>
          <p:cNvPr id="107" name="Google Shape;107;p7"/>
          <p:cNvSpPr txBox="1"/>
          <p:nvPr/>
        </p:nvSpPr>
        <p:spPr>
          <a:xfrm>
            <a:off x="685800" y="4203301"/>
            <a:ext cx="2019300" cy="36988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800">
                <a:solidFill>
                  <a:schemeClr val="dk1"/>
                </a:solidFill>
                <a:latin typeface="Calibri"/>
                <a:ea typeface="Calibri"/>
                <a:cs typeface="Calibri"/>
                <a:sym typeface="Calibri"/>
              </a:rPr>
              <a:t>Archivos de audio</a:t>
            </a:r>
            <a:endParaRPr/>
          </a:p>
        </p:txBody>
      </p:sp>
      <p:pic>
        <p:nvPicPr>
          <p:cNvPr id="108" name="Google Shape;108;p7"/>
          <p:cNvPicPr preferRelativeResize="0"/>
          <p:nvPr/>
        </p:nvPicPr>
        <p:blipFill rotWithShape="1">
          <a:blip r:embed="rId3">
            <a:alphaModFix/>
          </a:blip>
          <a:srcRect/>
          <a:stretch/>
        </p:blipFill>
        <p:spPr>
          <a:xfrm>
            <a:off x="2956294" y="1374514"/>
            <a:ext cx="458817" cy="434016"/>
          </a:xfrm>
          <a:prstGeom prst="rect">
            <a:avLst/>
          </a:prstGeom>
          <a:noFill/>
          <a:ln>
            <a:noFill/>
          </a:ln>
          <a:effectLst>
            <a:outerShdw blurRad="225425" dist="50800" dir="5220000" algn="ctr">
              <a:srgbClr val="000000">
                <a:alpha val="32941"/>
              </a:srgbClr>
            </a:outerShdw>
          </a:effectLst>
        </p:spPr>
      </p:pic>
      <p:pic>
        <p:nvPicPr>
          <p:cNvPr id="109" name="Google Shape;109;p7"/>
          <p:cNvPicPr preferRelativeResize="0"/>
          <p:nvPr/>
        </p:nvPicPr>
        <p:blipFill rotWithShape="1">
          <a:blip r:embed="rId4">
            <a:alphaModFix/>
          </a:blip>
          <a:srcRect/>
          <a:stretch/>
        </p:blipFill>
        <p:spPr>
          <a:xfrm>
            <a:off x="2953535" y="2025537"/>
            <a:ext cx="458817" cy="422595"/>
          </a:xfrm>
          <a:prstGeom prst="rect">
            <a:avLst/>
          </a:prstGeom>
          <a:noFill/>
          <a:ln>
            <a:noFill/>
          </a:ln>
          <a:effectLst>
            <a:outerShdw blurRad="225425" dist="50800" dir="5220000" algn="ctr">
              <a:srgbClr val="000000">
                <a:alpha val="32941"/>
              </a:srgbClr>
            </a:outerShdw>
          </a:effectLst>
        </p:spPr>
      </p:pic>
      <p:pic>
        <p:nvPicPr>
          <p:cNvPr id="110" name="Google Shape;110;p7"/>
          <p:cNvPicPr preferRelativeResize="0"/>
          <p:nvPr/>
        </p:nvPicPr>
        <p:blipFill rotWithShape="1">
          <a:blip r:embed="rId5">
            <a:alphaModFix/>
          </a:blip>
          <a:srcRect/>
          <a:stretch/>
        </p:blipFill>
        <p:spPr>
          <a:xfrm>
            <a:off x="2990839" y="698690"/>
            <a:ext cx="458817" cy="458817"/>
          </a:xfrm>
          <a:prstGeom prst="rect">
            <a:avLst/>
          </a:prstGeom>
          <a:noFill/>
          <a:ln>
            <a:noFill/>
          </a:ln>
          <a:effectLst>
            <a:outerShdw blurRad="225425" dist="50800" dir="5220000" algn="ctr">
              <a:srgbClr val="000000">
                <a:alpha val="32941"/>
              </a:srgbClr>
            </a:outerShdw>
          </a:effectLst>
        </p:spPr>
      </p:pic>
      <p:pic>
        <p:nvPicPr>
          <p:cNvPr id="111" name="Google Shape;111;p7"/>
          <p:cNvPicPr preferRelativeResize="0"/>
          <p:nvPr/>
        </p:nvPicPr>
        <p:blipFill rotWithShape="1">
          <a:blip r:embed="rId6">
            <a:alphaModFix/>
          </a:blip>
          <a:srcRect/>
          <a:stretch/>
        </p:blipFill>
        <p:spPr>
          <a:xfrm>
            <a:off x="2959763" y="2729484"/>
            <a:ext cx="446359" cy="458758"/>
          </a:xfrm>
          <a:prstGeom prst="rect">
            <a:avLst/>
          </a:prstGeom>
          <a:noFill/>
          <a:ln>
            <a:noFill/>
          </a:ln>
          <a:effectLst>
            <a:outerShdw blurRad="225425" dist="50800" dir="5220000" algn="ctr">
              <a:srgbClr val="000000">
                <a:alpha val="32941"/>
              </a:srgbClr>
            </a:outerShdw>
          </a:effectLst>
        </p:spPr>
      </p:pic>
      <p:pic>
        <p:nvPicPr>
          <p:cNvPr id="112" name="Google Shape;112;p7"/>
          <p:cNvPicPr preferRelativeResize="0"/>
          <p:nvPr/>
        </p:nvPicPr>
        <p:blipFill rotWithShape="1">
          <a:blip r:embed="rId7">
            <a:alphaModFix/>
          </a:blip>
          <a:srcRect/>
          <a:stretch/>
        </p:blipFill>
        <p:spPr>
          <a:xfrm>
            <a:off x="2920219" y="3385035"/>
            <a:ext cx="446359" cy="426859"/>
          </a:xfrm>
          <a:prstGeom prst="rect">
            <a:avLst/>
          </a:prstGeom>
          <a:noFill/>
          <a:ln>
            <a:noFill/>
          </a:ln>
          <a:effectLst>
            <a:outerShdw blurRad="225425" dist="50800" dir="5220000" algn="ctr">
              <a:srgbClr val="000000">
                <a:alpha val="32941"/>
              </a:srgbClr>
            </a:outerShdw>
          </a:effectLst>
        </p:spPr>
      </p:pic>
      <p:pic>
        <p:nvPicPr>
          <p:cNvPr id="113" name="Google Shape;113;p7"/>
          <p:cNvPicPr preferRelativeResize="0"/>
          <p:nvPr/>
        </p:nvPicPr>
        <p:blipFill rotWithShape="1">
          <a:blip r:embed="rId8">
            <a:alphaModFix/>
          </a:blip>
          <a:srcRect/>
          <a:stretch/>
        </p:blipFill>
        <p:spPr>
          <a:xfrm>
            <a:off x="2959763" y="4230527"/>
            <a:ext cx="368560" cy="369888"/>
          </a:xfrm>
          <a:prstGeom prst="rect">
            <a:avLst/>
          </a:prstGeom>
          <a:noFill/>
          <a:ln>
            <a:noFill/>
          </a:ln>
          <a:effectLst>
            <a:outerShdw blurRad="225425" dist="50800" dir="5220000" algn="ctr">
              <a:srgbClr val="000000">
                <a:alpha val="32941"/>
              </a:srgbClr>
            </a:outerShdw>
          </a:effectLst>
        </p:spPr>
      </p:pic>
      <p:sp>
        <p:nvSpPr>
          <p:cNvPr id="114" name="Google Shape;114;p7"/>
          <p:cNvSpPr txBox="1"/>
          <p:nvPr/>
        </p:nvSpPr>
        <p:spPr>
          <a:xfrm>
            <a:off x="6527242" y="576482"/>
            <a:ext cx="1320800" cy="1384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800" b="1">
                <a:solidFill>
                  <a:schemeClr val="accent2"/>
                </a:solidFill>
                <a:latin typeface="Calibri"/>
                <a:ea typeface="Calibri"/>
                <a:cs typeface="Calibri"/>
                <a:sym typeface="Calibri"/>
              </a:rPr>
              <a:t>SGBD </a:t>
            </a:r>
            <a:endParaRPr/>
          </a:p>
          <a:p>
            <a:pPr marL="0" marR="0" lvl="0" indent="0" algn="ctr" rtl="0">
              <a:spcBef>
                <a:spcPts val="0"/>
              </a:spcBef>
              <a:spcAft>
                <a:spcPts val="0"/>
              </a:spcAft>
              <a:buNone/>
            </a:pPr>
            <a:r>
              <a:rPr lang="es-ES" sz="2800" b="1">
                <a:solidFill>
                  <a:schemeClr val="accent2"/>
                </a:solidFill>
                <a:latin typeface="Calibri"/>
                <a:ea typeface="Calibri"/>
                <a:cs typeface="Calibri"/>
                <a:sym typeface="Calibri"/>
              </a:rPr>
              <a:t>ó </a:t>
            </a:r>
            <a:endParaRPr/>
          </a:p>
          <a:p>
            <a:pPr marL="0" marR="0" lvl="0" indent="0" algn="ctr" rtl="0">
              <a:spcBef>
                <a:spcPts val="0"/>
              </a:spcBef>
              <a:spcAft>
                <a:spcPts val="0"/>
              </a:spcAft>
              <a:buNone/>
            </a:pPr>
            <a:r>
              <a:rPr lang="es-ES" sz="2800" b="1">
                <a:solidFill>
                  <a:schemeClr val="accent2"/>
                </a:solidFill>
                <a:latin typeface="Calibri"/>
                <a:ea typeface="Calibri"/>
                <a:cs typeface="Calibri"/>
                <a:sym typeface="Calibri"/>
              </a:rPr>
              <a:t>DBMS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500"/>
                                        <p:tgtEl>
                                          <p:spTgt spid="110"/>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95"/>
                                        </p:tgtEl>
                                        <p:attrNameLst>
                                          <p:attrName>style.visibility</p:attrName>
                                        </p:attrNameLst>
                                      </p:cBhvr>
                                      <p:to>
                                        <p:strVal val="visible"/>
                                      </p:to>
                                    </p:set>
                                    <p:anim calcmode="lin" valueType="num">
                                      <p:cBhvr additive="base">
                                        <p:cTn id="10" dur="500"/>
                                        <p:tgtEl>
                                          <p:spTgt spid="95"/>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108"/>
                                        </p:tgtEl>
                                        <p:attrNameLst>
                                          <p:attrName>style.visibility</p:attrName>
                                        </p:attrNameLst>
                                      </p:cBhvr>
                                      <p:to>
                                        <p:strVal val="visible"/>
                                      </p:to>
                                    </p:set>
                                    <p:anim calcmode="lin" valueType="num">
                                      <p:cBhvr additive="base">
                                        <p:cTn id="15" dur="500"/>
                                        <p:tgtEl>
                                          <p:spTgt spid="108"/>
                                        </p:tgtEl>
                                        <p:attrNameLst>
                                          <p:attrName>ppt_x</p:attrName>
                                        </p:attrNameLst>
                                      </p:cBhvr>
                                      <p:tavLst>
                                        <p:tav tm="0">
                                          <p:val>
                                            <p:strVal val="#ppt_x+1"/>
                                          </p:val>
                                        </p:tav>
                                        <p:tav tm="100000">
                                          <p:val>
                                            <p:strVal val="#ppt_x"/>
                                          </p:val>
                                        </p:tav>
                                      </p:tavLst>
                                    </p:anim>
                                  </p:childTnLst>
                                </p:cTn>
                              </p:par>
                              <p:par>
                                <p:cTn id="16" presetID="2" presetClass="entr" presetSubtype="2" fill="hold" nodeType="withEffect">
                                  <p:stCondLst>
                                    <p:cond delay="0"/>
                                  </p:stCondLst>
                                  <p:childTnLst>
                                    <p:set>
                                      <p:cBhvr>
                                        <p:cTn id="17" dur="1" fill="hold">
                                          <p:stCondLst>
                                            <p:cond delay="0"/>
                                          </p:stCondLst>
                                        </p:cTn>
                                        <p:tgtEl>
                                          <p:spTgt spid="96"/>
                                        </p:tgtEl>
                                        <p:attrNameLst>
                                          <p:attrName>style.visibility</p:attrName>
                                        </p:attrNameLst>
                                      </p:cBhvr>
                                      <p:to>
                                        <p:strVal val="visible"/>
                                      </p:to>
                                    </p:set>
                                    <p:anim calcmode="lin" valueType="num">
                                      <p:cBhvr additive="base">
                                        <p:cTn id="18" dur="500"/>
                                        <p:tgtEl>
                                          <p:spTgt spid="96"/>
                                        </p:tgtEl>
                                        <p:attrNameLst>
                                          <p:attrName>ppt_x</p:attrName>
                                        </p:attrNameLst>
                                      </p:cBhvr>
                                      <p:tavLst>
                                        <p:tav tm="0">
                                          <p:val>
                                            <p:strVal val="#ppt_x+1"/>
                                          </p:val>
                                        </p:tav>
                                        <p:tav tm="100000">
                                          <p:val>
                                            <p:strVal val="#ppt_x"/>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109"/>
                                        </p:tgtEl>
                                        <p:attrNameLst>
                                          <p:attrName>style.visibility</p:attrName>
                                        </p:attrNameLst>
                                      </p:cBhvr>
                                      <p:to>
                                        <p:strVal val="visible"/>
                                      </p:to>
                                    </p:set>
                                    <p:anim calcmode="lin" valueType="num">
                                      <p:cBhvr additive="base">
                                        <p:cTn id="23" dur="500"/>
                                        <p:tgtEl>
                                          <p:spTgt spid="109"/>
                                        </p:tgtEl>
                                        <p:attrNameLst>
                                          <p:attrName>ppt_x</p:attrName>
                                        </p:attrNameLst>
                                      </p:cBhvr>
                                      <p:tavLst>
                                        <p:tav tm="0">
                                          <p:val>
                                            <p:strVal val="#ppt_x+1"/>
                                          </p:val>
                                        </p:tav>
                                        <p:tav tm="100000">
                                          <p:val>
                                            <p:strVal val="#ppt_x"/>
                                          </p:val>
                                        </p:tav>
                                      </p:tavLst>
                                    </p:anim>
                                  </p:childTnLst>
                                </p:cTn>
                              </p:par>
                              <p:par>
                                <p:cTn id="24" presetID="2" presetClass="entr" presetSubtype="2" fill="hold" nodeType="withEffect">
                                  <p:stCondLst>
                                    <p:cond delay="0"/>
                                  </p:stCondLst>
                                  <p:childTnLst>
                                    <p:set>
                                      <p:cBhvr>
                                        <p:cTn id="25" dur="1" fill="hold">
                                          <p:stCondLst>
                                            <p:cond delay="0"/>
                                          </p:stCondLst>
                                        </p:cTn>
                                        <p:tgtEl>
                                          <p:spTgt spid="97"/>
                                        </p:tgtEl>
                                        <p:attrNameLst>
                                          <p:attrName>style.visibility</p:attrName>
                                        </p:attrNameLst>
                                      </p:cBhvr>
                                      <p:to>
                                        <p:strVal val="visible"/>
                                      </p:to>
                                    </p:set>
                                    <p:anim calcmode="lin" valueType="num">
                                      <p:cBhvr additive="base">
                                        <p:cTn id="26" dur="500"/>
                                        <p:tgtEl>
                                          <p:spTgt spid="97"/>
                                        </p:tgtEl>
                                        <p:attrNameLst>
                                          <p:attrName>ppt_x</p:attrName>
                                        </p:attrNameLst>
                                      </p:cBhvr>
                                      <p:tavLst>
                                        <p:tav tm="0">
                                          <p:val>
                                            <p:strVal val="#ppt_x+1"/>
                                          </p:val>
                                        </p:tav>
                                        <p:tav tm="100000">
                                          <p:val>
                                            <p:strVal val="#ppt_x"/>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11"/>
                                        </p:tgtEl>
                                        <p:attrNameLst>
                                          <p:attrName>style.visibility</p:attrName>
                                        </p:attrNameLst>
                                      </p:cBhvr>
                                      <p:to>
                                        <p:strVal val="visible"/>
                                      </p:to>
                                    </p:set>
                                    <p:anim calcmode="lin" valueType="num">
                                      <p:cBhvr additive="base">
                                        <p:cTn id="31" dur="500"/>
                                        <p:tgtEl>
                                          <p:spTgt spid="111"/>
                                        </p:tgtEl>
                                        <p:attrNameLst>
                                          <p:attrName>ppt_x</p:attrName>
                                        </p:attrNameLst>
                                      </p:cBhvr>
                                      <p:tavLst>
                                        <p:tav tm="0">
                                          <p:val>
                                            <p:strVal val="#ppt_x+1"/>
                                          </p:val>
                                        </p:tav>
                                        <p:tav tm="100000">
                                          <p:val>
                                            <p:strVal val="#ppt_x"/>
                                          </p:val>
                                        </p:tav>
                                      </p:tavLst>
                                    </p:anim>
                                  </p:childTnLst>
                                </p:cTn>
                              </p:par>
                              <p:par>
                                <p:cTn id="32" presetID="2" presetClass="entr" presetSubtype="2" fill="hold" nodeType="withEffect">
                                  <p:stCondLst>
                                    <p:cond delay="0"/>
                                  </p:stCondLst>
                                  <p:childTnLst>
                                    <p:set>
                                      <p:cBhvr>
                                        <p:cTn id="33" dur="1" fill="hold">
                                          <p:stCondLst>
                                            <p:cond delay="0"/>
                                          </p:stCondLst>
                                        </p:cTn>
                                        <p:tgtEl>
                                          <p:spTgt spid="98"/>
                                        </p:tgtEl>
                                        <p:attrNameLst>
                                          <p:attrName>style.visibility</p:attrName>
                                        </p:attrNameLst>
                                      </p:cBhvr>
                                      <p:to>
                                        <p:strVal val="visible"/>
                                      </p:to>
                                    </p:set>
                                    <p:anim calcmode="lin" valueType="num">
                                      <p:cBhvr additive="base">
                                        <p:cTn id="34" dur="500"/>
                                        <p:tgtEl>
                                          <p:spTgt spid="98"/>
                                        </p:tgtEl>
                                        <p:attrNameLst>
                                          <p:attrName>ppt_x</p:attrName>
                                        </p:attrNameLst>
                                      </p:cBhvr>
                                      <p:tavLst>
                                        <p:tav tm="0">
                                          <p:val>
                                            <p:strVal val="#ppt_x+1"/>
                                          </p:val>
                                        </p:tav>
                                        <p:tav tm="100000">
                                          <p:val>
                                            <p:strVal val="#ppt_x"/>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112"/>
                                        </p:tgtEl>
                                        <p:attrNameLst>
                                          <p:attrName>style.visibility</p:attrName>
                                        </p:attrNameLst>
                                      </p:cBhvr>
                                      <p:to>
                                        <p:strVal val="visible"/>
                                      </p:to>
                                    </p:set>
                                    <p:anim calcmode="lin" valueType="num">
                                      <p:cBhvr additive="base">
                                        <p:cTn id="39" dur="500"/>
                                        <p:tgtEl>
                                          <p:spTgt spid="112"/>
                                        </p:tgtEl>
                                        <p:attrNameLst>
                                          <p:attrName>ppt_x</p:attrName>
                                        </p:attrNameLst>
                                      </p:cBhvr>
                                      <p:tavLst>
                                        <p:tav tm="0">
                                          <p:val>
                                            <p:strVal val="#ppt_x+1"/>
                                          </p:val>
                                        </p:tav>
                                        <p:tav tm="100000">
                                          <p:val>
                                            <p:strVal val="#ppt_x"/>
                                          </p:val>
                                        </p:tav>
                                      </p:tavLst>
                                    </p:anim>
                                  </p:childTnLst>
                                </p:cTn>
                              </p:par>
                              <p:par>
                                <p:cTn id="40" presetID="2" presetClass="entr" presetSubtype="2" fill="hold" nodeType="withEffect">
                                  <p:stCondLst>
                                    <p:cond delay="0"/>
                                  </p:stCondLst>
                                  <p:childTnLst>
                                    <p:set>
                                      <p:cBhvr>
                                        <p:cTn id="41" dur="1" fill="hold">
                                          <p:stCondLst>
                                            <p:cond delay="0"/>
                                          </p:stCondLst>
                                        </p:cTn>
                                        <p:tgtEl>
                                          <p:spTgt spid="100"/>
                                        </p:tgtEl>
                                        <p:attrNameLst>
                                          <p:attrName>style.visibility</p:attrName>
                                        </p:attrNameLst>
                                      </p:cBhvr>
                                      <p:to>
                                        <p:strVal val="visible"/>
                                      </p:to>
                                    </p:set>
                                    <p:anim calcmode="lin" valueType="num">
                                      <p:cBhvr additive="base">
                                        <p:cTn id="42" dur="500"/>
                                        <p:tgtEl>
                                          <p:spTgt spid="100"/>
                                        </p:tgtEl>
                                        <p:attrNameLst>
                                          <p:attrName>ppt_x</p:attrName>
                                        </p:attrNameLst>
                                      </p:cBhvr>
                                      <p:tavLst>
                                        <p:tav tm="0">
                                          <p:val>
                                            <p:strVal val="#ppt_x+1"/>
                                          </p:val>
                                        </p:tav>
                                        <p:tav tm="100000">
                                          <p:val>
                                            <p:strVal val="#ppt_x"/>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113"/>
                                        </p:tgtEl>
                                        <p:attrNameLst>
                                          <p:attrName>style.visibility</p:attrName>
                                        </p:attrNameLst>
                                      </p:cBhvr>
                                      <p:to>
                                        <p:strVal val="visible"/>
                                      </p:to>
                                    </p:set>
                                    <p:anim calcmode="lin" valueType="num">
                                      <p:cBhvr additive="base">
                                        <p:cTn id="47" dur="500"/>
                                        <p:tgtEl>
                                          <p:spTgt spid="113"/>
                                        </p:tgtEl>
                                        <p:attrNameLst>
                                          <p:attrName>ppt_x</p:attrName>
                                        </p:attrNameLst>
                                      </p:cBhvr>
                                      <p:tavLst>
                                        <p:tav tm="0">
                                          <p:val>
                                            <p:strVal val="#ppt_x+1"/>
                                          </p:val>
                                        </p:tav>
                                        <p:tav tm="100000">
                                          <p:val>
                                            <p:strVal val="#ppt_x"/>
                                          </p:val>
                                        </p:tav>
                                      </p:tavLst>
                                    </p:anim>
                                  </p:childTnLst>
                                </p:cTn>
                              </p:par>
                              <p:par>
                                <p:cTn id="48" presetID="2" presetClass="entr" presetSubtype="2" fill="hold" nodeType="withEffect">
                                  <p:stCondLst>
                                    <p:cond delay="0"/>
                                  </p:stCondLst>
                                  <p:childTnLst>
                                    <p:set>
                                      <p:cBhvr>
                                        <p:cTn id="49" dur="1" fill="hold">
                                          <p:stCondLst>
                                            <p:cond delay="0"/>
                                          </p:stCondLst>
                                        </p:cTn>
                                        <p:tgtEl>
                                          <p:spTgt spid="101"/>
                                        </p:tgtEl>
                                        <p:attrNameLst>
                                          <p:attrName>style.visibility</p:attrName>
                                        </p:attrNameLst>
                                      </p:cBhvr>
                                      <p:to>
                                        <p:strVal val="visible"/>
                                      </p:to>
                                    </p:set>
                                    <p:anim calcmode="lin" valueType="num">
                                      <p:cBhvr additive="base">
                                        <p:cTn id="50" dur="500"/>
                                        <p:tgtEl>
                                          <p:spTgt spid="101"/>
                                        </p:tgtEl>
                                        <p:attrNameLst>
                                          <p:attrName>ppt_x</p:attrName>
                                        </p:attrNameLst>
                                      </p:cBhvr>
                                      <p:tavLst>
                                        <p:tav tm="0">
                                          <p:val>
                                            <p:strVal val="#ppt_x+1"/>
                                          </p:val>
                                        </p:tav>
                                        <p:tav tm="100000">
                                          <p:val>
                                            <p:strVal val="#ppt_x"/>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93"/>
                                        </p:tgtEl>
                                        <p:attrNameLst>
                                          <p:attrName>style.visibility</p:attrName>
                                        </p:attrNameLst>
                                      </p:cBhvr>
                                      <p:to>
                                        <p:strVal val="visible"/>
                                      </p:to>
                                    </p:set>
                                    <p:anim calcmode="lin" valueType="num">
                                      <p:cBhvr additive="base">
                                        <p:cTn id="55" dur="500"/>
                                        <p:tgtEl>
                                          <p:spTgt spid="93"/>
                                        </p:tgtEl>
                                        <p:attrNameLst>
                                          <p:attrName>ppt_y</p:attrName>
                                        </p:attrNameLst>
                                      </p:cBhvr>
                                      <p:tavLst>
                                        <p:tav tm="0">
                                          <p:val>
                                            <p:strVal val="#ppt_y+1"/>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99"/>
                                        </p:tgtEl>
                                        <p:attrNameLst>
                                          <p:attrName>style.visibility</p:attrName>
                                        </p:attrNameLst>
                                      </p:cBhvr>
                                      <p:to>
                                        <p:strVal val="visible"/>
                                      </p:to>
                                    </p:set>
                                    <p:anim calcmode="lin" valueType="num">
                                      <p:cBhvr additive="base">
                                        <p:cTn id="58" dur="500"/>
                                        <p:tgtEl>
                                          <p:spTgt spid="99"/>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1" fill="hold" nodeType="clickEffect">
                                  <p:stCondLst>
                                    <p:cond delay="0"/>
                                  </p:stCondLst>
                                  <p:childTnLst>
                                    <p:set>
                                      <p:cBhvr>
                                        <p:cTn id="62" dur="1" fill="hold">
                                          <p:stCondLst>
                                            <p:cond delay="0"/>
                                          </p:stCondLst>
                                        </p:cTn>
                                        <p:tgtEl>
                                          <p:spTgt spid="114"/>
                                        </p:tgtEl>
                                        <p:attrNameLst>
                                          <p:attrName>style.visibility</p:attrName>
                                        </p:attrNameLst>
                                      </p:cBhvr>
                                      <p:to>
                                        <p:strVal val="visible"/>
                                      </p:to>
                                    </p:set>
                                    <p:anim calcmode="lin" valueType="num">
                                      <p:cBhvr additive="base">
                                        <p:cTn id="63" dur="500"/>
                                        <p:tgtEl>
                                          <p:spTgt spid="1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8"/>
          <p:cNvSpPr txBox="1"/>
          <p:nvPr/>
        </p:nvSpPr>
        <p:spPr>
          <a:xfrm>
            <a:off x="395066" y="218481"/>
            <a:ext cx="7207213" cy="36933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1800" b="1">
                <a:solidFill>
                  <a:srgbClr val="3F3F3F"/>
                </a:solidFill>
                <a:latin typeface="Calibri"/>
                <a:ea typeface="Calibri"/>
                <a:cs typeface="Calibri"/>
                <a:sym typeface="Calibri"/>
              </a:rPr>
              <a:t>¿Qué es un Sistema Gestor de Base de Datos?</a:t>
            </a:r>
            <a:endParaRPr sz="1800" b="1">
              <a:solidFill>
                <a:srgbClr val="3F3F3F"/>
              </a:solidFill>
              <a:latin typeface="Calibri"/>
              <a:ea typeface="Calibri"/>
              <a:cs typeface="Calibri"/>
              <a:sym typeface="Calibri"/>
            </a:endParaRPr>
          </a:p>
        </p:txBody>
      </p:sp>
      <p:sp>
        <p:nvSpPr>
          <p:cNvPr id="120" name="Google Shape;120;p8"/>
          <p:cNvSpPr/>
          <p:nvPr/>
        </p:nvSpPr>
        <p:spPr>
          <a:xfrm>
            <a:off x="395066" y="748390"/>
            <a:ext cx="7664413" cy="120032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rgbClr val="3F3F3F"/>
                </a:solidFill>
                <a:latin typeface="Calibri"/>
                <a:ea typeface="Calibri"/>
                <a:cs typeface="Calibri"/>
                <a:sym typeface="Calibri"/>
              </a:rPr>
              <a:t>Sistema Gestor de Bases de Datos (SGBD). Es un software que proporciona servicios para la creación, el almacenamiento, el procesamiento y la consulta de la información almacenada en base de datos de forma segura y eficiente.  Un SGBD actúa como un intermediario entre las aplicaciones y los datos. </a:t>
            </a:r>
            <a:endParaRPr/>
          </a:p>
        </p:txBody>
      </p:sp>
      <p:pic>
        <p:nvPicPr>
          <p:cNvPr id="121" name="Google Shape;121;p8" descr="Gestores de Bases de datos más importantes."/>
          <p:cNvPicPr preferRelativeResize="0"/>
          <p:nvPr/>
        </p:nvPicPr>
        <p:blipFill rotWithShape="1">
          <a:blip r:embed="rId3">
            <a:alphaModFix/>
          </a:blip>
          <a:srcRect l="6929" t="5952" r="10112" b="10539"/>
          <a:stretch/>
        </p:blipFill>
        <p:spPr>
          <a:xfrm>
            <a:off x="1084520" y="1948719"/>
            <a:ext cx="6166885" cy="324543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9"/>
          <p:cNvSpPr/>
          <p:nvPr/>
        </p:nvSpPr>
        <p:spPr>
          <a:xfrm>
            <a:off x="395066" y="748390"/>
            <a:ext cx="7664413" cy="369331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rgbClr val="3F3F3F"/>
                </a:solidFill>
                <a:latin typeface="Calibri"/>
                <a:ea typeface="Calibri"/>
                <a:cs typeface="Calibri"/>
                <a:sym typeface="Calibri"/>
              </a:rPr>
              <a:t>Los SGBD pueden considerarse como intermediarios entre las aplicaciones y la representación de los datos. Así, los desarrolladores ven los datos desde una perspectiva de más alto nivel. Esa perspectiva es la del modelo de bases de datos utilizado.</a:t>
            </a:r>
            <a:endParaRPr/>
          </a:p>
          <a:p>
            <a:pPr marL="0" marR="0" lvl="0" indent="0" algn="just" rtl="0">
              <a:spcBef>
                <a:spcPts val="0"/>
              </a:spcBef>
              <a:spcAft>
                <a:spcPts val="0"/>
              </a:spcAft>
              <a:buNone/>
            </a:pPr>
            <a:endParaRPr sz="1800">
              <a:solidFill>
                <a:srgbClr val="3F3F3F"/>
              </a:solidFill>
              <a:latin typeface="Calibri"/>
              <a:ea typeface="Calibri"/>
              <a:cs typeface="Calibri"/>
              <a:sym typeface="Calibri"/>
            </a:endParaRPr>
          </a:p>
          <a:p>
            <a:pPr marL="0" marR="0" lvl="0" indent="0" algn="just" rtl="0">
              <a:spcBef>
                <a:spcPts val="0"/>
              </a:spcBef>
              <a:spcAft>
                <a:spcPts val="0"/>
              </a:spcAft>
              <a:buNone/>
            </a:pPr>
            <a:r>
              <a:rPr lang="es-ES" sz="1800">
                <a:solidFill>
                  <a:srgbClr val="3F3F3F"/>
                </a:solidFill>
                <a:latin typeface="Calibri"/>
                <a:ea typeface="Calibri"/>
                <a:cs typeface="Calibri"/>
                <a:sym typeface="Calibri"/>
              </a:rPr>
              <a:t>Proporcionar independencia de los datos y las aplicaciones. Así, se puede diseñar la base de datos incluso antes que las aplicaciones, y ese diseño permitirá que se desarrollen múltiples aplicaciones posteriormente.</a:t>
            </a:r>
            <a:endParaRPr/>
          </a:p>
          <a:p>
            <a:pPr marL="0" marR="0" lvl="0" indent="0" algn="just" rtl="0">
              <a:spcBef>
                <a:spcPts val="0"/>
              </a:spcBef>
              <a:spcAft>
                <a:spcPts val="0"/>
              </a:spcAft>
              <a:buNone/>
            </a:pPr>
            <a:endParaRPr sz="1800" b="1">
              <a:solidFill>
                <a:srgbClr val="3F3F3F"/>
              </a:solidFill>
              <a:latin typeface="Calibri"/>
              <a:ea typeface="Calibri"/>
              <a:cs typeface="Calibri"/>
              <a:sym typeface="Calibri"/>
            </a:endParaRPr>
          </a:p>
          <a:p>
            <a:pPr marL="0" marR="0" lvl="0" indent="0" algn="just" rtl="0">
              <a:spcBef>
                <a:spcPts val="0"/>
              </a:spcBef>
              <a:spcAft>
                <a:spcPts val="0"/>
              </a:spcAft>
              <a:buNone/>
            </a:pPr>
            <a:r>
              <a:rPr lang="es-ES" sz="1800" b="1">
                <a:solidFill>
                  <a:srgbClr val="3F3F3F"/>
                </a:solidFill>
                <a:latin typeface="Calibri"/>
                <a:ea typeface="Calibri"/>
                <a:cs typeface="Calibri"/>
                <a:sym typeface="Calibri"/>
              </a:rPr>
              <a:t>Niveles:</a:t>
            </a:r>
            <a:endParaRPr/>
          </a:p>
          <a:p>
            <a:pPr marL="457200" marR="0" lvl="1" indent="-114300" algn="just" rtl="0">
              <a:spcBef>
                <a:spcPts val="0"/>
              </a:spcBef>
              <a:spcAft>
                <a:spcPts val="0"/>
              </a:spcAft>
              <a:buClr>
                <a:srgbClr val="3F3F3F"/>
              </a:buClr>
              <a:buSzPts val="1800"/>
              <a:buFont typeface="Arial"/>
              <a:buChar char="•"/>
            </a:pPr>
            <a:r>
              <a:rPr lang="es-ES" sz="1800" b="0" i="0" u="none" strike="noStrike" cap="none">
                <a:solidFill>
                  <a:srgbClr val="3F3F3F"/>
                </a:solidFill>
                <a:latin typeface="Calibri"/>
                <a:ea typeface="Calibri"/>
                <a:cs typeface="Calibri"/>
                <a:sym typeface="Calibri"/>
              </a:rPr>
              <a:t>Físico</a:t>
            </a:r>
            <a:endParaRPr/>
          </a:p>
          <a:p>
            <a:pPr marL="457200" marR="0" lvl="1" indent="-114300" algn="just" rtl="0">
              <a:spcBef>
                <a:spcPts val="0"/>
              </a:spcBef>
              <a:spcAft>
                <a:spcPts val="0"/>
              </a:spcAft>
              <a:buClr>
                <a:srgbClr val="3F3F3F"/>
              </a:buClr>
              <a:buSzPts val="1800"/>
              <a:buFont typeface="Arial"/>
              <a:buChar char="•"/>
            </a:pPr>
            <a:r>
              <a:rPr lang="es-ES" sz="1800" b="0" i="0" u="none" strike="noStrike" cap="none">
                <a:solidFill>
                  <a:srgbClr val="3F3F3F"/>
                </a:solidFill>
                <a:latin typeface="Calibri"/>
                <a:ea typeface="Calibri"/>
                <a:cs typeface="Calibri"/>
                <a:sym typeface="Calibri"/>
              </a:rPr>
              <a:t>Lógico</a:t>
            </a:r>
            <a:endParaRPr/>
          </a:p>
          <a:p>
            <a:pPr marL="457200" marR="0" lvl="1" indent="-114300" algn="just" rtl="0">
              <a:spcBef>
                <a:spcPts val="0"/>
              </a:spcBef>
              <a:spcAft>
                <a:spcPts val="0"/>
              </a:spcAft>
              <a:buClr>
                <a:srgbClr val="3F3F3F"/>
              </a:buClr>
              <a:buSzPts val="1800"/>
              <a:buFont typeface="Arial"/>
              <a:buChar char="•"/>
            </a:pPr>
            <a:r>
              <a:rPr lang="es-ES" sz="1800" b="0" i="0" u="none" strike="noStrike" cap="none">
                <a:solidFill>
                  <a:srgbClr val="3F3F3F"/>
                </a:solidFill>
                <a:latin typeface="Calibri"/>
                <a:ea typeface="Calibri"/>
                <a:cs typeface="Calibri"/>
                <a:sym typeface="Calibri"/>
              </a:rPr>
              <a:t>Vistas</a:t>
            </a:r>
            <a:endParaRPr/>
          </a:p>
        </p:txBody>
      </p:sp>
      <p:sp>
        <p:nvSpPr>
          <p:cNvPr id="127" name="Google Shape;127;p9"/>
          <p:cNvSpPr txBox="1"/>
          <p:nvPr/>
        </p:nvSpPr>
        <p:spPr>
          <a:xfrm>
            <a:off x="395066" y="361917"/>
            <a:ext cx="5128199" cy="36933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s-ES" sz="1800" b="1">
                <a:solidFill>
                  <a:srgbClr val="3F3F3F"/>
                </a:solidFill>
                <a:latin typeface="Calibri"/>
                <a:ea typeface="Calibri"/>
                <a:cs typeface="Calibri"/>
                <a:sym typeface="Calibri"/>
              </a:rPr>
              <a:t>¿Funciones de un Sistema Gestor de Base de Datos?</a:t>
            </a:r>
            <a:endParaRPr sz="1800" b="1">
              <a:solidFill>
                <a:srgbClr val="3F3F3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1671</TotalTime>
  <Words>3299</Words>
  <Application>Microsoft Office PowerPoint</Application>
  <PresentationFormat>Presentación en pantalla (16:9)</PresentationFormat>
  <Paragraphs>454</Paragraphs>
  <Slides>61</Slides>
  <Notes>61</Notes>
  <HiddenSlides>0</HiddenSlides>
  <MMClips>0</MMClips>
  <ScaleCrop>false</ScaleCrop>
  <HeadingPairs>
    <vt:vector size="4" baseType="variant">
      <vt:variant>
        <vt:lpstr>Tema</vt:lpstr>
      </vt:variant>
      <vt:variant>
        <vt:i4>1</vt:i4>
      </vt:variant>
      <vt:variant>
        <vt:lpstr>Títulos de diapositiva</vt:lpstr>
      </vt:variant>
      <vt:variant>
        <vt:i4>61</vt:i4>
      </vt:variant>
    </vt:vector>
  </HeadingPairs>
  <TitlesOfParts>
    <vt:vector size="62"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Usuario desconocido</cp:lastModifiedBy>
  <cp:revision>40</cp:revision>
  <dcterms:created xsi:type="dcterms:W3CDTF">2019-11-27T03:16:21Z</dcterms:created>
  <dcterms:modified xsi:type="dcterms:W3CDTF">2021-02-02T19:14:16Z</dcterms:modified>
</cp:coreProperties>
</file>