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2" r:id="rId2"/>
  </p:sldMasterIdLst>
  <p:notesMasterIdLst>
    <p:notesMasterId r:id="rId66"/>
  </p:notesMasterIdLst>
  <p:handoutMasterIdLst>
    <p:handoutMasterId r:id="rId67"/>
  </p:handoutMasterIdLst>
  <p:sldIdLst>
    <p:sldId id="599" r:id="rId3"/>
    <p:sldId id="551" r:id="rId4"/>
    <p:sldId id="579" r:id="rId5"/>
    <p:sldId id="580"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547" r:id="rId25"/>
    <p:sldId id="548" r:id="rId26"/>
    <p:sldId id="549" r:id="rId27"/>
    <p:sldId id="545" r:id="rId28"/>
    <p:sldId id="450" r:id="rId29"/>
    <p:sldId id="455" r:id="rId30"/>
    <p:sldId id="456" r:id="rId31"/>
    <p:sldId id="452" r:id="rId32"/>
    <p:sldId id="508" r:id="rId33"/>
    <p:sldId id="502" r:id="rId34"/>
    <p:sldId id="451" r:id="rId35"/>
    <p:sldId id="475" r:id="rId36"/>
    <p:sldId id="476" r:id="rId37"/>
    <p:sldId id="477" r:id="rId38"/>
    <p:sldId id="492" r:id="rId39"/>
    <p:sldId id="493" r:id="rId40"/>
    <p:sldId id="479" r:id="rId41"/>
    <p:sldId id="480" r:id="rId42"/>
    <p:sldId id="481" r:id="rId43"/>
    <p:sldId id="482" r:id="rId44"/>
    <p:sldId id="483" r:id="rId45"/>
    <p:sldId id="484" r:id="rId46"/>
    <p:sldId id="485" r:id="rId47"/>
    <p:sldId id="537" r:id="rId48"/>
    <p:sldId id="538" r:id="rId49"/>
    <p:sldId id="539" r:id="rId50"/>
    <p:sldId id="540" r:id="rId51"/>
    <p:sldId id="541" r:id="rId52"/>
    <p:sldId id="542" r:id="rId53"/>
    <p:sldId id="543" r:id="rId54"/>
    <p:sldId id="513" r:id="rId55"/>
    <p:sldId id="518" r:id="rId56"/>
    <p:sldId id="521" r:id="rId57"/>
    <p:sldId id="524" r:id="rId58"/>
    <p:sldId id="525" r:id="rId59"/>
    <p:sldId id="526" r:id="rId60"/>
    <p:sldId id="527" r:id="rId61"/>
    <p:sldId id="528" r:id="rId62"/>
    <p:sldId id="530" r:id="rId63"/>
    <p:sldId id="533" r:id="rId64"/>
    <p:sldId id="534"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6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7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5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526C3D-4FF7-F148-949A-3F4C958B9104}" type="datetimeFigureOut">
              <a:rPr lang="en-US" smtClean="0"/>
              <a:t>9/10/18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9E3195-BC06-F842-AC22-B0C4D812D335}" type="slidenum">
              <a:rPr lang="en-US" smtClean="0"/>
              <a:t>‹#›</a:t>
            </a:fld>
            <a:endParaRPr lang="en-US"/>
          </a:p>
        </p:txBody>
      </p:sp>
    </p:spTree>
    <p:extLst>
      <p:ext uri="{BB962C8B-B14F-4D97-AF65-F5344CB8AC3E}">
        <p14:creationId xmlns:p14="http://schemas.microsoft.com/office/powerpoint/2010/main" val="363486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C528A-2840-4D44-B555-676416309C72}" type="datetimeFigureOut">
              <a:rPr lang="en-US" smtClean="0"/>
              <a:t>9/10/18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3057-5528-3549-89E2-97C5373A791C}" type="slidenum">
              <a:rPr lang="en-US" smtClean="0"/>
              <a:t>‹#›</a:t>
            </a:fld>
            <a:endParaRPr lang="en-US"/>
          </a:p>
        </p:txBody>
      </p:sp>
    </p:spTree>
    <p:extLst>
      <p:ext uri="{BB962C8B-B14F-4D97-AF65-F5344CB8AC3E}">
        <p14:creationId xmlns:p14="http://schemas.microsoft.com/office/powerpoint/2010/main" val="1230557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a:t>
            </a:fld>
            <a:endParaRPr lang="en-US"/>
          </a:p>
        </p:txBody>
      </p:sp>
    </p:spTree>
    <p:extLst>
      <p:ext uri="{BB962C8B-B14F-4D97-AF65-F5344CB8AC3E}">
        <p14:creationId xmlns:p14="http://schemas.microsoft.com/office/powerpoint/2010/main" val="36766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026881-9E10-C54D-9A16-FB599F06C654}" type="slidenum">
              <a:rPr lang="en-US"/>
              <a:pPr/>
              <a:t>32</a:t>
            </a:fld>
            <a:endParaRPr lang="en-US"/>
          </a:p>
        </p:txBody>
      </p:sp>
      <p:sp>
        <p:nvSpPr>
          <p:cNvPr id="660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00208-63DD-4942-A4FE-49E1B101502A}" type="slidenum">
              <a:rPr lang="en-US">
                <a:solidFill>
                  <a:prstClr val="black"/>
                </a:solidFill>
              </a:rPr>
              <a:pPr/>
              <a:t>38</a:t>
            </a:fld>
            <a:endParaRPr lang="en-US">
              <a:solidFill>
                <a:prstClr val="black"/>
              </a:solidFill>
            </a:endParaRPr>
          </a:p>
        </p:txBody>
      </p:sp>
      <p:sp>
        <p:nvSpPr>
          <p:cNvPr id="157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p:txBody>
          <a:bodyPr/>
          <a:lstStyle/>
          <a:p>
            <a:r>
              <a:rPr lang="en-US"/>
              <a:t>Challenge in operations : many handoffs.  Some processes more important than others.</a:t>
            </a:r>
          </a:p>
          <a:p>
            <a:r>
              <a:rPr lang="en-US"/>
              <a:t>Challenge in aggregate analysis: can tolerate errors, but you</a:t>
            </a:r>
            <a:r>
              <a:rPr lang="ja-JP" altLang="en-US">
                <a:latin typeface="Arial"/>
              </a:rPr>
              <a:t>’</a:t>
            </a:r>
            <a:r>
              <a:rPr lang="en-US"/>
              <a:t>re summing up over a lot of data, therefore likely to add in glitched data.</a:t>
            </a:r>
          </a:p>
          <a:p>
            <a:r>
              <a:rPr lang="en-US"/>
              <a:t>Customer relations : the fields must be accurate, but errors don</a:t>
            </a:r>
            <a:r>
              <a:rPr lang="ja-JP" altLang="en-US">
                <a:latin typeface="Arial"/>
              </a:rPr>
              <a:t>’</a:t>
            </a:r>
            <a:r>
              <a:rPr lang="en-US"/>
              <a:t>t spread.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757E4-B772-3E46-ABEC-672A642FA117}" type="slidenum">
              <a:rPr lang="en-US">
                <a:solidFill>
                  <a:prstClr val="black"/>
                </a:solidFill>
              </a:rPr>
              <a:pPr/>
              <a:t>40</a:t>
            </a:fld>
            <a:endParaRPr lang="en-US">
              <a:solidFill>
                <a:prstClr val="black"/>
              </a:solidFill>
            </a:endParaRPr>
          </a:p>
        </p:txBody>
      </p:sp>
      <p:sp>
        <p:nvSpPr>
          <p:cNvPr id="16998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9987" name="Rectangle 1027"/>
          <p:cNvSpPr>
            <a:spLocks noGrp="1" noChangeArrowheads="1"/>
          </p:cNvSpPr>
          <p:nvPr>
            <p:ph type="body" idx="1"/>
          </p:nvPr>
        </p:nvSpPr>
        <p:spPr/>
        <p:txBody>
          <a:bodyPr/>
          <a:lstStyle/>
          <a:p>
            <a:r>
              <a:rPr lang="en-US"/>
              <a:t>MPDS workshop, John Bates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B2ADC-7F57-FD44-81B7-5B02FEA80E05}" type="slidenum">
              <a:rPr lang="en-US">
                <a:solidFill>
                  <a:prstClr val="black"/>
                </a:solidFill>
              </a:rPr>
              <a:pPr/>
              <a:t>47</a:t>
            </a:fld>
            <a:endParaRPr lang="en-US">
              <a:solidFill>
                <a:prstClr val="black"/>
              </a:solidFill>
            </a:endParaRPr>
          </a:p>
        </p:txBody>
      </p:sp>
      <p:sp>
        <p:nvSpPr>
          <p:cNvPr id="15565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5651" name="Rectangle 1027"/>
          <p:cNvSpPr>
            <a:spLocks noGrp="1" noChangeArrowheads="1"/>
          </p:cNvSpPr>
          <p:nvPr>
            <p:ph type="body" idx="1"/>
          </p:nvPr>
        </p:nvSpPr>
        <p:spPr/>
        <p:txBody>
          <a:bodyPr/>
          <a:lstStyle/>
          <a:p>
            <a:r>
              <a:rPr lang="en-US"/>
              <a:t>Casual empiricism : use an arbitrary number to support a pre-conception.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20682-415E-1142-AE54-87D2304A6FFE}" type="slidenum">
              <a:rPr lang="en-US">
                <a:solidFill>
                  <a:prstClr val="black"/>
                </a:solidFill>
              </a:rPr>
              <a:pPr/>
              <a:t>49</a:t>
            </a:fld>
            <a:endParaRPr lang="en-US">
              <a:solidFill>
                <a:prstClr val="black"/>
              </a:solidFill>
            </a:endParaRPr>
          </a:p>
        </p:txBody>
      </p:sp>
      <p:sp>
        <p:nvSpPr>
          <p:cNvPr id="1587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8723" name="Rectangle 3"/>
          <p:cNvSpPr>
            <a:spLocks noGrp="1" noChangeArrowheads="1"/>
          </p:cNvSpPr>
          <p:nvPr>
            <p:ph type="body" idx="1"/>
          </p:nvPr>
        </p:nvSpPr>
        <p:spPr/>
        <p:txBody>
          <a:bodyPr/>
          <a:lstStyle/>
          <a:p>
            <a:r>
              <a:rPr lang="en-US"/>
              <a:t>Dynamic constraints often come from operational databases.  But analysis data sets, CRM databases are often derived from operational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52AB2-E8C2-5F4B-8C97-541340A7BA23}" type="slidenum">
              <a:rPr lang="en-US">
                <a:solidFill>
                  <a:prstClr val="black"/>
                </a:solidFill>
              </a:rPr>
              <a:pPr/>
              <a:t>50</a:t>
            </a:fld>
            <a:endParaRPr lang="en-US">
              <a:solidFill>
                <a:prstClr val="black"/>
              </a:solidFill>
            </a:endParaRPr>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2035" name="Rectangle 3"/>
          <p:cNvSpPr>
            <a:spLocks noGrp="1" noChangeArrowheads="1"/>
          </p:cNvSpPr>
          <p:nvPr>
            <p:ph type="body" idx="1"/>
          </p:nvPr>
        </p:nvSpPr>
        <p:spPr/>
        <p:txBody>
          <a:bodyPr/>
          <a:lstStyle/>
          <a:p>
            <a:r>
              <a:rPr lang="en-US"/>
              <a:t>Metrics can give incentives for bad behavior : throw away data that doesn</a:t>
            </a:r>
            <a:r>
              <a:rPr lang="ja-JP" altLang="en-US">
                <a:latin typeface="Arial"/>
              </a:rPr>
              <a:t>’</a:t>
            </a:r>
            <a:r>
              <a:rPr lang="en-US"/>
              <a:t>t join.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pPr>
              <a:defRPr sz="2000"/>
            </a:pPr>
            <a:r>
              <a:rPr dirty="0" smtClean="0"/>
              <a:t>Firs</a:t>
            </a:r>
            <a:r>
              <a:rPr lang="en-US" dirty="0" smtClean="0"/>
              <a:t>t</a:t>
            </a:r>
            <a:r>
              <a:rPr dirty="0" smtClean="0"/>
              <a:t>, </a:t>
            </a:r>
            <a:r>
              <a:rPr dirty="0"/>
              <a:t>we collected data using the Twitter Streaming API using the these keywords</a:t>
            </a:r>
          </a:p>
          <a:p>
            <a:pPr>
              <a:defRPr sz="2000"/>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noRot="1" noChangeAspect="1"/>
          </p:cNvSpPr>
          <p:nvPr>
            <p:ph type="sldImg"/>
          </p:nvPr>
        </p:nvSpPr>
        <p:spPr>
          <a:prstGeom prst="rect">
            <a:avLst/>
          </a:prstGeom>
        </p:spPr>
        <p:txBody>
          <a:bodyPr/>
          <a:lstStyle/>
          <a:p>
            <a:endParaRPr/>
          </a:p>
        </p:txBody>
      </p:sp>
      <p:sp>
        <p:nvSpPr>
          <p:cNvPr id="152" name="Shape 152"/>
          <p:cNvSpPr>
            <a:spLocks noGrp="1"/>
          </p:cNvSpPr>
          <p:nvPr>
            <p:ph type="body" sz="quarter" idx="1"/>
          </p:nvPr>
        </p:nvSpPr>
        <p:spPr>
          <a:prstGeom prst="rect">
            <a:avLst/>
          </a:prstGeom>
        </p:spPr>
        <p:txBody>
          <a:bodyPr/>
          <a:lstStyle/>
          <a:p>
            <a:pPr>
              <a:defRPr sz="2000"/>
            </a:pPr>
            <a:r>
              <a:t>We then defined the geographic bounding box of the region </a:t>
            </a:r>
            <a:r>
              <a:rPr b="1"/>
              <a:t>most affected</a:t>
            </a:r>
            <a:r>
              <a:t> by Sandy. &lt;POINT&gt;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lvl1pPr>
              <a:defRPr sz="2000"/>
            </a:lvl1pPr>
          </a:lstStyle>
          <a:p>
            <a:r>
              <a:t>Tweets within the bounding box</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pPr>
              <a:defRPr sz="2000"/>
            </a:pPr>
            <a:r>
              <a:t>were considered local to the event </a:t>
            </a:r>
          </a:p>
          <a:p>
            <a:pPr>
              <a:defRPr sz="2000"/>
            </a:pPr>
            <a:r>
              <a:t>and constitute </a:t>
            </a:r>
            <a:r>
              <a:rPr b="1"/>
              <a:t>local keyword </a:t>
            </a:r>
            <a:r>
              <a:t>dataset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prstGeom prst="rect">
            <a:avLst/>
          </a:prstGeom>
        </p:spPr>
        <p:txBody>
          <a:bodyPr/>
          <a:lstStyle/>
          <a:p>
            <a:endParaRPr/>
          </a:p>
        </p:txBody>
      </p:sp>
      <p:sp>
        <p:nvSpPr>
          <p:cNvPr id="209" name="Shape 209"/>
          <p:cNvSpPr>
            <a:spLocks noGrp="1"/>
          </p:cNvSpPr>
          <p:nvPr>
            <p:ph type="body" sz="quarter" idx="1"/>
          </p:nvPr>
        </p:nvSpPr>
        <p:spPr>
          <a:prstGeom prst="rect">
            <a:avLst/>
          </a:prstGeom>
        </p:spPr>
        <p:txBody>
          <a:bodyPr/>
          <a:lstStyle/>
          <a:p>
            <a:r>
              <a:t>We then identified the users who produced </a:t>
            </a:r>
            <a:r>
              <a:rPr b="1"/>
              <a:t>at least one local tweet</a:t>
            </a:r>
            <a:r>
              <a:t> in the time period of interest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And then collected </a:t>
            </a:r>
            <a:r>
              <a:rPr b="1"/>
              <a:t>all</a:t>
            </a:r>
            <a:r>
              <a:t> their tweets using REST API. All these tweets comprise the </a:t>
            </a:r>
            <a:r>
              <a:rPr b="1"/>
              <a:t>Local Contextual</a:t>
            </a:r>
            <a:r>
              <a:t> data set.</a:t>
            </a:r>
          </a:p>
          <a:p>
            <a:endParaRPr/>
          </a:p>
          <a:p>
            <a:r>
              <a:t>Collecting all these tweets for context is important because prior research shows that many disaster-related tweets did not contain </a:t>
            </a:r>
            <a:r>
              <a:rPr b="1"/>
              <a:t>any keywords</a:t>
            </a:r>
            <a:r>
              <a:t>, often instead referencing earlier tweets.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Quality Challenges</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23</a:t>
            </a:fld>
            <a:endParaRPr lang="en-US"/>
          </a:p>
        </p:txBody>
      </p:sp>
    </p:spTree>
    <p:extLst>
      <p:ext uri="{BB962C8B-B14F-4D97-AF65-F5344CB8AC3E}">
        <p14:creationId xmlns:p14="http://schemas.microsoft.com/office/powerpoint/2010/main" val="260979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24</a:t>
            </a:fld>
            <a:endParaRPr lang="en-US" dirty="0"/>
          </a:p>
        </p:txBody>
      </p:sp>
    </p:spTree>
    <p:extLst>
      <p:ext uri="{BB962C8B-B14F-4D97-AF65-F5344CB8AC3E}">
        <p14:creationId xmlns:p14="http://schemas.microsoft.com/office/powerpoint/2010/main" val="426552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97C95B-C601-2A41-95CD-24A5E1C0AB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616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38621E5-8ED3-DA4C-9432-7933574CBC0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9957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8ED442D-B1F7-7D40-9D29-27BE391B666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1177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97BA4D-BDFF-F24E-907E-043511FE760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22951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7BA4D-BDFF-F24E-907E-043511FE760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7769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97BA4D-BDFF-F24E-907E-043511FE760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64240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97BA4D-BDFF-F24E-907E-043511FE760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128100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7BA4D-BDFF-F24E-907E-043511FE760B}"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705501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97BA4D-BDFF-F24E-907E-043511FE760B}"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715284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7BA4D-BDFF-F24E-907E-043511FE760B}"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377549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414654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AF149D3-4F5B-7947-A10E-9333CCA4289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4946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7BA4D-BDFF-F24E-907E-043511FE760B}"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452040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7BA4D-BDFF-F24E-907E-043511FE760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130148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7BA4D-BDFF-F24E-907E-043511FE760B}"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1885600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gradFill>
            <a:gsLst>
              <a:gs pos="0">
                <a:schemeClr val="accent6">
                  <a:shade val="51000"/>
                  <a:satMod val="130000"/>
                  <a:alpha val="60000"/>
                </a:schemeClr>
              </a:gs>
              <a:gs pos="80000">
                <a:schemeClr val="accent6">
                  <a:shade val="93000"/>
                  <a:satMod val="130000"/>
                </a:schemeClr>
              </a:gs>
              <a:gs pos="100000">
                <a:schemeClr val="accent6">
                  <a:shade val="94000"/>
                  <a:satMod val="135000"/>
                </a:schemeClr>
              </a:gs>
            </a:gsLst>
            <a:lin ang="16200000" scaled="0"/>
          </a:gra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354430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81339870"/>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3182558"/>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0923" cy="838200"/>
          </a:xfrm>
        </p:spPr>
        <p:txBody>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3232" y="1344168"/>
            <a:ext cx="8570912" cy="4965192"/>
          </a:xfrm>
        </p:spPr>
        <p:txBody>
          <a:bodyPr>
            <a:noAutofit/>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13263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CF69671-ADF7-684A-8286-317640E22B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9499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596262F-EE6D-0A40-BE6D-21C9C77E32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27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096FDF2-D715-F14E-981F-08E47233C7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12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A18F2A9-2147-604B-8E47-AE395EAA359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4876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A31C7C4-8C0F-7144-A92C-3A85A0A131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823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E0CBB86-3249-8B40-A341-7C4CAD6F09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102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68BD315-544B-384B-B5D4-587D2B36F7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046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pPr>
            <a:endParaRPr lang="en-US" smtClean="0">
              <a:solidFill>
                <a:srgbClr val="000000"/>
              </a:solidFill>
              <a:latin typeface="Arial" charset="0"/>
              <a:ea typeface="ＭＳ Ｐゴシック"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pPr>
            <a:endParaRPr lang="en-US" smtClean="0">
              <a:solidFill>
                <a:srgbClr val="000000"/>
              </a:solidFill>
              <a:latin typeface="Arial" charset="0"/>
              <a:ea typeface="ＭＳ Ｐゴシック"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F71A7387-1EE5-524E-826A-ACF530AB2BED}" type="slidenum">
              <a:rPr lang="en-US" smtClean="0">
                <a:solidFill>
                  <a:srgbClr val="000000"/>
                </a:solidFill>
                <a:latin typeface="Arial" charset="0"/>
                <a:ea typeface="ＭＳ Ｐゴシック" charset="0"/>
              </a:rPr>
              <a:pPr defTabSz="914400" fontAlgn="base">
                <a:spcBef>
                  <a:spcPct val="0"/>
                </a:spcBef>
                <a:spcAft>
                  <a:spcPct val="0"/>
                </a:spcAft>
              </a:pPr>
              <a:t>‹#›</a:t>
            </a:fld>
            <a:endParaRPr lang="en-US" smtClean="0">
              <a:solidFill>
                <a:srgbClr val="000000"/>
              </a:solidFill>
              <a:latin typeface="Arial" charset="0"/>
              <a:ea typeface="ＭＳ Ｐゴシック" charset="0"/>
            </a:endParaRPr>
          </a:p>
        </p:txBody>
      </p:sp>
    </p:spTree>
    <p:extLst>
      <p:ext uri="{BB962C8B-B14F-4D97-AF65-F5344CB8AC3E}">
        <p14:creationId xmlns:p14="http://schemas.microsoft.com/office/powerpoint/2010/main" val="41440778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defRPr>
      </a:lvl2pPr>
      <a:lvl3pPr algn="ctr" rtl="0" fontAlgn="base">
        <a:spcBef>
          <a:spcPct val="0"/>
        </a:spcBef>
        <a:spcAft>
          <a:spcPct val="0"/>
        </a:spcAft>
        <a:defRPr sz="4400">
          <a:solidFill>
            <a:schemeClr val="tx2"/>
          </a:solidFill>
          <a:latin typeface="Arial" charset="0"/>
          <a:ea typeface="ＭＳ Ｐゴシック" charset="0"/>
        </a:defRPr>
      </a:lvl3pPr>
      <a:lvl4pPr algn="ctr" rtl="0" fontAlgn="base">
        <a:spcBef>
          <a:spcPct val="0"/>
        </a:spcBef>
        <a:spcAft>
          <a:spcPct val="0"/>
        </a:spcAft>
        <a:defRPr sz="4400">
          <a:solidFill>
            <a:schemeClr val="tx2"/>
          </a:solidFill>
          <a:latin typeface="Arial" charset="0"/>
          <a:ea typeface="ＭＳ Ｐゴシック" charset="0"/>
        </a:defRPr>
      </a:lvl4pPr>
      <a:lvl5pPr algn="ctr" rtl="0" fontAlgn="base">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7BA4D-BDFF-F24E-907E-043511FE760B}" type="datetimeFigureOut">
              <a:rPr lang="en-US" smtClean="0"/>
              <a:t>9/10/18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26B24-75D0-AA44-8B70-EF5687818251}" type="slidenum">
              <a:rPr lang="en-US" smtClean="0"/>
              <a:t>‹#›</a:t>
            </a:fld>
            <a:endParaRPr lang="en-US"/>
          </a:p>
        </p:txBody>
      </p:sp>
    </p:spTree>
    <p:extLst>
      <p:ext uri="{BB962C8B-B14F-4D97-AF65-F5344CB8AC3E}">
        <p14:creationId xmlns:p14="http://schemas.microsoft.com/office/powerpoint/2010/main" val="428864935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62"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Social Media Data Challenges </a:t>
            </a:r>
            <a:endParaRPr lang="en-US" dirty="0"/>
          </a:p>
        </p:txBody>
      </p:sp>
      <p:sp>
        <p:nvSpPr>
          <p:cNvPr id="5" name="Subtitle 4"/>
          <p:cNvSpPr>
            <a:spLocks noGrp="1"/>
          </p:cNvSpPr>
          <p:nvPr>
            <p:ph type="subTitle" idx="1"/>
          </p:nvPr>
        </p:nvSpPr>
        <p:spPr>
          <a:xfrm>
            <a:off x="358589" y="3886200"/>
            <a:ext cx="8471646" cy="1752600"/>
          </a:xfrm>
        </p:spPr>
        <p:txBody>
          <a:bodyPr>
            <a:normAutofit fontScale="70000" lnSpcReduction="20000"/>
          </a:bodyPr>
          <a:lstStyle/>
          <a:p>
            <a:r>
              <a:rPr lang="en-US" dirty="0" smtClean="0"/>
              <a:t>Drawing from:</a:t>
            </a:r>
          </a:p>
          <a:p>
            <a:endParaRPr lang="en-US" dirty="0" smtClean="0"/>
          </a:p>
          <a:p>
            <a:r>
              <a:rPr lang="en-US" dirty="0" smtClean="0"/>
              <a:t>John </a:t>
            </a:r>
            <a:r>
              <a:rPr lang="en-US" dirty="0" err="1" smtClean="0"/>
              <a:t>Canny’s</a:t>
            </a:r>
            <a:r>
              <a:rPr lang="en-US" dirty="0" smtClean="0"/>
              <a:t> Intro to Data Science</a:t>
            </a:r>
          </a:p>
          <a:p>
            <a:r>
              <a:rPr lang="en-US" dirty="0" smtClean="0"/>
              <a:t>Farida Vis’ Keynote at Social Media in Social Research Conference</a:t>
            </a:r>
          </a:p>
          <a:p>
            <a:r>
              <a:rPr lang="en-US" dirty="0" err="1" smtClean="0"/>
              <a:t>Shuaiqiang</a:t>
            </a:r>
            <a:r>
              <a:rPr lang="en-US" dirty="0" smtClean="0"/>
              <a:t> Wang’s Advanced Topics in Social Media Mining</a:t>
            </a:r>
          </a:p>
          <a:p>
            <a:endParaRPr lang="en-US" dirty="0" smtClean="0"/>
          </a:p>
          <a:p>
            <a:endParaRPr lang="en-US" dirty="0" smtClean="0"/>
          </a:p>
        </p:txBody>
      </p:sp>
    </p:spTree>
    <p:extLst>
      <p:ext uri="{BB962C8B-B14F-4D97-AF65-F5344CB8AC3E}">
        <p14:creationId xmlns:p14="http://schemas.microsoft.com/office/powerpoint/2010/main" val="143913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BoundingBoxCrop.jpg" descr="BoundingBoxCrop.jpg"/>
          <p:cNvPicPr>
            <a:picLocks noChangeAspect="1"/>
          </p:cNvPicPr>
          <p:nvPr/>
        </p:nvPicPr>
        <p:blipFill>
          <a:blip r:embed="rId3">
            <a:extLst/>
          </a:blip>
          <a:srcRect l="6207" r="11007"/>
          <a:stretch>
            <a:fillRect/>
          </a:stretch>
        </p:blipFill>
        <p:spPr>
          <a:xfrm>
            <a:off x="117689" y="1971231"/>
            <a:ext cx="2662143" cy="3161389"/>
          </a:xfrm>
          <a:prstGeom prst="rect">
            <a:avLst/>
          </a:prstGeom>
          <a:ln w="12700">
            <a:miter lim="400000"/>
          </a:ln>
        </p:spPr>
      </p:pic>
      <p:pic>
        <p:nvPicPr>
          <p:cNvPr id="172" name="Twitter_Logo.png" descr="Twitter_Logo.png"/>
          <p:cNvPicPr>
            <a:picLocks noChangeAspect="1"/>
          </p:cNvPicPr>
          <p:nvPr/>
        </p:nvPicPr>
        <p:blipFill>
          <a:blip r:embed="rId4">
            <a:extLst/>
          </a:blip>
          <a:stretch>
            <a:fillRect/>
          </a:stretch>
        </p:blipFill>
        <p:spPr>
          <a:xfrm>
            <a:off x="460053" y="4500563"/>
            <a:ext cx="378468" cy="307505"/>
          </a:xfrm>
          <a:prstGeom prst="rect">
            <a:avLst/>
          </a:prstGeom>
          <a:ln w="12700">
            <a:miter lim="400000"/>
          </a:ln>
        </p:spPr>
      </p:pic>
      <p:pic>
        <p:nvPicPr>
          <p:cNvPr id="173" name="Twitter_Logo.png" descr="Twitter_Logo.png"/>
          <p:cNvPicPr>
            <a:picLocks noChangeAspect="1"/>
          </p:cNvPicPr>
          <p:nvPr/>
        </p:nvPicPr>
        <p:blipFill>
          <a:blip r:embed="rId4">
            <a:extLst/>
          </a:blip>
          <a:stretch>
            <a:fillRect/>
          </a:stretch>
        </p:blipFill>
        <p:spPr>
          <a:xfrm>
            <a:off x="460053" y="3792599"/>
            <a:ext cx="378468" cy="307506"/>
          </a:xfrm>
          <a:prstGeom prst="rect">
            <a:avLst/>
          </a:prstGeom>
          <a:ln w="12700">
            <a:miter lim="400000"/>
          </a:ln>
        </p:spPr>
      </p:pic>
      <p:pic>
        <p:nvPicPr>
          <p:cNvPr id="174" name="Twitter_Logo.png" descr="Twitter_Logo.png"/>
          <p:cNvPicPr>
            <a:picLocks noChangeAspect="1"/>
          </p:cNvPicPr>
          <p:nvPr/>
        </p:nvPicPr>
        <p:blipFill>
          <a:blip r:embed="rId4">
            <a:extLst/>
          </a:blip>
          <a:stretch>
            <a:fillRect/>
          </a:stretch>
        </p:blipFill>
        <p:spPr>
          <a:xfrm>
            <a:off x="835100" y="4018360"/>
            <a:ext cx="378468" cy="307505"/>
          </a:xfrm>
          <a:prstGeom prst="rect">
            <a:avLst/>
          </a:prstGeom>
          <a:ln w="12700">
            <a:miter lim="400000"/>
          </a:ln>
        </p:spPr>
      </p:pic>
      <p:pic>
        <p:nvPicPr>
          <p:cNvPr id="175" name="Twitter_Logo.png" descr="Twitter_Logo.png"/>
          <p:cNvPicPr>
            <a:picLocks noChangeAspect="1"/>
          </p:cNvPicPr>
          <p:nvPr/>
        </p:nvPicPr>
        <p:blipFill>
          <a:blip r:embed="rId4">
            <a:extLst/>
          </a:blip>
          <a:stretch>
            <a:fillRect/>
          </a:stretch>
        </p:blipFill>
        <p:spPr>
          <a:xfrm>
            <a:off x="460053" y="4147840"/>
            <a:ext cx="378468" cy="307505"/>
          </a:xfrm>
          <a:prstGeom prst="rect">
            <a:avLst/>
          </a:prstGeom>
          <a:ln w="12700">
            <a:miter lim="400000"/>
          </a:ln>
        </p:spPr>
      </p:pic>
      <p:pic>
        <p:nvPicPr>
          <p:cNvPr id="176" name="Twitter_Logo.png" descr="Twitter_Logo.png"/>
          <p:cNvPicPr>
            <a:picLocks noChangeAspect="1"/>
          </p:cNvPicPr>
          <p:nvPr/>
        </p:nvPicPr>
        <p:blipFill>
          <a:blip r:embed="rId4">
            <a:extLst/>
          </a:blip>
          <a:stretch>
            <a:fillRect/>
          </a:stretch>
        </p:blipFill>
        <p:spPr>
          <a:xfrm>
            <a:off x="1111921" y="3275248"/>
            <a:ext cx="378468" cy="307505"/>
          </a:xfrm>
          <a:prstGeom prst="rect">
            <a:avLst/>
          </a:prstGeom>
          <a:ln w="12700">
            <a:miter lim="400000"/>
          </a:ln>
        </p:spPr>
      </p:pic>
      <p:pic>
        <p:nvPicPr>
          <p:cNvPr id="177" name="Twitter_Logo.png" descr="Twitter_Logo.png"/>
          <p:cNvPicPr>
            <a:picLocks noChangeAspect="1"/>
          </p:cNvPicPr>
          <p:nvPr/>
        </p:nvPicPr>
        <p:blipFill>
          <a:blip r:embed="rId4">
            <a:extLst/>
          </a:blip>
          <a:stretch>
            <a:fillRect/>
          </a:stretch>
        </p:blipFill>
        <p:spPr>
          <a:xfrm>
            <a:off x="736874" y="3471417"/>
            <a:ext cx="378468" cy="307505"/>
          </a:xfrm>
          <a:prstGeom prst="rect">
            <a:avLst/>
          </a:prstGeom>
          <a:ln w="12700">
            <a:miter lim="400000"/>
          </a:ln>
        </p:spPr>
      </p:pic>
      <p:pic>
        <p:nvPicPr>
          <p:cNvPr id="178" name="Twitter_Logo.png" descr="Twitter_Logo.png"/>
          <p:cNvPicPr>
            <a:picLocks noChangeAspect="1"/>
          </p:cNvPicPr>
          <p:nvPr/>
        </p:nvPicPr>
        <p:blipFill>
          <a:blip r:embed="rId4">
            <a:extLst/>
          </a:blip>
          <a:stretch>
            <a:fillRect/>
          </a:stretch>
        </p:blipFill>
        <p:spPr>
          <a:xfrm>
            <a:off x="1111921" y="3700381"/>
            <a:ext cx="378468" cy="307506"/>
          </a:xfrm>
          <a:prstGeom prst="rect">
            <a:avLst/>
          </a:prstGeom>
          <a:ln w="12700">
            <a:miter lim="400000"/>
          </a:ln>
        </p:spPr>
      </p:pic>
      <p:pic>
        <p:nvPicPr>
          <p:cNvPr id="179" name="Twitter_Logo.png" descr="Twitter_Logo.png"/>
          <p:cNvPicPr>
            <a:picLocks noChangeAspect="1"/>
          </p:cNvPicPr>
          <p:nvPr/>
        </p:nvPicPr>
        <p:blipFill>
          <a:blip r:embed="rId4">
            <a:extLst/>
          </a:blip>
          <a:stretch>
            <a:fillRect/>
          </a:stretch>
        </p:blipFill>
        <p:spPr>
          <a:xfrm>
            <a:off x="1486967" y="2864483"/>
            <a:ext cx="378468" cy="307505"/>
          </a:xfrm>
          <a:prstGeom prst="rect">
            <a:avLst/>
          </a:prstGeom>
          <a:ln w="12700">
            <a:miter lim="400000"/>
          </a:ln>
        </p:spPr>
      </p:pic>
      <p:pic>
        <p:nvPicPr>
          <p:cNvPr id="180" name="Twitter_Logo.png" descr="Twitter_Logo.png"/>
          <p:cNvPicPr>
            <a:picLocks noChangeAspect="1"/>
          </p:cNvPicPr>
          <p:nvPr/>
        </p:nvPicPr>
        <p:blipFill>
          <a:blip r:embed="rId4">
            <a:extLst/>
          </a:blip>
          <a:stretch>
            <a:fillRect/>
          </a:stretch>
        </p:blipFill>
        <p:spPr>
          <a:xfrm>
            <a:off x="1844155" y="2864483"/>
            <a:ext cx="378468" cy="307505"/>
          </a:xfrm>
          <a:prstGeom prst="rect">
            <a:avLst/>
          </a:prstGeom>
          <a:ln w="12700">
            <a:miter lim="400000"/>
          </a:ln>
        </p:spPr>
      </p:pic>
      <p:pic>
        <p:nvPicPr>
          <p:cNvPr id="181" name="Twitter_Logo.png" descr="Twitter_Logo.png"/>
          <p:cNvPicPr>
            <a:picLocks noChangeAspect="1"/>
          </p:cNvPicPr>
          <p:nvPr/>
        </p:nvPicPr>
        <p:blipFill>
          <a:blip r:embed="rId4">
            <a:extLst/>
          </a:blip>
          <a:stretch>
            <a:fillRect/>
          </a:stretch>
        </p:blipFill>
        <p:spPr>
          <a:xfrm>
            <a:off x="1031553" y="2924473"/>
            <a:ext cx="378468" cy="307505"/>
          </a:xfrm>
          <a:prstGeom prst="rect">
            <a:avLst/>
          </a:prstGeom>
          <a:ln w="12700">
            <a:miter lim="400000"/>
          </a:ln>
        </p:spPr>
      </p:pic>
      <p:pic>
        <p:nvPicPr>
          <p:cNvPr id="182" name="Twitter_Logo.png" descr="Twitter_Logo.png"/>
          <p:cNvPicPr>
            <a:picLocks noChangeAspect="1"/>
          </p:cNvPicPr>
          <p:nvPr/>
        </p:nvPicPr>
        <p:blipFill>
          <a:blip r:embed="rId4">
            <a:extLst/>
          </a:blip>
          <a:stretch>
            <a:fillRect/>
          </a:stretch>
        </p:blipFill>
        <p:spPr>
          <a:xfrm>
            <a:off x="1486967" y="2509243"/>
            <a:ext cx="378468" cy="307505"/>
          </a:xfrm>
          <a:prstGeom prst="rect">
            <a:avLst/>
          </a:prstGeom>
          <a:ln w="12700">
            <a:miter lim="400000"/>
          </a:ln>
        </p:spPr>
      </p:pic>
      <p:pic>
        <p:nvPicPr>
          <p:cNvPr id="183" name="Twitter_Logo.png" descr="Twitter_Logo.png"/>
          <p:cNvPicPr>
            <a:picLocks noChangeAspect="1"/>
          </p:cNvPicPr>
          <p:nvPr/>
        </p:nvPicPr>
        <p:blipFill>
          <a:blip r:embed="rId4">
            <a:extLst/>
          </a:blip>
          <a:stretch>
            <a:fillRect/>
          </a:stretch>
        </p:blipFill>
        <p:spPr>
          <a:xfrm>
            <a:off x="1960241" y="2509243"/>
            <a:ext cx="378468" cy="307505"/>
          </a:xfrm>
          <a:prstGeom prst="rect">
            <a:avLst/>
          </a:prstGeom>
          <a:ln w="12700">
            <a:miter lim="400000"/>
          </a:ln>
        </p:spPr>
      </p:pic>
      <p:sp>
        <p:nvSpPr>
          <p:cNvPr id="184" name="Local Keyword"/>
          <p:cNvSpPr txBox="1"/>
          <p:nvPr/>
        </p:nvSpPr>
        <p:spPr>
          <a:xfrm>
            <a:off x="131463" y="5325812"/>
            <a:ext cx="2634616" cy="503019"/>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defRPr sz="4000" b="0">
                <a:latin typeface="Helvetica"/>
                <a:ea typeface="Helvetica"/>
                <a:cs typeface="Helvetica"/>
                <a:sym typeface="Helvetica"/>
              </a:defRPr>
            </a:lvl1pPr>
          </a:lstStyle>
          <a:p>
            <a:r>
              <a:rPr sz="2800" dirty="0" smtClean="0"/>
              <a:t>Local Keyword</a:t>
            </a:r>
            <a:endParaRPr sz="2800" dirty="0"/>
          </a:p>
        </p:txBody>
      </p:sp>
      <p:sp>
        <p:nvSpPr>
          <p:cNvPr id="185" name="225K tweets"/>
          <p:cNvSpPr txBox="1"/>
          <p:nvPr/>
        </p:nvSpPr>
        <p:spPr>
          <a:xfrm>
            <a:off x="425711" y="5968180"/>
            <a:ext cx="2048258" cy="503019"/>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defRPr sz="4000" b="0">
                <a:latin typeface="Helvetica"/>
                <a:ea typeface="Helvetica"/>
                <a:cs typeface="Helvetica"/>
                <a:sym typeface="Helvetica"/>
              </a:defRPr>
            </a:lvl1pPr>
          </a:lstStyle>
          <a:p>
            <a:r>
              <a:rPr sz="2800" dirty="0"/>
              <a:t>225K tweets</a:t>
            </a:r>
          </a:p>
        </p:txBody>
      </p:sp>
      <p:sp>
        <p:nvSpPr>
          <p:cNvPr id="186" name="Local Contextual Dataset"/>
          <p:cNvSpPr txBox="1">
            <a:spLocks noGrp="1"/>
          </p:cNvSpPr>
          <p:nvPr>
            <p:ph type="title"/>
          </p:nvPr>
        </p:nvSpPr>
        <p:spPr>
          <a:xfrm>
            <a:off x="464344" y="428625"/>
            <a:ext cx="8215313" cy="1000125"/>
          </a:xfrm>
          <a:prstGeom prst="rect">
            <a:avLst/>
          </a:prstGeom>
        </p:spPr>
        <p:txBody>
          <a:bodyPr/>
          <a:lstStyle>
            <a:lvl1pPr>
              <a:defRPr>
                <a:solidFill>
                  <a:srgbClr val="000000"/>
                </a:solidFill>
              </a:defRPr>
            </a:lvl1pPr>
          </a:lstStyle>
          <a:p>
            <a:r>
              <a:t>Local Contextual Dataset</a:t>
            </a:r>
          </a:p>
        </p:txBody>
      </p:sp>
    </p:spTree>
    <p:extLst>
      <p:ext uri="{BB962C8B-B14F-4D97-AF65-F5344CB8AC3E}">
        <p14:creationId xmlns:p14="http://schemas.microsoft.com/office/powerpoint/2010/main" val="859731236"/>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BoundingBoxCrop.jpg" descr="BoundingBoxCrop.jpg"/>
          <p:cNvPicPr>
            <a:picLocks noChangeAspect="1"/>
          </p:cNvPicPr>
          <p:nvPr/>
        </p:nvPicPr>
        <p:blipFill>
          <a:blip r:embed="rId3">
            <a:extLst/>
          </a:blip>
          <a:srcRect l="6207" r="11007"/>
          <a:stretch>
            <a:fillRect/>
          </a:stretch>
        </p:blipFill>
        <p:spPr>
          <a:xfrm>
            <a:off x="117689" y="1971231"/>
            <a:ext cx="2662143" cy="3161389"/>
          </a:xfrm>
          <a:prstGeom prst="rect">
            <a:avLst/>
          </a:prstGeom>
          <a:ln w="12700">
            <a:miter lim="400000"/>
          </a:ln>
        </p:spPr>
      </p:pic>
      <p:pic>
        <p:nvPicPr>
          <p:cNvPr id="191" name="Twitter_Logo.png" descr="Twitter_Logo.png"/>
          <p:cNvPicPr>
            <a:picLocks noChangeAspect="1"/>
          </p:cNvPicPr>
          <p:nvPr/>
        </p:nvPicPr>
        <p:blipFill>
          <a:blip r:embed="rId4">
            <a:extLst/>
          </a:blip>
          <a:stretch>
            <a:fillRect/>
          </a:stretch>
        </p:blipFill>
        <p:spPr>
          <a:xfrm>
            <a:off x="460053" y="4500563"/>
            <a:ext cx="378468" cy="307505"/>
          </a:xfrm>
          <a:prstGeom prst="rect">
            <a:avLst/>
          </a:prstGeom>
          <a:ln w="12700">
            <a:miter lim="400000"/>
          </a:ln>
        </p:spPr>
      </p:pic>
      <p:pic>
        <p:nvPicPr>
          <p:cNvPr id="192" name="Twitter_Logo.png" descr="Twitter_Logo.png"/>
          <p:cNvPicPr>
            <a:picLocks noChangeAspect="1"/>
          </p:cNvPicPr>
          <p:nvPr/>
        </p:nvPicPr>
        <p:blipFill>
          <a:blip r:embed="rId4">
            <a:extLst/>
          </a:blip>
          <a:stretch>
            <a:fillRect/>
          </a:stretch>
        </p:blipFill>
        <p:spPr>
          <a:xfrm>
            <a:off x="460053" y="3792599"/>
            <a:ext cx="378468" cy="307506"/>
          </a:xfrm>
          <a:prstGeom prst="rect">
            <a:avLst/>
          </a:prstGeom>
          <a:ln w="12700">
            <a:miter lim="400000"/>
          </a:ln>
        </p:spPr>
      </p:pic>
      <p:pic>
        <p:nvPicPr>
          <p:cNvPr id="193" name="Twitter_Logo.png" descr="Twitter_Logo.png"/>
          <p:cNvPicPr>
            <a:picLocks noChangeAspect="1"/>
          </p:cNvPicPr>
          <p:nvPr/>
        </p:nvPicPr>
        <p:blipFill>
          <a:blip r:embed="rId4">
            <a:extLst/>
          </a:blip>
          <a:stretch>
            <a:fillRect/>
          </a:stretch>
        </p:blipFill>
        <p:spPr>
          <a:xfrm>
            <a:off x="835100" y="4018360"/>
            <a:ext cx="378468" cy="307505"/>
          </a:xfrm>
          <a:prstGeom prst="rect">
            <a:avLst/>
          </a:prstGeom>
          <a:ln w="12700">
            <a:miter lim="400000"/>
          </a:ln>
        </p:spPr>
      </p:pic>
      <p:pic>
        <p:nvPicPr>
          <p:cNvPr id="194" name="Twitter_Logo.png" descr="Twitter_Logo.png"/>
          <p:cNvPicPr>
            <a:picLocks noChangeAspect="1"/>
          </p:cNvPicPr>
          <p:nvPr/>
        </p:nvPicPr>
        <p:blipFill>
          <a:blip r:embed="rId4">
            <a:extLst/>
          </a:blip>
          <a:stretch>
            <a:fillRect/>
          </a:stretch>
        </p:blipFill>
        <p:spPr>
          <a:xfrm>
            <a:off x="460053" y="4147840"/>
            <a:ext cx="378468" cy="307505"/>
          </a:xfrm>
          <a:prstGeom prst="rect">
            <a:avLst/>
          </a:prstGeom>
          <a:ln w="12700">
            <a:miter lim="400000"/>
          </a:ln>
        </p:spPr>
      </p:pic>
      <p:pic>
        <p:nvPicPr>
          <p:cNvPr id="195" name="Twitter_Logo.png" descr="Twitter_Logo.png"/>
          <p:cNvPicPr>
            <a:picLocks noChangeAspect="1"/>
          </p:cNvPicPr>
          <p:nvPr/>
        </p:nvPicPr>
        <p:blipFill>
          <a:blip r:embed="rId4">
            <a:extLst/>
          </a:blip>
          <a:stretch>
            <a:fillRect/>
          </a:stretch>
        </p:blipFill>
        <p:spPr>
          <a:xfrm>
            <a:off x="1111921" y="3275248"/>
            <a:ext cx="378468" cy="307505"/>
          </a:xfrm>
          <a:prstGeom prst="rect">
            <a:avLst/>
          </a:prstGeom>
          <a:ln w="12700">
            <a:miter lim="400000"/>
          </a:ln>
        </p:spPr>
      </p:pic>
      <p:pic>
        <p:nvPicPr>
          <p:cNvPr id="196" name="Twitter_Logo.png" descr="Twitter_Logo.png"/>
          <p:cNvPicPr>
            <a:picLocks noChangeAspect="1"/>
          </p:cNvPicPr>
          <p:nvPr/>
        </p:nvPicPr>
        <p:blipFill>
          <a:blip r:embed="rId4">
            <a:extLst/>
          </a:blip>
          <a:stretch>
            <a:fillRect/>
          </a:stretch>
        </p:blipFill>
        <p:spPr>
          <a:xfrm>
            <a:off x="736874" y="3471417"/>
            <a:ext cx="378468" cy="307505"/>
          </a:xfrm>
          <a:prstGeom prst="rect">
            <a:avLst/>
          </a:prstGeom>
          <a:ln w="12700">
            <a:miter lim="400000"/>
          </a:ln>
        </p:spPr>
      </p:pic>
      <p:pic>
        <p:nvPicPr>
          <p:cNvPr id="197" name="Twitter_Logo.png" descr="Twitter_Logo.png"/>
          <p:cNvPicPr>
            <a:picLocks noChangeAspect="1"/>
          </p:cNvPicPr>
          <p:nvPr/>
        </p:nvPicPr>
        <p:blipFill>
          <a:blip r:embed="rId4">
            <a:extLst/>
          </a:blip>
          <a:stretch>
            <a:fillRect/>
          </a:stretch>
        </p:blipFill>
        <p:spPr>
          <a:xfrm>
            <a:off x="1111921" y="3700381"/>
            <a:ext cx="378468" cy="307506"/>
          </a:xfrm>
          <a:prstGeom prst="rect">
            <a:avLst/>
          </a:prstGeom>
          <a:ln w="12700">
            <a:miter lim="400000"/>
          </a:ln>
        </p:spPr>
      </p:pic>
      <p:pic>
        <p:nvPicPr>
          <p:cNvPr id="198" name="Twitter_Logo.png" descr="Twitter_Logo.png"/>
          <p:cNvPicPr>
            <a:picLocks noChangeAspect="1"/>
          </p:cNvPicPr>
          <p:nvPr/>
        </p:nvPicPr>
        <p:blipFill>
          <a:blip r:embed="rId4">
            <a:extLst/>
          </a:blip>
          <a:stretch>
            <a:fillRect/>
          </a:stretch>
        </p:blipFill>
        <p:spPr>
          <a:xfrm>
            <a:off x="1486967" y="2864483"/>
            <a:ext cx="378468" cy="307505"/>
          </a:xfrm>
          <a:prstGeom prst="rect">
            <a:avLst/>
          </a:prstGeom>
          <a:ln w="12700">
            <a:miter lim="400000"/>
          </a:ln>
        </p:spPr>
      </p:pic>
      <p:pic>
        <p:nvPicPr>
          <p:cNvPr id="199" name="Twitter_Logo.png" descr="Twitter_Logo.png"/>
          <p:cNvPicPr>
            <a:picLocks noChangeAspect="1"/>
          </p:cNvPicPr>
          <p:nvPr/>
        </p:nvPicPr>
        <p:blipFill>
          <a:blip r:embed="rId4">
            <a:extLst/>
          </a:blip>
          <a:stretch>
            <a:fillRect/>
          </a:stretch>
        </p:blipFill>
        <p:spPr>
          <a:xfrm>
            <a:off x="1844155" y="2864483"/>
            <a:ext cx="378468" cy="307505"/>
          </a:xfrm>
          <a:prstGeom prst="rect">
            <a:avLst/>
          </a:prstGeom>
          <a:ln w="12700">
            <a:miter lim="400000"/>
          </a:ln>
        </p:spPr>
      </p:pic>
      <p:pic>
        <p:nvPicPr>
          <p:cNvPr id="200" name="Twitter_Logo.png" descr="Twitter_Logo.png"/>
          <p:cNvPicPr>
            <a:picLocks noChangeAspect="1"/>
          </p:cNvPicPr>
          <p:nvPr/>
        </p:nvPicPr>
        <p:blipFill>
          <a:blip r:embed="rId4">
            <a:extLst/>
          </a:blip>
          <a:stretch>
            <a:fillRect/>
          </a:stretch>
        </p:blipFill>
        <p:spPr>
          <a:xfrm>
            <a:off x="1031553" y="2924473"/>
            <a:ext cx="378468" cy="307505"/>
          </a:xfrm>
          <a:prstGeom prst="rect">
            <a:avLst/>
          </a:prstGeom>
          <a:ln w="12700">
            <a:miter lim="400000"/>
          </a:ln>
        </p:spPr>
      </p:pic>
      <p:pic>
        <p:nvPicPr>
          <p:cNvPr id="201" name="Twitter_Logo.png" descr="Twitter_Logo.png"/>
          <p:cNvPicPr>
            <a:picLocks noChangeAspect="1"/>
          </p:cNvPicPr>
          <p:nvPr/>
        </p:nvPicPr>
        <p:blipFill>
          <a:blip r:embed="rId4">
            <a:extLst/>
          </a:blip>
          <a:stretch>
            <a:fillRect/>
          </a:stretch>
        </p:blipFill>
        <p:spPr>
          <a:xfrm>
            <a:off x="1486967" y="2509243"/>
            <a:ext cx="378468" cy="307505"/>
          </a:xfrm>
          <a:prstGeom prst="rect">
            <a:avLst/>
          </a:prstGeom>
          <a:ln w="12700">
            <a:miter lim="400000"/>
          </a:ln>
        </p:spPr>
      </p:pic>
      <p:pic>
        <p:nvPicPr>
          <p:cNvPr id="202" name="Twitter_Logo.png" descr="Twitter_Logo.png"/>
          <p:cNvPicPr>
            <a:picLocks noChangeAspect="1"/>
          </p:cNvPicPr>
          <p:nvPr/>
        </p:nvPicPr>
        <p:blipFill>
          <a:blip r:embed="rId4">
            <a:extLst/>
          </a:blip>
          <a:stretch>
            <a:fillRect/>
          </a:stretch>
        </p:blipFill>
        <p:spPr>
          <a:xfrm>
            <a:off x="1960241" y="2509243"/>
            <a:ext cx="378468" cy="307505"/>
          </a:xfrm>
          <a:prstGeom prst="rect">
            <a:avLst/>
          </a:prstGeom>
          <a:ln w="12700">
            <a:miter lim="400000"/>
          </a:ln>
        </p:spPr>
      </p:pic>
      <p:sp>
        <p:nvSpPr>
          <p:cNvPr id="207" name="Local Contextual Dataset"/>
          <p:cNvSpPr txBox="1">
            <a:spLocks noGrp="1"/>
          </p:cNvSpPr>
          <p:nvPr>
            <p:ph type="title"/>
          </p:nvPr>
        </p:nvSpPr>
        <p:spPr>
          <a:xfrm>
            <a:off x="464344" y="428625"/>
            <a:ext cx="8215313" cy="1000125"/>
          </a:xfrm>
          <a:prstGeom prst="rect">
            <a:avLst/>
          </a:prstGeom>
        </p:spPr>
        <p:txBody>
          <a:bodyPr/>
          <a:lstStyle>
            <a:lvl1pPr>
              <a:defRPr>
                <a:solidFill>
                  <a:srgbClr val="000000"/>
                </a:solidFill>
              </a:defRPr>
            </a:lvl1pPr>
          </a:lstStyle>
          <a:p>
            <a:r>
              <a:t>Local Contextual Dataset</a:t>
            </a:r>
          </a:p>
        </p:txBody>
      </p:sp>
      <p:sp>
        <p:nvSpPr>
          <p:cNvPr id="20" name="Local Keyword"/>
          <p:cNvSpPr txBox="1"/>
          <p:nvPr/>
        </p:nvSpPr>
        <p:spPr>
          <a:xfrm>
            <a:off x="131463" y="5325812"/>
            <a:ext cx="2634616" cy="503019"/>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defRPr sz="4000" b="0">
                <a:latin typeface="Helvetica"/>
                <a:ea typeface="Helvetica"/>
                <a:cs typeface="Helvetica"/>
                <a:sym typeface="Helvetica"/>
              </a:defRPr>
            </a:lvl1pPr>
          </a:lstStyle>
          <a:p>
            <a:r>
              <a:rPr sz="2800" dirty="0" smtClean="0"/>
              <a:t>Local Keyword</a:t>
            </a:r>
            <a:endParaRPr sz="2800" dirty="0"/>
          </a:p>
        </p:txBody>
      </p:sp>
      <p:sp>
        <p:nvSpPr>
          <p:cNvPr id="21" name="225K tweets"/>
          <p:cNvSpPr txBox="1"/>
          <p:nvPr/>
        </p:nvSpPr>
        <p:spPr>
          <a:xfrm>
            <a:off x="425711" y="5968180"/>
            <a:ext cx="2048258" cy="503019"/>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defRPr sz="4000" b="0">
                <a:latin typeface="Helvetica"/>
                <a:ea typeface="Helvetica"/>
                <a:cs typeface="Helvetica"/>
                <a:sym typeface="Helvetica"/>
              </a:defRPr>
            </a:lvl1pPr>
          </a:lstStyle>
          <a:p>
            <a:r>
              <a:rPr sz="2800" dirty="0"/>
              <a:t>225K tweets</a:t>
            </a:r>
          </a:p>
        </p:txBody>
      </p:sp>
      <p:sp>
        <p:nvSpPr>
          <p:cNvPr id="22" name="username 1…"/>
          <p:cNvSpPr txBox="1"/>
          <p:nvPr/>
        </p:nvSpPr>
        <p:spPr>
          <a:xfrm>
            <a:off x="3544392" y="2450194"/>
            <a:ext cx="2383923" cy="2657455"/>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a:defRPr sz="3600" b="0" i="1">
                <a:latin typeface="Helvetica"/>
                <a:ea typeface="Helvetica"/>
                <a:cs typeface="Helvetica"/>
                <a:sym typeface="Helvetica"/>
              </a:defRPr>
            </a:pPr>
            <a:r>
              <a:rPr sz="2800" dirty="0"/>
              <a:t>username 1</a:t>
            </a:r>
          </a:p>
          <a:p>
            <a:pPr>
              <a:defRPr sz="3600" b="0" i="1">
                <a:latin typeface="Helvetica"/>
                <a:ea typeface="Helvetica"/>
                <a:cs typeface="Helvetica"/>
                <a:sym typeface="Helvetica"/>
              </a:defRPr>
            </a:pPr>
            <a:r>
              <a:rPr sz="2800" dirty="0"/>
              <a:t>username 2</a:t>
            </a:r>
          </a:p>
          <a:p>
            <a:pPr>
              <a:defRPr sz="3600" b="0" i="1">
                <a:latin typeface="Helvetica"/>
                <a:ea typeface="Helvetica"/>
                <a:cs typeface="Helvetica"/>
                <a:sym typeface="Helvetica"/>
              </a:defRPr>
            </a:pPr>
            <a:r>
              <a:rPr sz="2800" dirty="0"/>
              <a:t>username 3</a:t>
            </a:r>
          </a:p>
          <a:p>
            <a:pPr>
              <a:defRPr sz="3600" b="0" i="1">
                <a:latin typeface="Helvetica"/>
                <a:ea typeface="Helvetica"/>
                <a:cs typeface="Helvetica"/>
                <a:sym typeface="Helvetica"/>
              </a:defRPr>
            </a:pPr>
            <a:r>
              <a:rPr sz="2800" dirty="0"/>
              <a:t>username 4</a:t>
            </a:r>
          </a:p>
          <a:p>
            <a:pPr>
              <a:defRPr sz="3600" b="0" i="1">
                <a:latin typeface="Helvetica"/>
                <a:ea typeface="Helvetica"/>
                <a:cs typeface="Helvetica"/>
                <a:sym typeface="Helvetica"/>
              </a:defRPr>
            </a:pPr>
            <a:r>
              <a:rPr sz="2800" dirty="0"/>
              <a:t>username 5</a:t>
            </a:r>
          </a:p>
          <a:p>
            <a:pPr>
              <a:defRPr sz="3600" b="0" i="1">
                <a:latin typeface="Helvetica"/>
                <a:ea typeface="Helvetica"/>
                <a:cs typeface="Helvetica"/>
                <a:sym typeface="Helvetica"/>
              </a:defRPr>
            </a:pPr>
            <a:r>
              <a:rPr sz="2800" dirty="0"/>
              <a:t>…</a:t>
            </a:r>
          </a:p>
        </p:txBody>
      </p:sp>
      <p:sp>
        <p:nvSpPr>
          <p:cNvPr id="23" name="Line"/>
          <p:cNvSpPr/>
          <p:nvPr/>
        </p:nvSpPr>
        <p:spPr>
          <a:xfrm>
            <a:off x="2938366" y="3625397"/>
            <a:ext cx="403297" cy="1"/>
          </a:xfrm>
          <a:prstGeom prst="line">
            <a:avLst/>
          </a:prstGeom>
          <a:ln w="101600">
            <a:solidFill>
              <a:srgbClr val="000000"/>
            </a:solidFill>
            <a:miter lim="400000"/>
            <a:tailEnd type="triangle"/>
          </a:ln>
        </p:spPr>
        <p:txBody>
          <a:bodyPr lIns="35717" tIns="35717" rIns="35717" bIns="35717" anchor="ctr"/>
          <a:lstStyle/>
          <a:p>
            <a:pPr>
              <a:defRPr b="0" cap="all" spc="384">
                <a:solidFill>
                  <a:srgbClr val="55D7FF"/>
                </a:solidFill>
                <a:latin typeface="Avenir Medium"/>
                <a:ea typeface="Avenir Medium"/>
                <a:cs typeface="Avenir Medium"/>
                <a:sym typeface="Avenir Medium"/>
              </a:defRPr>
            </a:pPr>
            <a:endParaRPr/>
          </a:p>
        </p:txBody>
      </p:sp>
    </p:spTree>
    <p:extLst>
      <p:ext uri="{BB962C8B-B14F-4D97-AF65-F5344CB8AC3E}">
        <p14:creationId xmlns:p14="http://schemas.microsoft.com/office/powerpoint/2010/main" val="1070988600"/>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BoundingBoxCrop.jpg" descr="BoundingBoxCrop.jpg"/>
          <p:cNvPicPr>
            <a:picLocks noChangeAspect="1"/>
          </p:cNvPicPr>
          <p:nvPr/>
        </p:nvPicPr>
        <p:blipFill>
          <a:blip r:embed="rId3">
            <a:extLst/>
          </a:blip>
          <a:srcRect l="6207" r="11007"/>
          <a:stretch>
            <a:fillRect/>
          </a:stretch>
        </p:blipFill>
        <p:spPr>
          <a:xfrm>
            <a:off x="117689" y="1971231"/>
            <a:ext cx="2662143" cy="3161389"/>
          </a:xfrm>
          <a:prstGeom prst="rect">
            <a:avLst/>
          </a:prstGeom>
          <a:ln w="12700">
            <a:miter lim="400000"/>
          </a:ln>
        </p:spPr>
      </p:pic>
      <p:pic>
        <p:nvPicPr>
          <p:cNvPr id="212" name="Twitter_Logo.png" descr="Twitter_Logo.png"/>
          <p:cNvPicPr>
            <a:picLocks noChangeAspect="1"/>
          </p:cNvPicPr>
          <p:nvPr/>
        </p:nvPicPr>
        <p:blipFill>
          <a:blip r:embed="rId4">
            <a:extLst/>
          </a:blip>
          <a:stretch>
            <a:fillRect/>
          </a:stretch>
        </p:blipFill>
        <p:spPr>
          <a:xfrm>
            <a:off x="460053" y="4500563"/>
            <a:ext cx="378468" cy="307505"/>
          </a:xfrm>
          <a:prstGeom prst="rect">
            <a:avLst/>
          </a:prstGeom>
          <a:ln w="12700">
            <a:miter lim="400000"/>
          </a:ln>
        </p:spPr>
      </p:pic>
      <p:pic>
        <p:nvPicPr>
          <p:cNvPr id="213" name="Twitter_Logo.png" descr="Twitter_Logo.png"/>
          <p:cNvPicPr>
            <a:picLocks noChangeAspect="1"/>
          </p:cNvPicPr>
          <p:nvPr/>
        </p:nvPicPr>
        <p:blipFill>
          <a:blip r:embed="rId4">
            <a:extLst/>
          </a:blip>
          <a:stretch>
            <a:fillRect/>
          </a:stretch>
        </p:blipFill>
        <p:spPr>
          <a:xfrm>
            <a:off x="460053" y="3792599"/>
            <a:ext cx="378468" cy="307506"/>
          </a:xfrm>
          <a:prstGeom prst="rect">
            <a:avLst/>
          </a:prstGeom>
          <a:ln w="12700">
            <a:miter lim="400000"/>
          </a:ln>
        </p:spPr>
      </p:pic>
      <p:pic>
        <p:nvPicPr>
          <p:cNvPr id="214" name="Twitter_Logo.png" descr="Twitter_Logo.png"/>
          <p:cNvPicPr>
            <a:picLocks noChangeAspect="1"/>
          </p:cNvPicPr>
          <p:nvPr/>
        </p:nvPicPr>
        <p:blipFill>
          <a:blip r:embed="rId4">
            <a:extLst/>
          </a:blip>
          <a:stretch>
            <a:fillRect/>
          </a:stretch>
        </p:blipFill>
        <p:spPr>
          <a:xfrm>
            <a:off x="835100" y="4018360"/>
            <a:ext cx="378468" cy="307505"/>
          </a:xfrm>
          <a:prstGeom prst="rect">
            <a:avLst/>
          </a:prstGeom>
          <a:ln w="12700">
            <a:miter lim="400000"/>
          </a:ln>
        </p:spPr>
      </p:pic>
      <p:pic>
        <p:nvPicPr>
          <p:cNvPr id="215" name="Twitter_Logo.png" descr="Twitter_Logo.png"/>
          <p:cNvPicPr>
            <a:picLocks noChangeAspect="1"/>
          </p:cNvPicPr>
          <p:nvPr/>
        </p:nvPicPr>
        <p:blipFill>
          <a:blip r:embed="rId4">
            <a:extLst/>
          </a:blip>
          <a:stretch>
            <a:fillRect/>
          </a:stretch>
        </p:blipFill>
        <p:spPr>
          <a:xfrm>
            <a:off x="460053" y="4147840"/>
            <a:ext cx="378468" cy="307505"/>
          </a:xfrm>
          <a:prstGeom prst="rect">
            <a:avLst/>
          </a:prstGeom>
          <a:ln w="12700">
            <a:miter lim="400000"/>
          </a:ln>
        </p:spPr>
      </p:pic>
      <p:pic>
        <p:nvPicPr>
          <p:cNvPr id="216" name="Twitter_Logo.png" descr="Twitter_Logo.png"/>
          <p:cNvPicPr>
            <a:picLocks noChangeAspect="1"/>
          </p:cNvPicPr>
          <p:nvPr/>
        </p:nvPicPr>
        <p:blipFill>
          <a:blip r:embed="rId4">
            <a:extLst/>
          </a:blip>
          <a:stretch>
            <a:fillRect/>
          </a:stretch>
        </p:blipFill>
        <p:spPr>
          <a:xfrm>
            <a:off x="1111921" y="3275248"/>
            <a:ext cx="378468" cy="307505"/>
          </a:xfrm>
          <a:prstGeom prst="rect">
            <a:avLst/>
          </a:prstGeom>
          <a:ln w="12700">
            <a:miter lim="400000"/>
          </a:ln>
        </p:spPr>
      </p:pic>
      <p:pic>
        <p:nvPicPr>
          <p:cNvPr id="217" name="Twitter_Logo.png" descr="Twitter_Logo.png"/>
          <p:cNvPicPr>
            <a:picLocks noChangeAspect="1"/>
          </p:cNvPicPr>
          <p:nvPr/>
        </p:nvPicPr>
        <p:blipFill>
          <a:blip r:embed="rId4">
            <a:extLst/>
          </a:blip>
          <a:stretch>
            <a:fillRect/>
          </a:stretch>
        </p:blipFill>
        <p:spPr>
          <a:xfrm>
            <a:off x="736874" y="3471417"/>
            <a:ext cx="378468" cy="307505"/>
          </a:xfrm>
          <a:prstGeom prst="rect">
            <a:avLst/>
          </a:prstGeom>
          <a:ln w="12700">
            <a:miter lim="400000"/>
          </a:ln>
        </p:spPr>
      </p:pic>
      <p:pic>
        <p:nvPicPr>
          <p:cNvPr id="218" name="Twitter_Logo.png" descr="Twitter_Logo.png"/>
          <p:cNvPicPr>
            <a:picLocks noChangeAspect="1"/>
          </p:cNvPicPr>
          <p:nvPr/>
        </p:nvPicPr>
        <p:blipFill>
          <a:blip r:embed="rId4">
            <a:extLst/>
          </a:blip>
          <a:stretch>
            <a:fillRect/>
          </a:stretch>
        </p:blipFill>
        <p:spPr>
          <a:xfrm>
            <a:off x="1111921" y="3700381"/>
            <a:ext cx="378468" cy="307506"/>
          </a:xfrm>
          <a:prstGeom prst="rect">
            <a:avLst/>
          </a:prstGeom>
          <a:ln w="12700">
            <a:miter lim="400000"/>
          </a:ln>
        </p:spPr>
      </p:pic>
      <p:pic>
        <p:nvPicPr>
          <p:cNvPr id="219" name="Twitter_Logo.png" descr="Twitter_Logo.png"/>
          <p:cNvPicPr>
            <a:picLocks noChangeAspect="1"/>
          </p:cNvPicPr>
          <p:nvPr/>
        </p:nvPicPr>
        <p:blipFill>
          <a:blip r:embed="rId4">
            <a:extLst/>
          </a:blip>
          <a:stretch>
            <a:fillRect/>
          </a:stretch>
        </p:blipFill>
        <p:spPr>
          <a:xfrm>
            <a:off x="1486967" y="2864483"/>
            <a:ext cx="378468" cy="307505"/>
          </a:xfrm>
          <a:prstGeom prst="rect">
            <a:avLst/>
          </a:prstGeom>
          <a:ln w="12700">
            <a:miter lim="400000"/>
          </a:ln>
        </p:spPr>
      </p:pic>
      <p:pic>
        <p:nvPicPr>
          <p:cNvPr id="220" name="Twitter_Logo.png" descr="Twitter_Logo.png"/>
          <p:cNvPicPr>
            <a:picLocks noChangeAspect="1"/>
          </p:cNvPicPr>
          <p:nvPr/>
        </p:nvPicPr>
        <p:blipFill>
          <a:blip r:embed="rId4">
            <a:extLst/>
          </a:blip>
          <a:stretch>
            <a:fillRect/>
          </a:stretch>
        </p:blipFill>
        <p:spPr>
          <a:xfrm>
            <a:off x="1844155" y="2864483"/>
            <a:ext cx="378468" cy="307505"/>
          </a:xfrm>
          <a:prstGeom prst="rect">
            <a:avLst/>
          </a:prstGeom>
          <a:ln w="12700">
            <a:miter lim="400000"/>
          </a:ln>
        </p:spPr>
      </p:pic>
      <p:pic>
        <p:nvPicPr>
          <p:cNvPr id="221" name="Twitter_Logo.png" descr="Twitter_Logo.png"/>
          <p:cNvPicPr>
            <a:picLocks noChangeAspect="1"/>
          </p:cNvPicPr>
          <p:nvPr/>
        </p:nvPicPr>
        <p:blipFill>
          <a:blip r:embed="rId4">
            <a:extLst/>
          </a:blip>
          <a:stretch>
            <a:fillRect/>
          </a:stretch>
        </p:blipFill>
        <p:spPr>
          <a:xfrm>
            <a:off x="1031553" y="2924473"/>
            <a:ext cx="378468" cy="307505"/>
          </a:xfrm>
          <a:prstGeom prst="rect">
            <a:avLst/>
          </a:prstGeom>
          <a:ln w="12700">
            <a:miter lim="400000"/>
          </a:ln>
        </p:spPr>
      </p:pic>
      <p:pic>
        <p:nvPicPr>
          <p:cNvPr id="222" name="Twitter_Logo.png" descr="Twitter_Logo.png"/>
          <p:cNvPicPr>
            <a:picLocks noChangeAspect="1"/>
          </p:cNvPicPr>
          <p:nvPr/>
        </p:nvPicPr>
        <p:blipFill>
          <a:blip r:embed="rId4">
            <a:extLst/>
          </a:blip>
          <a:stretch>
            <a:fillRect/>
          </a:stretch>
        </p:blipFill>
        <p:spPr>
          <a:xfrm>
            <a:off x="1486967" y="2509243"/>
            <a:ext cx="378468" cy="307505"/>
          </a:xfrm>
          <a:prstGeom prst="rect">
            <a:avLst/>
          </a:prstGeom>
          <a:ln w="12700">
            <a:miter lim="400000"/>
          </a:ln>
        </p:spPr>
      </p:pic>
      <p:pic>
        <p:nvPicPr>
          <p:cNvPr id="223" name="Twitter_Logo.png" descr="Twitter_Logo.png"/>
          <p:cNvPicPr>
            <a:picLocks noChangeAspect="1"/>
          </p:cNvPicPr>
          <p:nvPr/>
        </p:nvPicPr>
        <p:blipFill>
          <a:blip r:embed="rId4">
            <a:extLst/>
          </a:blip>
          <a:stretch>
            <a:fillRect/>
          </a:stretch>
        </p:blipFill>
        <p:spPr>
          <a:xfrm>
            <a:off x="1960241" y="2509243"/>
            <a:ext cx="378468" cy="307505"/>
          </a:xfrm>
          <a:prstGeom prst="rect">
            <a:avLst/>
          </a:prstGeom>
          <a:ln w="12700">
            <a:miter lim="400000"/>
          </a:ln>
        </p:spPr>
      </p:pic>
      <p:sp>
        <p:nvSpPr>
          <p:cNvPr id="224" name="Line"/>
          <p:cNvSpPr/>
          <p:nvPr/>
        </p:nvSpPr>
        <p:spPr>
          <a:xfrm>
            <a:off x="2938366" y="3625397"/>
            <a:ext cx="403297" cy="1"/>
          </a:xfrm>
          <a:prstGeom prst="line">
            <a:avLst/>
          </a:prstGeom>
          <a:ln w="101600">
            <a:solidFill>
              <a:srgbClr val="000000"/>
            </a:solidFill>
            <a:miter lim="400000"/>
            <a:tailEnd type="triangle"/>
          </a:ln>
        </p:spPr>
        <p:txBody>
          <a:bodyPr lIns="35717" tIns="35717" rIns="35717" bIns="35717" anchor="ctr"/>
          <a:lstStyle/>
          <a:p>
            <a:pPr>
              <a:defRPr b="0" cap="all" spc="384">
                <a:solidFill>
                  <a:srgbClr val="55D7FF"/>
                </a:solidFill>
                <a:latin typeface="Avenir Medium"/>
                <a:ea typeface="Avenir Medium"/>
                <a:cs typeface="Avenir Medium"/>
                <a:sym typeface="Avenir Medium"/>
              </a:defRPr>
            </a:pPr>
            <a:endParaRPr/>
          </a:p>
        </p:txBody>
      </p:sp>
      <p:sp>
        <p:nvSpPr>
          <p:cNvPr id="226" name="Line"/>
          <p:cNvSpPr/>
          <p:nvPr/>
        </p:nvSpPr>
        <p:spPr>
          <a:xfrm flipV="1">
            <a:off x="5772832" y="3552154"/>
            <a:ext cx="405909" cy="1"/>
          </a:xfrm>
          <a:prstGeom prst="line">
            <a:avLst/>
          </a:prstGeom>
          <a:ln w="101600">
            <a:solidFill>
              <a:srgbClr val="000000"/>
            </a:solidFill>
            <a:miter lim="400000"/>
            <a:tailEnd type="triangle"/>
          </a:ln>
        </p:spPr>
        <p:txBody>
          <a:bodyPr lIns="35717" tIns="35717" rIns="35717" bIns="35717" anchor="ctr"/>
          <a:lstStyle/>
          <a:p>
            <a:pPr>
              <a:defRPr b="0" cap="all" spc="384">
                <a:solidFill>
                  <a:srgbClr val="55D7FF"/>
                </a:solidFill>
                <a:latin typeface="Avenir Medium"/>
                <a:ea typeface="Avenir Medium"/>
                <a:cs typeface="Avenir Medium"/>
                <a:sym typeface="Avenir Medium"/>
              </a:defRPr>
            </a:pPr>
            <a:endParaRPr/>
          </a:p>
        </p:txBody>
      </p:sp>
      <p:grpSp>
        <p:nvGrpSpPr>
          <p:cNvPr id="242" name="Group"/>
          <p:cNvGrpSpPr/>
          <p:nvPr/>
        </p:nvGrpSpPr>
        <p:grpSpPr>
          <a:xfrm>
            <a:off x="6364148" y="2716168"/>
            <a:ext cx="2396577" cy="1827216"/>
            <a:chOff x="0" y="0"/>
            <a:chExt cx="3408464" cy="2598705"/>
          </a:xfrm>
        </p:grpSpPr>
        <p:pic>
          <p:nvPicPr>
            <p:cNvPr id="227" name="Twitter_Logo.png" descr="Twitter_Logo.png"/>
            <p:cNvPicPr>
              <a:picLocks noChangeAspect="1"/>
            </p:cNvPicPr>
            <p:nvPr/>
          </p:nvPicPr>
          <p:blipFill>
            <a:blip r:embed="rId4">
              <a:extLst/>
            </a:blip>
            <a:stretch>
              <a:fillRect/>
            </a:stretch>
          </p:blipFill>
          <p:spPr>
            <a:xfrm>
              <a:off x="2227604" y="0"/>
              <a:ext cx="538266" cy="437341"/>
            </a:xfrm>
            <a:prstGeom prst="rect">
              <a:avLst/>
            </a:prstGeom>
            <a:ln w="12700" cap="flat">
              <a:noFill/>
              <a:miter lim="400000"/>
            </a:ln>
            <a:effectLst/>
          </p:spPr>
        </p:pic>
        <p:pic>
          <p:nvPicPr>
            <p:cNvPr id="228" name="Twitter_Logo.png" descr="Twitter_Logo.png"/>
            <p:cNvPicPr>
              <a:picLocks noChangeAspect="1"/>
            </p:cNvPicPr>
            <p:nvPr/>
          </p:nvPicPr>
          <p:blipFill>
            <a:blip r:embed="rId4">
              <a:extLst/>
            </a:blip>
            <a:stretch>
              <a:fillRect/>
            </a:stretch>
          </p:blipFill>
          <p:spPr>
            <a:xfrm>
              <a:off x="0" y="531205"/>
              <a:ext cx="538265" cy="437341"/>
            </a:xfrm>
            <a:prstGeom prst="rect">
              <a:avLst/>
            </a:prstGeom>
            <a:ln w="12700" cap="flat">
              <a:noFill/>
              <a:miter lim="400000"/>
            </a:ln>
            <a:effectLst/>
          </p:spPr>
        </p:pic>
        <p:pic>
          <p:nvPicPr>
            <p:cNvPr id="229" name="Twitter_Logo.png" descr="Twitter_Logo.png"/>
            <p:cNvPicPr>
              <a:picLocks noChangeAspect="1"/>
            </p:cNvPicPr>
            <p:nvPr/>
          </p:nvPicPr>
          <p:blipFill>
            <a:blip r:embed="rId4">
              <a:extLst/>
            </a:blip>
            <a:stretch>
              <a:fillRect/>
            </a:stretch>
          </p:blipFill>
          <p:spPr>
            <a:xfrm>
              <a:off x="0" y="0"/>
              <a:ext cx="538265" cy="437341"/>
            </a:xfrm>
            <a:prstGeom prst="rect">
              <a:avLst/>
            </a:prstGeom>
            <a:ln w="12700" cap="flat">
              <a:noFill/>
              <a:miter lim="400000"/>
            </a:ln>
            <a:effectLst/>
          </p:spPr>
        </p:pic>
        <p:pic>
          <p:nvPicPr>
            <p:cNvPr id="230" name="Twitter_Logo.png" descr="Twitter_Logo.png"/>
            <p:cNvPicPr>
              <a:picLocks noChangeAspect="1"/>
            </p:cNvPicPr>
            <p:nvPr/>
          </p:nvPicPr>
          <p:blipFill>
            <a:blip r:embed="rId4">
              <a:extLst/>
            </a:blip>
            <a:stretch>
              <a:fillRect/>
            </a:stretch>
          </p:blipFill>
          <p:spPr>
            <a:xfrm>
              <a:off x="792504" y="0"/>
              <a:ext cx="538266" cy="437341"/>
            </a:xfrm>
            <a:prstGeom prst="rect">
              <a:avLst/>
            </a:prstGeom>
            <a:ln w="12700" cap="flat">
              <a:noFill/>
              <a:miter lim="400000"/>
            </a:ln>
            <a:effectLst/>
          </p:spPr>
        </p:pic>
        <p:pic>
          <p:nvPicPr>
            <p:cNvPr id="231" name="Twitter_Logo.png" descr="Twitter_Logo.png"/>
            <p:cNvPicPr>
              <a:picLocks noChangeAspect="1"/>
            </p:cNvPicPr>
            <p:nvPr/>
          </p:nvPicPr>
          <p:blipFill>
            <a:blip r:embed="rId4">
              <a:extLst/>
            </a:blip>
            <a:stretch>
              <a:fillRect/>
            </a:stretch>
          </p:blipFill>
          <p:spPr>
            <a:xfrm>
              <a:off x="1510054" y="0"/>
              <a:ext cx="538266" cy="437341"/>
            </a:xfrm>
            <a:prstGeom prst="rect">
              <a:avLst/>
            </a:prstGeom>
            <a:ln w="12700" cap="flat">
              <a:noFill/>
              <a:miter lim="400000"/>
            </a:ln>
            <a:effectLst/>
          </p:spPr>
        </p:pic>
        <p:pic>
          <p:nvPicPr>
            <p:cNvPr id="232" name="Twitter_Logo.png" descr="Twitter_Logo.png"/>
            <p:cNvPicPr>
              <a:picLocks noChangeAspect="1"/>
            </p:cNvPicPr>
            <p:nvPr/>
          </p:nvPicPr>
          <p:blipFill>
            <a:blip r:embed="rId4">
              <a:extLst/>
            </a:blip>
            <a:stretch>
              <a:fillRect/>
            </a:stretch>
          </p:blipFill>
          <p:spPr>
            <a:xfrm>
              <a:off x="2870200" y="0"/>
              <a:ext cx="538265" cy="437341"/>
            </a:xfrm>
            <a:prstGeom prst="rect">
              <a:avLst/>
            </a:prstGeom>
            <a:ln w="12700" cap="flat">
              <a:noFill/>
              <a:miter lim="400000"/>
            </a:ln>
            <a:effectLst/>
          </p:spPr>
        </p:pic>
        <p:pic>
          <p:nvPicPr>
            <p:cNvPr id="233" name="Twitter_Logo.png" descr="Twitter_Logo.png"/>
            <p:cNvPicPr>
              <a:picLocks noChangeAspect="1"/>
            </p:cNvPicPr>
            <p:nvPr/>
          </p:nvPicPr>
          <p:blipFill>
            <a:blip r:embed="rId4">
              <a:extLst/>
            </a:blip>
            <a:stretch>
              <a:fillRect/>
            </a:stretch>
          </p:blipFill>
          <p:spPr>
            <a:xfrm>
              <a:off x="792504" y="531205"/>
              <a:ext cx="538266" cy="437341"/>
            </a:xfrm>
            <a:prstGeom prst="rect">
              <a:avLst/>
            </a:prstGeom>
            <a:ln w="12700" cap="flat">
              <a:noFill/>
              <a:miter lim="400000"/>
            </a:ln>
            <a:effectLst/>
          </p:spPr>
        </p:pic>
        <p:pic>
          <p:nvPicPr>
            <p:cNvPr id="234" name="Twitter_Logo.png" descr="Twitter_Logo.png"/>
            <p:cNvPicPr>
              <a:picLocks noChangeAspect="1"/>
            </p:cNvPicPr>
            <p:nvPr/>
          </p:nvPicPr>
          <p:blipFill>
            <a:blip r:embed="rId4">
              <a:extLst/>
            </a:blip>
            <a:stretch>
              <a:fillRect/>
            </a:stretch>
          </p:blipFill>
          <p:spPr>
            <a:xfrm>
              <a:off x="0" y="1074130"/>
              <a:ext cx="538265" cy="437341"/>
            </a:xfrm>
            <a:prstGeom prst="rect">
              <a:avLst/>
            </a:prstGeom>
            <a:ln w="12700" cap="flat">
              <a:noFill/>
              <a:miter lim="400000"/>
            </a:ln>
            <a:effectLst/>
          </p:spPr>
        </p:pic>
        <p:pic>
          <p:nvPicPr>
            <p:cNvPr id="235" name="Twitter_Logo.png" descr="Twitter_Logo.png"/>
            <p:cNvPicPr>
              <a:picLocks noChangeAspect="1"/>
            </p:cNvPicPr>
            <p:nvPr/>
          </p:nvPicPr>
          <p:blipFill>
            <a:blip r:embed="rId4">
              <a:extLst/>
            </a:blip>
            <a:stretch>
              <a:fillRect/>
            </a:stretch>
          </p:blipFill>
          <p:spPr>
            <a:xfrm>
              <a:off x="755027" y="1074130"/>
              <a:ext cx="538266" cy="437341"/>
            </a:xfrm>
            <a:prstGeom prst="rect">
              <a:avLst/>
            </a:prstGeom>
            <a:ln w="12700" cap="flat">
              <a:noFill/>
              <a:miter lim="400000"/>
            </a:ln>
            <a:effectLst/>
          </p:spPr>
        </p:pic>
        <p:pic>
          <p:nvPicPr>
            <p:cNvPr id="236" name="Twitter_Logo.png" descr="Twitter_Logo.png"/>
            <p:cNvPicPr>
              <a:picLocks noChangeAspect="1"/>
            </p:cNvPicPr>
            <p:nvPr/>
          </p:nvPicPr>
          <p:blipFill>
            <a:blip r:embed="rId4">
              <a:extLst/>
            </a:blip>
            <a:stretch>
              <a:fillRect/>
            </a:stretch>
          </p:blipFill>
          <p:spPr>
            <a:xfrm>
              <a:off x="1510054" y="1074130"/>
              <a:ext cx="538266" cy="437341"/>
            </a:xfrm>
            <a:prstGeom prst="rect">
              <a:avLst/>
            </a:prstGeom>
            <a:ln w="12700" cap="flat">
              <a:noFill/>
              <a:miter lim="400000"/>
            </a:ln>
            <a:effectLst/>
          </p:spPr>
        </p:pic>
        <p:pic>
          <p:nvPicPr>
            <p:cNvPr id="237" name="Twitter_Logo.png" descr="Twitter_Logo.png"/>
            <p:cNvPicPr>
              <a:picLocks noChangeAspect="1"/>
            </p:cNvPicPr>
            <p:nvPr/>
          </p:nvPicPr>
          <p:blipFill>
            <a:blip r:embed="rId4">
              <a:extLst/>
            </a:blip>
            <a:stretch>
              <a:fillRect/>
            </a:stretch>
          </p:blipFill>
          <p:spPr>
            <a:xfrm>
              <a:off x="2227604" y="1074130"/>
              <a:ext cx="538266" cy="437341"/>
            </a:xfrm>
            <a:prstGeom prst="rect">
              <a:avLst/>
            </a:prstGeom>
            <a:ln w="12700" cap="flat">
              <a:noFill/>
              <a:miter lim="400000"/>
            </a:ln>
            <a:effectLst/>
          </p:spPr>
        </p:pic>
        <p:pic>
          <p:nvPicPr>
            <p:cNvPr id="238" name="Twitter_Logo.png" descr="Twitter_Logo.png"/>
            <p:cNvPicPr>
              <a:picLocks noChangeAspect="1"/>
            </p:cNvPicPr>
            <p:nvPr/>
          </p:nvPicPr>
          <p:blipFill>
            <a:blip r:embed="rId4">
              <a:extLst/>
            </a:blip>
            <a:stretch>
              <a:fillRect/>
            </a:stretch>
          </p:blipFill>
          <p:spPr>
            <a:xfrm>
              <a:off x="0" y="1618439"/>
              <a:ext cx="538265" cy="437342"/>
            </a:xfrm>
            <a:prstGeom prst="rect">
              <a:avLst/>
            </a:prstGeom>
            <a:ln w="12700" cap="flat">
              <a:noFill/>
              <a:miter lim="400000"/>
            </a:ln>
            <a:effectLst/>
          </p:spPr>
        </p:pic>
        <p:pic>
          <p:nvPicPr>
            <p:cNvPr id="239" name="Twitter_Logo.png" descr="Twitter_Logo.png"/>
            <p:cNvPicPr>
              <a:picLocks noChangeAspect="1"/>
            </p:cNvPicPr>
            <p:nvPr/>
          </p:nvPicPr>
          <p:blipFill>
            <a:blip r:embed="rId4">
              <a:extLst/>
            </a:blip>
            <a:stretch>
              <a:fillRect/>
            </a:stretch>
          </p:blipFill>
          <p:spPr>
            <a:xfrm>
              <a:off x="0" y="2161364"/>
              <a:ext cx="538265" cy="437342"/>
            </a:xfrm>
            <a:prstGeom prst="rect">
              <a:avLst/>
            </a:prstGeom>
            <a:ln w="12700" cap="flat">
              <a:noFill/>
              <a:miter lim="400000"/>
            </a:ln>
            <a:effectLst/>
          </p:spPr>
        </p:pic>
        <p:pic>
          <p:nvPicPr>
            <p:cNvPr id="240" name="Twitter_Logo.png" descr="Twitter_Logo.png"/>
            <p:cNvPicPr>
              <a:picLocks noChangeAspect="1"/>
            </p:cNvPicPr>
            <p:nvPr/>
          </p:nvPicPr>
          <p:blipFill>
            <a:blip r:embed="rId4">
              <a:extLst/>
            </a:blip>
            <a:stretch>
              <a:fillRect/>
            </a:stretch>
          </p:blipFill>
          <p:spPr>
            <a:xfrm>
              <a:off x="792504" y="2148260"/>
              <a:ext cx="538266" cy="437341"/>
            </a:xfrm>
            <a:prstGeom prst="rect">
              <a:avLst/>
            </a:prstGeom>
            <a:ln w="12700" cap="flat">
              <a:noFill/>
              <a:miter lim="400000"/>
            </a:ln>
            <a:effectLst/>
          </p:spPr>
        </p:pic>
        <p:pic>
          <p:nvPicPr>
            <p:cNvPr id="241" name="Twitter_Logo.png" descr="Twitter_Logo.png"/>
            <p:cNvPicPr>
              <a:picLocks noChangeAspect="1"/>
            </p:cNvPicPr>
            <p:nvPr/>
          </p:nvPicPr>
          <p:blipFill>
            <a:blip r:embed="rId4">
              <a:extLst/>
            </a:blip>
            <a:stretch>
              <a:fillRect/>
            </a:stretch>
          </p:blipFill>
          <p:spPr>
            <a:xfrm>
              <a:off x="1510054" y="2148260"/>
              <a:ext cx="538266" cy="437341"/>
            </a:xfrm>
            <a:prstGeom prst="rect">
              <a:avLst/>
            </a:prstGeom>
            <a:ln w="12700" cap="flat">
              <a:noFill/>
              <a:miter lim="400000"/>
            </a:ln>
            <a:effectLst/>
          </p:spPr>
        </p:pic>
      </p:grpSp>
      <p:sp>
        <p:nvSpPr>
          <p:cNvPr id="243" name="Local Contextual"/>
          <p:cNvSpPr txBox="1"/>
          <p:nvPr/>
        </p:nvSpPr>
        <p:spPr>
          <a:xfrm>
            <a:off x="6209307" y="5325812"/>
            <a:ext cx="2746942" cy="503019"/>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defRPr sz="4000" b="0">
                <a:latin typeface="Helvetica"/>
                <a:ea typeface="Helvetica"/>
                <a:cs typeface="Helvetica"/>
                <a:sym typeface="Helvetica"/>
              </a:defRPr>
            </a:lvl1pPr>
          </a:lstStyle>
          <a:p>
            <a:r>
              <a:rPr sz="2800" dirty="0"/>
              <a:t>Local Contextual</a:t>
            </a:r>
          </a:p>
        </p:txBody>
      </p:sp>
      <p:sp>
        <p:nvSpPr>
          <p:cNvPr id="244" name="5.6M tweets"/>
          <p:cNvSpPr txBox="1"/>
          <p:nvPr/>
        </p:nvSpPr>
        <p:spPr>
          <a:xfrm>
            <a:off x="6576872" y="5968180"/>
            <a:ext cx="2007933" cy="503019"/>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defRPr sz="4000" b="0">
                <a:latin typeface="Helvetica"/>
                <a:ea typeface="Helvetica"/>
                <a:cs typeface="Helvetica"/>
                <a:sym typeface="Helvetica"/>
              </a:defRPr>
            </a:lvl1pPr>
          </a:lstStyle>
          <a:p>
            <a:r>
              <a:rPr sz="2800" dirty="0"/>
              <a:t>5.6M tweets</a:t>
            </a:r>
          </a:p>
        </p:txBody>
      </p:sp>
      <p:sp>
        <p:nvSpPr>
          <p:cNvPr id="247" name="Local Contextual Dataset"/>
          <p:cNvSpPr txBox="1">
            <a:spLocks noGrp="1"/>
          </p:cNvSpPr>
          <p:nvPr>
            <p:ph type="title"/>
          </p:nvPr>
        </p:nvSpPr>
        <p:spPr>
          <a:xfrm>
            <a:off x="464344" y="428625"/>
            <a:ext cx="8215313" cy="1000125"/>
          </a:xfrm>
          <a:prstGeom prst="rect">
            <a:avLst/>
          </a:prstGeom>
        </p:spPr>
        <p:txBody>
          <a:bodyPr/>
          <a:lstStyle>
            <a:lvl1pPr>
              <a:defRPr>
                <a:solidFill>
                  <a:srgbClr val="000000"/>
                </a:solidFill>
              </a:defRPr>
            </a:lvl1pPr>
          </a:lstStyle>
          <a:p>
            <a:r>
              <a:t>Local Contextual Dataset</a:t>
            </a:r>
          </a:p>
        </p:txBody>
      </p:sp>
      <p:sp>
        <p:nvSpPr>
          <p:cNvPr id="39" name="username 1…"/>
          <p:cNvSpPr txBox="1"/>
          <p:nvPr/>
        </p:nvSpPr>
        <p:spPr>
          <a:xfrm>
            <a:off x="3544392" y="2450194"/>
            <a:ext cx="2383923" cy="2657455"/>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a:defRPr sz="3600" b="0" i="1">
                <a:latin typeface="Helvetica"/>
                <a:ea typeface="Helvetica"/>
                <a:cs typeface="Helvetica"/>
                <a:sym typeface="Helvetica"/>
              </a:defRPr>
            </a:pPr>
            <a:r>
              <a:rPr sz="2800" dirty="0"/>
              <a:t>username 1</a:t>
            </a:r>
          </a:p>
          <a:p>
            <a:pPr>
              <a:defRPr sz="3600" b="0" i="1">
                <a:latin typeface="Helvetica"/>
                <a:ea typeface="Helvetica"/>
                <a:cs typeface="Helvetica"/>
                <a:sym typeface="Helvetica"/>
              </a:defRPr>
            </a:pPr>
            <a:r>
              <a:rPr sz="2800" dirty="0"/>
              <a:t>username 2</a:t>
            </a:r>
          </a:p>
          <a:p>
            <a:pPr>
              <a:defRPr sz="3600" b="0" i="1">
                <a:latin typeface="Helvetica"/>
                <a:ea typeface="Helvetica"/>
                <a:cs typeface="Helvetica"/>
                <a:sym typeface="Helvetica"/>
              </a:defRPr>
            </a:pPr>
            <a:r>
              <a:rPr sz="2800" dirty="0"/>
              <a:t>username 3</a:t>
            </a:r>
          </a:p>
          <a:p>
            <a:pPr>
              <a:defRPr sz="3600" b="0" i="1">
                <a:latin typeface="Helvetica"/>
                <a:ea typeface="Helvetica"/>
                <a:cs typeface="Helvetica"/>
                <a:sym typeface="Helvetica"/>
              </a:defRPr>
            </a:pPr>
            <a:r>
              <a:rPr sz="2800" dirty="0"/>
              <a:t>username 4</a:t>
            </a:r>
          </a:p>
          <a:p>
            <a:pPr>
              <a:defRPr sz="3600" b="0" i="1">
                <a:latin typeface="Helvetica"/>
                <a:ea typeface="Helvetica"/>
                <a:cs typeface="Helvetica"/>
                <a:sym typeface="Helvetica"/>
              </a:defRPr>
            </a:pPr>
            <a:r>
              <a:rPr sz="2800" dirty="0"/>
              <a:t>username 5</a:t>
            </a:r>
          </a:p>
          <a:p>
            <a:pPr>
              <a:defRPr sz="3600" b="0" i="1">
                <a:latin typeface="Helvetica"/>
                <a:ea typeface="Helvetica"/>
                <a:cs typeface="Helvetica"/>
                <a:sym typeface="Helvetica"/>
              </a:defRPr>
            </a:pPr>
            <a:r>
              <a:rPr sz="2800" dirty="0"/>
              <a:t>…</a:t>
            </a:r>
          </a:p>
        </p:txBody>
      </p:sp>
      <p:sp>
        <p:nvSpPr>
          <p:cNvPr id="40" name="Local Keyword"/>
          <p:cNvSpPr txBox="1"/>
          <p:nvPr/>
        </p:nvSpPr>
        <p:spPr>
          <a:xfrm>
            <a:off x="131463" y="5325812"/>
            <a:ext cx="2634616" cy="503019"/>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lvl1pPr>
              <a:defRPr sz="4000" b="0">
                <a:latin typeface="Helvetica"/>
                <a:ea typeface="Helvetica"/>
                <a:cs typeface="Helvetica"/>
                <a:sym typeface="Helvetica"/>
              </a:defRPr>
            </a:lvl1pPr>
          </a:lstStyle>
          <a:p>
            <a:r>
              <a:rPr sz="2800" dirty="0" smtClean="0"/>
              <a:t>Local Keyword</a:t>
            </a:r>
            <a:endParaRPr sz="2800" dirty="0"/>
          </a:p>
        </p:txBody>
      </p:sp>
      <p:sp>
        <p:nvSpPr>
          <p:cNvPr id="41" name="225K tweets"/>
          <p:cNvSpPr txBox="1"/>
          <p:nvPr/>
        </p:nvSpPr>
        <p:spPr>
          <a:xfrm>
            <a:off x="425711" y="5968180"/>
            <a:ext cx="2048258" cy="503019"/>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defRPr sz="4000" b="0">
                <a:latin typeface="Helvetica"/>
                <a:ea typeface="Helvetica"/>
                <a:cs typeface="Helvetica"/>
                <a:sym typeface="Helvetica"/>
              </a:defRPr>
            </a:lvl1pPr>
          </a:lstStyle>
          <a:p>
            <a:r>
              <a:rPr sz="2800" dirty="0"/>
              <a:t>225K tweets</a:t>
            </a:r>
          </a:p>
        </p:txBody>
      </p:sp>
    </p:spTree>
    <p:extLst>
      <p:ext uri="{BB962C8B-B14F-4D97-AF65-F5344CB8AC3E}">
        <p14:creationId xmlns:p14="http://schemas.microsoft.com/office/powerpoint/2010/main" val="779595752"/>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1477010" y="2855871"/>
            <a:ext cx="6289859" cy="492443"/>
          </a:xfrm>
          <a:prstGeom prst="rect">
            <a:avLst/>
          </a:prstGeom>
        </p:spPr>
        <p:txBody>
          <a:bodyPr vert="horz" wrap="none" lIns="0" tIns="0" rIns="0" bIns="0" rtlCol="0">
            <a:spAutoFit/>
          </a:bodyPr>
          <a:lstStyle/>
          <a:p>
            <a:pPr marL="0">
              <a:lnSpc>
                <a:spcPct val="100000"/>
              </a:lnSpc>
            </a:pPr>
            <a:r>
              <a:rPr sz="3200" spc="10" dirty="0">
                <a:solidFill>
                  <a:srgbClr val="000000"/>
                </a:solidFill>
                <a:latin typeface="Arial"/>
                <a:cs typeface="Arial"/>
              </a:rPr>
              <a:t>1% random sample of the firehose</a:t>
            </a:r>
            <a:endParaRPr sz="3200" dirty="0">
              <a:solidFill>
                <a:srgbClr val="000000"/>
              </a:solidFill>
              <a:latin typeface="Arial"/>
              <a:cs typeface="Arial"/>
            </a:endParaRPr>
          </a:p>
        </p:txBody>
      </p:sp>
      <p:sp>
        <p:nvSpPr>
          <p:cNvPr id="3" name="text 1"/>
          <p:cNvSpPr txBox="1"/>
          <p:nvPr/>
        </p:nvSpPr>
        <p:spPr>
          <a:xfrm>
            <a:off x="1336936" y="4284139"/>
            <a:ext cx="6572461" cy="487826"/>
          </a:xfrm>
          <a:prstGeom prst="rect">
            <a:avLst/>
          </a:prstGeom>
        </p:spPr>
        <p:txBody>
          <a:bodyPr vert="horz" wrap="none" lIns="0" tIns="0" rIns="0" bIns="0" rtlCol="0">
            <a:spAutoFit/>
          </a:bodyPr>
          <a:lstStyle/>
          <a:p>
            <a:pPr marL="0" algn="ctr">
              <a:lnSpc>
                <a:spcPct val="100000"/>
              </a:lnSpc>
            </a:pPr>
            <a:r>
              <a:rPr lang="en-US" sz="3170" spc="10" dirty="0" smtClean="0">
                <a:solidFill>
                  <a:srgbClr val="000000"/>
                </a:solidFill>
                <a:latin typeface="Arial"/>
                <a:cs typeface="Arial"/>
              </a:rPr>
              <a:t>Issues with how random </a:t>
            </a:r>
            <a:r>
              <a:rPr lang="mr-IN" sz="3170" spc="10" dirty="0" smtClean="0">
                <a:solidFill>
                  <a:srgbClr val="000000"/>
                </a:solidFill>
                <a:latin typeface="Arial"/>
                <a:cs typeface="Arial"/>
              </a:rPr>
              <a:t>–</a:t>
            </a:r>
            <a:r>
              <a:rPr lang="en-US" sz="3170" spc="10" dirty="0" smtClean="0">
                <a:solidFill>
                  <a:srgbClr val="000000"/>
                </a:solidFill>
                <a:latin typeface="Arial"/>
                <a:cs typeface="Arial"/>
              </a:rPr>
              <a:t> black box</a:t>
            </a:r>
            <a:endParaRPr sz="3100" dirty="0">
              <a:solidFill>
                <a:srgbClr val="000000"/>
              </a:solidFill>
              <a:latin typeface="Arial"/>
              <a:cs typeface="Arial"/>
            </a:endParaRPr>
          </a:p>
        </p:txBody>
      </p:sp>
      <p:sp>
        <p:nvSpPr>
          <p:cNvPr id="4" name="Keyword Data Collection"/>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rgbClr val="000000"/>
                </a:solidFill>
                <a:latin typeface="Helvetica Neue Light"/>
                <a:ea typeface="Helvetica Neue Light"/>
                <a:cs typeface="Helvetica Neue Light"/>
                <a:sym typeface="Helvetica Neue Light"/>
              </a:defRPr>
            </a:lvl1pPr>
          </a:lstStyle>
          <a:p>
            <a:r>
              <a:rPr lang="en-US" dirty="0" smtClean="0"/>
              <a:t>Streaming API</a:t>
            </a:r>
            <a:endParaRPr lang="en-US" dirty="0"/>
          </a:p>
        </p:txBody>
      </p:sp>
    </p:spTree>
    <p:extLst>
      <p:ext uri="{BB962C8B-B14F-4D97-AF65-F5344CB8AC3E}">
        <p14:creationId xmlns:p14="http://schemas.microsoft.com/office/powerpoint/2010/main" val="153719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1990090" y="2917190"/>
            <a:ext cx="5253301" cy="1231106"/>
          </a:xfrm>
          <a:prstGeom prst="rect">
            <a:avLst/>
          </a:prstGeom>
        </p:spPr>
        <p:txBody>
          <a:bodyPr vert="horz" wrap="none" lIns="0" tIns="0" rIns="0" bIns="0" rtlCol="0">
            <a:spAutoFit/>
          </a:bodyPr>
          <a:lstStyle/>
          <a:p>
            <a:pPr marL="0">
              <a:lnSpc>
                <a:spcPct val="100000"/>
              </a:lnSpc>
            </a:pPr>
            <a:r>
              <a:rPr sz="8000" spc="10" dirty="0">
                <a:solidFill>
                  <a:srgbClr val="000000"/>
                </a:solidFill>
                <a:latin typeface="Arial"/>
                <a:cs typeface="Arial"/>
              </a:rPr>
              <a:t>FIREHOSE</a:t>
            </a:r>
            <a:endParaRPr sz="8000" dirty="0">
              <a:solidFill>
                <a:srgbClr val="000000"/>
              </a:solidFill>
              <a:latin typeface="Arial"/>
              <a:cs typeface="Arial"/>
            </a:endParaRPr>
          </a:p>
        </p:txBody>
      </p:sp>
    </p:spTree>
    <p:extLst>
      <p:ext uri="{BB962C8B-B14F-4D97-AF65-F5344CB8AC3E}">
        <p14:creationId xmlns:p14="http://schemas.microsoft.com/office/powerpoint/2010/main" val="64976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2005329" y="3071621"/>
            <a:ext cx="5075185" cy="492443"/>
          </a:xfrm>
          <a:prstGeom prst="rect">
            <a:avLst/>
          </a:prstGeom>
        </p:spPr>
        <p:txBody>
          <a:bodyPr vert="horz" wrap="none" lIns="0" tIns="0" rIns="0" bIns="0" rtlCol="0">
            <a:spAutoFit/>
          </a:bodyPr>
          <a:lstStyle/>
          <a:p>
            <a:pPr marL="0">
              <a:lnSpc>
                <a:spcPct val="100000"/>
              </a:lnSpc>
            </a:pPr>
            <a:r>
              <a:rPr sz="3200" spc="10" dirty="0">
                <a:solidFill>
                  <a:srgbClr val="000000"/>
                </a:solidFill>
                <a:latin typeface="Arial"/>
                <a:cs typeface="Arial"/>
              </a:rPr>
              <a:t>Data challenge 2: API bias?</a:t>
            </a:r>
            <a:endParaRPr sz="3200" dirty="0">
              <a:solidFill>
                <a:srgbClr val="000000"/>
              </a:solidFill>
              <a:latin typeface="Arial"/>
              <a:cs typeface="Arial"/>
            </a:endParaRPr>
          </a:p>
        </p:txBody>
      </p:sp>
    </p:spTree>
    <p:extLst>
      <p:ext uri="{BB962C8B-B14F-4D97-AF65-F5344CB8AC3E}">
        <p14:creationId xmlns:p14="http://schemas.microsoft.com/office/powerpoint/2010/main" val="369613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066800"/>
            <a:ext cx="8229600" cy="53187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68942" y="498456"/>
            <a:ext cx="8725647" cy="588710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We collect and </a:t>
            </a:r>
            <a:r>
              <a:rPr lang="en-US" sz="2800" dirty="0" err="1"/>
              <a:t>analyse</a:t>
            </a:r>
            <a:r>
              <a:rPr lang="en-US" sz="2800" dirty="0"/>
              <a:t> messages exchanged in Twitter using two of the platform’s publicly available APIs (the search and stream specifications). We assess the differences between the two samples, and compare the networks of communication reconstructed from them. The empirical context is given by political protests taking place in May 2012: we track online communication around these protests for the period of one month, and reconstruct the network of mentions and re-tweets according to the two samples. We find that the </a:t>
            </a:r>
            <a:r>
              <a:rPr lang="en-US" sz="2800" b="1" dirty="0"/>
              <a:t>search API over-represents the more central users</a:t>
            </a:r>
            <a:r>
              <a:rPr lang="en-US" sz="2800" dirty="0"/>
              <a:t> and does not offer an accurate picture of peripheral activity; we also find that the </a:t>
            </a:r>
            <a:r>
              <a:rPr lang="en-US" sz="2800" b="1" dirty="0"/>
              <a:t>bias is greater for the network of mentions</a:t>
            </a:r>
            <a:r>
              <a:rPr lang="en-US" sz="2800" dirty="0"/>
              <a:t>. </a:t>
            </a:r>
            <a:endParaRPr lang="en-US" sz="2800" dirty="0" smtClean="0"/>
          </a:p>
          <a:p>
            <a:pPr marL="0" indent="0" algn="r">
              <a:buNone/>
            </a:pPr>
            <a:r>
              <a:rPr lang="en-US" sz="2800" dirty="0"/>
              <a:t>(González-</a:t>
            </a:r>
            <a:r>
              <a:rPr lang="en-US" sz="2800" dirty="0" err="1" smtClean="0"/>
              <a:t>Bailón</a:t>
            </a:r>
            <a:r>
              <a:rPr lang="en-US" sz="2800" dirty="0" smtClean="0"/>
              <a:t> et al., 2014)</a:t>
            </a:r>
            <a:endParaRPr lang="en-US" sz="2800" dirty="0"/>
          </a:p>
        </p:txBody>
      </p:sp>
    </p:spTree>
    <p:extLst>
      <p:ext uri="{BB962C8B-B14F-4D97-AF65-F5344CB8AC3E}">
        <p14:creationId xmlns:p14="http://schemas.microsoft.com/office/powerpoint/2010/main" val="371210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1149350" y="3071621"/>
            <a:ext cx="6896268" cy="487826"/>
          </a:xfrm>
          <a:prstGeom prst="rect">
            <a:avLst/>
          </a:prstGeom>
        </p:spPr>
        <p:txBody>
          <a:bodyPr vert="horz" wrap="none" lIns="0" tIns="0" rIns="0" bIns="0" rtlCol="0">
            <a:spAutoFit/>
          </a:bodyPr>
          <a:lstStyle/>
          <a:p>
            <a:pPr marL="0">
              <a:lnSpc>
                <a:spcPct val="100000"/>
              </a:lnSpc>
            </a:pPr>
            <a:r>
              <a:rPr sz="3170" spc="10" dirty="0">
                <a:solidFill>
                  <a:srgbClr val="000000"/>
                </a:solidFill>
                <a:latin typeface="Arial"/>
                <a:cs typeface="Arial"/>
              </a:rPr>
              <a:t>Data challenge </a:t>
            </a:r>
            <a:r>
              <a:rPr lang="en-US" sz="3170" spc="10" dirty="0" smtClean="0">
                <a:solidFill>
                  <a:srgbClr val="000000"/>
                </a:solidFill>
                <a:latin typeface="Arial"/>
                <a:cs typeface="Arial"/>
              </a:rPr>
              <a:t>3</a:t>
            </a:r>
            <a:r>
              <a:rPr sz="3170" spc="10" dirty="0" smtClean="0">
                <a:solidFill>
                  <a:srgbClr val="000000"/>
                </a:solidFill>
                <a:latin typeface="Arial"/>
                <a:cs typeface="Arial"/>
              </a:rPr>
              <a:t>: </a:t>
            </a:r>
            <a:r>
              <a:rPr sz="3170" spc="10" dirty="0">
                <a:solidFill>
                  <a:srgbClr val="000000"/>
                </a:solidFill>
                <a:latin typeface="Arial"/>
                <a:cs typeface="Arial"/>
              </a:rPr>
              <a:t>relation to firehose?</a:t>
            </a:r>
            <a:endParaRPr sz="3100" dirty="0">
              <a:solidFill>
                <a:srgbClr val="000000"/>
              </a:solidFill>
              <a:latin typeface="Arial"/>
              <a:cs typeface="Arial"/>
            </a:endParaRPr>
          </a:p>
        </p:txBody>
      </p:sp>
    </p:spTree>
    <p:extLst>
      <p:ext uri="{BB962C8B-B14F-4D97-AF65-F5344CB8AC3E}">
        <p14:creationId xmlns:p14="http://schemas.microsoft.com/office/powerpoint/2010/main" val="35036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066800"/>
            <a:ext cx="8229600" cy="53187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5" name="Content Placeholder 2"/>
          <p:cNvSpPr txBox="1">
            <a:spLocks/>
          </p:cNvSpPr>
          <p:nvPr/>
        </p:nvSpPr>
        <p:spPr>
          <a:xfrm>
            <a:off x="268942" y="498456"/>
            <a:ext cx="8725647" cy="588710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The essential drawback of the Twitter API is the lack of documentation concern- </a:t>
            </a:r>
            <a:r>
              <a:rPr lang="en-US" sz="2800" dirty="0" err="1"/>
              <a:t>ing</a:t>
            </a:r>
            <a:r>
              <a:rPr lang="en-US" sz="2800" dirty="0"/>
              <a:t> what and how much data users get. This leads re- searchers to question whether the sampled data is a valid representation of the overall activity on Twitter. In this work we embark on answering this question by comparing data collected using Twitter’s sampled API service with data collected using the full, albeit costly, </a:t>
            </a:r>
            <a:r>
              <a:rPr lang="en-US" sz="2800" dirty="0" err="1"/>
              <a:t>Firehose</a:t>
            </a:r>
            <a:r>
              <a:rPr lang="en-US" sz="2800" dirty="0"/>
              <a:t> stream that includes every single published tweet.</a:t>
            </a:r>
          </a:p>
          <a:p>
            <a:pPr marL="0" indent="0" algn="r">
              <a:buNone/>
            </a:pPr>
            <a:r>
              <a:rPr lang="en-US" sz="2800" dirty="0" smtClean="0"/>
              <a:t>(</a:t>
            </a:r>
            <a:r>
              <a:rPr lang="en-US" sz="2800" dirty="0" err="1" smtClean="0"/>
              <a:t>Morstatter</a:t>
            </a:r>
            <a:r>
              <a:rPr lang="en-US" sz="2800" dirty="0" smtClean="0"/>
              <a:t> et al., 2013)</a:t>
            </a:r>
            <a:endParaRPr lang="en-US" sz="2800" dirty="0"/>
          </a:p>
        </p:txBody>
      </p:sp>
    </p:spTree>
    <p:extLst>
      <p:ext uri="{BB962C8B-B14F-4D97-AF65-F5344CB8AC3E}">
        <p14:creationId xmlns:p14="http://schemas.microsoft.com/office/powerpoint/2010/main" val="390620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654050" y="3064891"/>
            <a:ext cx="7992992" cy="477054"/>
          </a:xfrm>
          <a:prstGeom prst="rect">
            <a:avLst/>
          </a:prstGeom>
        </p:spPr>
        <p:txBody>
          <a:bodyPr vert="horz" wrap="none" lIns="0" tIns="0" rIns="0" bIns="0" rtlCol="0">
            <a:spAutoFit/>
          </a:bodyPr>
          <a:lstStyle/>
          <a:p>
            <a:pPr marL="0">
              <a:lnSpc>
                <a:spcPct val="100000"/>
              </a:lnSpc>
            </a:pPr>
            <a:r>
              <a:rPr sz="3100" spc="10" dirty="0">
                <a:solidFill>
                  <a:srgbClr val="000000"/>
                </a:solidFill>
                <a:latin typeface="Arial"/>
                <a:cs typeface="Arial"/>
              </a:rPr>
              <a:t>Data challenge </a:t>
            </a:r>
            <a:r>
              <a:rPr lang="en-US" sz="3100" spc="10" dirty="0" smtClean="0">
                <a:solidFill>
                  <a:srgbClr val="000000"/>
                </a:solidFill>
                <a:latin typeface="Arial"/>
                <a:cs typeface="Arial"/>
              </a:rPr>
              <a:t>4</a:t>
            </a:r>
            <a:r>
              <a:rPr sz="3100" spc="10" dirty="0" smtClean="0">
                <a:solidFill>
                  <a:srgbClr val="000000"/>
                </a:solidFill>
                <a:latin typeface="Arial"/>
                <a:cs typeface="Arial"/>
              </a:rPr>
              <a:t>: </a:t>
            </a:r>
            <a:r>
              <a:rPr sz="3100" spc="10" dirty="0">
                <a:solidFill>
                  <a:srgbClr val="000000"/>
                </a:solidFill>
                <a:latin typeface="Arial"/>
                <a:cs typeface="Arial"/>
              </a:rPr>
              <a:t>relation to ‘general public’?</a:t>
            </a:r>
            <a:endParaRPr sz="3100" dirty="0">
              <a:solidFill>
                <a:srgbClr val="000000"/>
              </a:solidFill>
              <a:latin typeface="Arial"/>
              <a:cs typeface="Arial"/>
            </a:endParaRPr>
          </a:p>
        </p:txBody>
      </p:sp>
    </p:spTree>
    <p:extLst>
      <p:ext uri="{BB962C8B-B14F-4D97-AF65-F5344CB8AC3E}">
        <p14:creationId xmlns:p14="http://schemas.microsoft.com/office/powerpoint/2010/main" val="376698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solidFill>
                  <a:srgbClr val="FFFFFF"/>
                </a:solidFill>
                <a:latin typeface="Arial"/>
                <a:cs typeface="Arial"/>
              </a:rPr>
              <a:t>Social Media Data </a:t>
            </a:r>
            <a:r>
              <a:rPr lang="en-US" spc="10" dirty="0">
                <a:solidFill>
                  <a:srgbClr val="FFFFFF"/>
                </a:solidFill>
                <a:latin typeface="Arial"/>
                <a:cs typeface="Arial"/>
              </a:rPr>
              <a:t>C</a:t>
            </a:r>
            <a:r>
              <a:rPr lang="en-US" spc="10" dirty="0" smtClean="0">
                <a:solidFill>
                  <a:srgbClr val="FFFFFF"/>
                </a:solidFill>
                <a:latin typeface="Arial"/>
                <a:cs typeface="Arial"/>
              </a:rPr>
              <a:t>hallenges</a:t>
            </a:r>
            <a:endParaRPr lang="en-US" dirty="0"/>
          </a:p>
        </p:txBody>
      </p:sp>
      <p:sp>
        <p:nvSpPr>
          <p:cNvPr id="3" name="Content Placeholder 2"/>
          <p:cNvSpPr>
            <a:spLocks noGrp="1"/>
          </p:cNvSpPr>
          <p:nvPr>
            <p:ph type="body" idx="1"/>
          </p:nvPr>
        </p:nvSpPr>
        <p:spPr/>
        <p:txBody>
          <a:bodyPr>
            <a:normAutofit fontScale="92500" lnSpcReduction="20000"/>
          </a:bodyPr>
          <a:lstStyle/>
          <a:p>
            <a:r>
              <a:rPr lang="en-US" spc="10" dirty="0">
                <a:solidFill>
                  <a:srgbClr val="FFFFFF"/>
                </a:solidFill>
                <a:latin typeface="Arial"/>
                <a:cs typeface="Arial"/>
              </a:rPr>
              <a:t>Collecting Twitter data in (real) time (APIs)</a:t>
            </a:r>
            <a:endParaRPr lang="en-US" dirty="0">
              <a:latin typeface="Arial"/>
              <a:cs typeface="Arial"/>
            </a:endParaRPr>
          </a:p>
          <a:p>
            <a:r>
              <a:rPr lang="en-US" dirty="0" smtClean="0"/>
              <a:t>Collecting social media data </a:t>
            </a:r>
            <a:r>
              <a:rPr lang="en-US" dirty="0"/>
              <a:t>in (real) time (APIs</a:t>
            </a:r>
            <a:r>
              <a:rPr lang="en-US" dirty="0" smtClean="0"/>
              <a:t>)</a:t>
            </a:r>
          </a:p>
          <a:p>
            <a:r>
              <a:rPr lang="en-US" dirty="0"/>
              <a:t>Methods for building a reliable </a:t>
            </a:r>
            <a:r>
              <a:rPr lang="en-US" dirty="0" smtClean="0"/>
              <a:t>corpus</a:t>
            </a:r>
          </a:p>
          <a:p>
            <a:r>
              <a:rPr lang="en-US" dirty="0"/>
              <a:t>Problems with language </a:t>
            </a:r>
            <a:r>
              <a:rPr lang="en-US" dirty="0" smtClean="0"/>
              <a:t>bias</a:t>
            </a:r>
          </a:p>
          <a:p>
            <a:r>
              <a:rPr lang="en-US" dirty="0"/>
              <a:t>Problems with </a:t>
            </a:r>
            <a:r>
              <a:rPr lang="en-US" dirty="0" err="1"/>
              <a:t>hashtag</a:t>
            </a:r>
            <a:r>
              <a:rPr lang="en-US" dirty="0"/>
              <a:t>/keyword </a:t>
            </a:r>
            <a:r>
              <a:rPr lang="en-US" dirty="0" smtClean="0"/>
              <a:t>bias</a:t>
            </a:r>
          </a:p>
          <a:p>
            <a:r>
              <a:rPr lang="en-US" dirty="0"/>
              <a:t>API </a:t>
            </a:r>
            <a:r>
              <a:rPr lang="en-US" dirty="0" smtClean="0"/>
              <a:t>bias</a:t>
            </a:r>
          </a:p>
          <a:p>
            <a:r>
              <a:rPr lang="en-US" dirty="0"/>
              <a:t>Demographics of Twitter users – who are they</a:t>
            </a:r>
            <a:r>
              <a:rPr lang="en-US" dirty="0" smtClean="0"/>
              <a:t>?</a:t>
            </a:r>
          </a:p>
          <a:p>
            <a:r>
              <a:rPr lang="en-US" dirty="0"/>
              <a:t>Problems with escalating </a:t>
            </a:r>
            <a:r>
              <a:rPr lang="en-US" dirty="0" smtClean="0"/>
              <a:t>volume</a:t>
            </a:r>
          </a:p>
          <a:p>
            <a:r>
              <a:rPr lang="en-US" dirty="0"/>
              <a:t>Problems with data sharing / replicating studies + findings</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dirty="0"/>
          </a:p>
        </p:txBody>
      </p:sp>
      <p:sp>
        <p:nvSpPr>
          <p:cNvPr id="5" name="Local Contextual Dataset"/>
          <p:cNvSpPr txBox="1">
            <a:spLocks/>
          </p:cNvSpPr>
          <p:nvPr/>
        </p:nvSpPr>
        <p:spPr>
          <a:xfrm>
            <a:off x="464344" y="428625"/>
            <a:ext cx="8215313" cy="10001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0000"/>
                </a:solidFill>
                <a:latin typeface="+mj-lt"/>
                <a:ea typeface="+mj-ea"/>
                <a:cs typeface="+mj-cs"/>
              </a:defRPr>
            </a:lvl1pPr>
          </a:lstStyle>
          <a:p>
            <a:r>
              <a:rPr lang="en-US" spc="10" dirty="0">
                <a:latin typeface="Arial"/>
                <a:cs typeface="Arial"/>
              </a:rPr>
              <a:t>Social Media Data </a:t>
            </a:r>
            <a:r>
              <a:rPr lang="en-US" spc="10" dirty="0" smtClean="0">
                <a:latin typeface="Arial"/>
                <a:cs typeface="Arial"/>
              </a:rPr>
              <a:t>Challenges</a:t>
            </a:r>
            <a:endParaRPr lang="en-US" dirty="0"/>
          </a:p>
        </p:txBody>
      </p:sp>
    </p:spTree>
    <p:extLst>
      <p:ext uri="{BB962C8B-B14F-4D97-AF65-F5344CB8AC3E}">
        <p14:creationId xmlns:p14="http://schemas.microsoft.com/office/powerpoint/2010/main" val="3624347648"/>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1076960" y="3071621"/>
            <a:ext cx="7031841" cy="487826"/>
          </a:xfrm>
          <a:prstGeom prst="rect">
            <a:avLst/>
          </a:prstGeom>
        </p:spPr>
        <p:txBody>
          <a:bodyPr vert="horz" wrap="none" lIns="0" tIns="0" rIns="0" bIns="0" rtlCol="0">
            <a:spAutoFit/>
          </a:bodyPr>
          <a:lstStyle/>
          <a:p>
            <a:pPr marL="0">
              <a:lnSpc>
                <a:spcPct val="100000"/>
              </a:lnSpc>
            </a:pPr>
            <a:r>
              <a:rPr sz="3170" spc="10" dirty="0">
                <a:solidFill>
                  <a:srgbClr val="000000"/>
                </a:solidFill>
                <a:latin typeface="Arial"/>
                <a:cs typeface="Arial"/>
              </a:rPr>
              <a:t>Data challenge </a:t>
            </a:r>
            <a:r>
              <a:rPr lang="en-US" sz="3170" spc="10" dirty="0" smtClean="0">
                <a:solidFill>
                  <a:srgbClr val="000000"/>
                </a:solidFill>
                <a:latin typeface="Arial"/>
                <a:cs typeface="Arial"/>
              </a:rPr>
              <a:t>5</a:t>
            </a:r>
            <a:r>
              <a:rPr sz="3170" spc="10" dirty="0" smtClean="0">
                <a:solidFill>
                  <a:srgbClr val="000000"/>
                </a:solidFill>
                <a:latin typeface="Arial"/>
                <a:cs typeface="Arial"/>
              </a:rPr>
              <a:t>: </a:t>
            </a:r>
            <a:r>
              <a:rPr sz="3170" spc="10" dirty="0">
                <a:solidFill>
                  <a:srgbClr val="000000"/>
                </a:solidFill>
                <a:latin typeface="Arial"/>
                <a:cs typeface="Arial"/>
              </a:rPr>
              <a:t>what data to collect?</a:t>
            </a:r>
            <a:endParaRPr sz="3100" dirty="0">
              <a:solidFill>
                <a:srgbClr val="000000"/>
              </a:solidFill>
              <a:latin typeface="Arial"/>
              <a:cs typeface="Arial"/>
            </a:endParaRPr>
          </a:p>
        </p:txBody>
      </p:sp>
    </p:spTree>
    <p:extLst>
      <p:ext uri="{BB962C8B-B14F-4D97-AF65-F5344CB8AC3E}">
        <p14:creationId xmlns:p14="http://schemas.microsoft.com/office/powerpoint/2010/main" val="359682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387" y="183974"/>
            <a:ext cx="8271435" cy="3952490"/>
          </a:xfrm>
          <a:prstGeom prst="rect">
            <a:avLst/>
          </a:prstGeom>
        </p:spPr>
      </p:pic>
      <p:sp>
        <p:nvSpPr>
          <p:cNvPr id="3" name="Content Placeholder 2"/>
          <p:cNvSpPr txBox="1">
            <a:spLocks/>
          </p:cNvSpPr>
          <p:nvPr/>
        </p:nvSpPr>
        <p:spPr>
          <a:xfrm>
            <a:off x="268942" y="4330699"/>
            <a:ext cx="8725647" cy="197791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For </a:t>
            </a:r>
            <a:r>
              <a:rPr lang="en-US" sz="2800" dirty="0" err="1"/>
              <a:t>hashtag</a:t>
            </a:r>
            <a:r>
              <a:rPr lang="en-US" sz="2800" dirty="0"/>
              <a:t> datasets: contributions made by specific users and groups of users; overall patterns of activity over time; combinations to examine contributions by specific users and groups over time. </a:t>
            </a:r>
            <a:r>
              <a:rPr lang="en-US" sz="2800" dirty="0" smtClean="0"/>
              <a:t/>
            </a:r>
            <a:br>
              <a:rPr lang="en-US" sz="2800" dirty="0" smtClean="0"/>
            </a:br>
            <a:r>
              <a:rPr lang="en-US" sz="2800" dirty="0" smtClean="0"/>
              <a:t>												</a:t>
            </a:r>
            <a:r>
              <a:rPr lang="en-US" sz="2000" dirty="0" smtClean="0"/>
              <a:t>(</a:t>
            </a:r>
            <a:r>
              <a:rPr lang="en-US" sz="2000" dirty="0" err="1"/>
              <a:t>Bruns</a:t>
            </a:r>
            <a:r>
              <a:rPr lang="en-US" sz="2000" dirty="0"/>
              <a:t> and Stieglitz, 2013)</a:t>
            </a:r>
          </a:p>
        </p:txBody>
      </p:sp>
    </p:spTree>
    <p:extLst>
      <p:ext uri="{BB962C8B-B14F-4D97-AF65-F5344CB8AC3E}">
        <p14:creationId xmlns:p14="http://schemas.microsoft.com/office/powerpoint/2010/main" val="3413501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531009" y="3071621"/>
            <a:ext cx="8329259" cy="487826"/>
          </a:xfrm>
          <a:prstGeom prst="rect">
            <a:avLst/>
          </a:prstGeom>
        </p:spPr>
        <p:txBody>
          <a:bodyPr vert="horz" wrap="none" lIns="0" tIns="0" rIns="0" bIns="0" rtlCol="0">
            <a:spAutoFit/>
          </a:bodyPr>
          <a:lstStyle/>
          <a:p>
            <a:pPr marL="0">
              <a:lnSpc>
                <a:spcPct val="100000"/>
              </a:lnSpc>
            </a:pPr>
            <a:r>
              <a:rPr sz="3170" spc="10" dirty="0">
                <a:solidFill>
                  <a:srgbClr val="000000"/>
                </a:solidFill>
                <a:latin typeface="Arial"/>
                <a:cs typeface="Arial"/>
              </a:rPr>
              <a:t>Data challenge </a:t>
            </a:r>
            <a:r>
              <a:rPr lang="en-US" sz="3170" spc="10" dirty="0" smtClean="0">
                <a:solidFill>
                  <a:srgbClr val="000000"/>
                </a:solidFill>
                <a:latin typeface="Arial"/>
                <a:cs typeface="Arial"/>
              </a:rPr>
              <a:t>6</a:t>
            </a:r>
            <a:r>
              <a:rPr sz="3170" spc="10" dirty="0" smtClean="0">
                <a:solidFill>
                  <a:srgbClr val="000000"/>
                </a:solidFill>
                <a:latin typeface="Arial"/>
                <a:cs typeface="Arial"/>
              </a:rPr>
              <a:t>: </a:t>
            </a:r>
            <a:r>
              <a:rPr lang="en-US" sz="3170" spc="10" dirty="0" smtClean="0">
                <a:solidFill>
                  <a:srgbClr val="000000"/>
                </a:solidFill>
                <a:latin typeface="Arial"/>
                <a:cs typeface="Arial"/>
              </a:rPr>
              <a:t>data quality and cleanliness</a:t>
            </a:r>
            <a:endParaRPr sz="3100" dirty="0">
              <a:solidFill>
                <a:srgbClr val="000000"/>
              </a:solidFill>
              <a:latin typeface="Arial"/>
              <a:cs typeface="Arial"/>
            </a:endParaRPr>
          </a:p>
        </p:txBody>
      </p:sp>
    </p:spTree>
    <p:extLst>
      <p:ext uri="{BB962C8B-B14F-4D97-AF65-F5344CB8AC3E}">
        <p14:creationId xmlns:p14="http://schemas.microsoft.com/office/powerpoint/2010/main" val="55485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Quality Challenges</a:t>
            </a:r>
            <a:endParaRPr lang="en-US" dirty="0"/>
          </a:p>
        </p:txBody>
      </p:sp>
      <p:sp>
        <p:nvSpPr>
          <p:cNvPr id="3" name="Content Placeholder 2"/>
          <p:cNvSpPr>
            <a:spLocks noGrp="1"/>
          </p:cNvSpPr>
          <p:nvPr>
            <p:ph type="body" idx="1"/>
          </p:nvPr>
        </p:nvSpPr>
        <p:spPr/>
        <p:txBody>
          <a:bodyPr>
            <a:normAutofit fontScale="70000" lnSpcReduction="20000"/>
          </a:bodyPr>
          <a:lstStyle/>
          <a:p>
            <a:pPr marL="514350" indent="-514350">
              <a:buFont typeface="+mj-lt"/>
              <a:buAutoNum type="arabicPeriod"/>
            </a:pPr>
            <a:r>
              <a:rPr lang="en-US" dirty="0" smtClean="0">
                <a:solidFill>
                  <a:srgbClr val="FF0000"/>
                </a:solidFill>
              </a:rPr>
              <a:t>Big Data Paradox</a:t>
            </a:r>
          </a:p>
          <a:p>
            <a:pPr marL="914400" lvl="1" indent="-457200">
              <a:buFont typeface="+mj-lt"/>
              <a:buAutoNum type="arabicPeriod"/>
            </a:pPr>
            <a:r>
              <a:rPr lang="en-US" dirty="0" smtClean="0"/>
              <a:t>Social media data is big, yet not evenly distributed. </a:t>
            </a:r>
          </a:p>
          <a:p>
            <a:pPr marL="914400" lvl="1" indent="-457200">
              <a:buFont typeface="+mj-lt"/>
              <a:buAutoNum type="arabicPeriod"/>
            </a:pPr>
            <a:r>
              <a:rPr lang="en-US" dirty="0" smtClean="0"/>
              <a:t>Often little data is available for an individual</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solidFill>
                  <a:srgbClr val="FF0000"/>
                </a:solidFill>
              </a:rPr>
              <a:t>Obtaining Sufficient Samples</a:t>
            </a:r>
          </a:p>
          <a:p>
            <a:pPr marL="914400" lvl="1" indent="-457200">
              <a:buFont typeface="+mj-lt"/>
              <a:buAutoNum type="arabicPeriod"/>
            </a:pPr>
            <a:r>
              <a:rPr lang="en-US" dirty="0" smtClean="0"/>
              <a:t>Are our samples reliable representatives of  the full data</a:t>
            </a:r>
            <a:r>
              <a:rPr lang="en-US" dirty="0" smtClean="0"/>
              <a:t>?</a:t>
            </a:r>
          </a:p>
          <a:p>
            <a:pPr marL="0" indent="0">
              <a:buNone/>
            </a:pPr>
            <a:endParaRPr lang="en-US" dirty="0" smtClean="0"/>
          </a:p>
          <a:p>
            <a:pPr marL="514350" indent="-514350">
              <a:buFont typeface="+mj-lt"/>
              <a:buAutoNum type="arabicPeriod"/>
            </a:pPr>
            <a:r>
              <a:rPr lang="en-US" dirty="0" smtClean="0">
                <a:solidFill>
                  <a:srgbClr val="FF0000"/>
                </a:solidFill>
              </a:rPr>
              <a:t>Noise </a:t>
            </a:r>
            <a:r>
              <a:rPr lang="en-US" dirty="0" smtClean="0">
                <a:solidFill>
                  <a:srgbClr val="FF0000"/>
                </a:solidFill>
              </a:rPr>
              <a:t>Removal Fallacy</a:t>
            </a:r>
          </a:p>
          <a:p>
            <a:pPr marL="914400" lvl="1" indent="-457200">
              <a:buFont typeface="+mj-lt"/>
              <a:buAutoNum type="arabicPeriod"/>
            </a:pPr>
            <a:r>
              <a:rPr lang="en-US" dirty="0" smtClean="0"/>
              <a:t>Too much removal makes data more sparse</a:t>
            </a:r>
          </a:p>
          <a:p>
            <a:pPr marL="914400" lvl="1" indent="-457200">
              <a:buFont typeface="+mj-lt"/>
              <a:buAutoNum type="arabicPeriod"/>
            </a:pPr>
            <a:r>
              <a:rPr lang="en-US" dirty="0" smtClean="0"/>
              <a:t>Noise definition is relative and complicated and is task-</a:t>
            </a:r>
            <a:r>
              <a:rPr lang="en-US" dirty="0" smtClean="0"/>
              <a:t>dependent</a:t>
            </a:r>
          </a:p>
          <a:p>
            <a:pPr marL="457200" lvl="1" indent="0">
              <a:buNone/>
            </a:pPr>
            <a:endParaRPr lang="en-US" dirty="0" smtClean="0"/>
          </a:p>
          <a:p>
            <a:pPr marL="514350" indent="-514350">
              <a:buFont typeface="+mj-lt"/>
              <a:buAutoNum type="arabicPeriod"/>
            </a:pPr>
            <a:r>
              <a:rPr lang="en-US" dirty="0" smtClean="0">
                <a:solidFill>
                  <a:srgbClr val="FF0000"/>
                </a:solidFill>
              </a:rPr>
              <a:t>Evaluation Dilemma</a:t>
            </a:r>
          </a:p>
          <a:p>
            <a:pPr marL="914400" lvl="1" indent="-457200">
              <a:buFont typeface="+mj-lt"/>
              <a:buAutoNum type="arabicPeriod"/>
            </a:pPr>
            <a:r>
              <a:rPr lang="en-US" dirty="0" smtClean="0"/>
              <a:t>When there is no ground truth, how can you evaluate?</a:t>
            </a:r>
          </a:p>
          <a:p>
            <a:pPr marL="457200" lvl="1" indent="0">
              <a:buNone/>
            </a:pPr>
            <a:endParaRPr lang="en-US" dirty="0"/>
          </a:p>
        </p:txBody>
      </p:sp>
    </p:spTree>
    <p:extLst>
      <p:ext uri="{BB962C8B-B14F-4D97-AF65-F5344CB8AC3E}">
        <p14:creationId xmlns:p14="http://schemas.microsoft.com/office/powerpoint/2010/main" val="32555525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p:txBody>
          <a:bodyPr>
            <a:normAutofit fontScale="77500" lnSpcReduction="20000"/>
          </a:bodyPr>
          <a:lstStyle/>
          <a:p>
            <a:pPr marL="0" indent="0">
              <a:buNone/>
            </a:pPr>
            <a:r>
              <a:rPr lang="en-US" dirty="0"/>
              <a:t>When making data ready for </a:t>
            </a:r>
            <a:r>
              <a:rPr lang="en-US" dirty="0" smtClean="0"/>
              <a:t>analysis, </a:t>
            </a:r>
            <a:r>
              <a:rPr lang="en-US" dirty="0"/>
              <a:t>data quality </a:t>
            </a:r>
            <a:r>
              <a:rPr lang="en-US" dirty="0" smtClean="0"/>
              <a:t>need </a:t>
            </a:r>
            <a:r>
              <a:rPr lang="en-US" dirty="0"/>
              <a:t>to be </a:t>
            </a:r>
            <a:r>
              <a:rPr lang="en-US" dirty="0" smtClean="0"/>
              <a:t>assured</a:t>
            </a:r>
          </a:p>
          <a:p>
            <a:r>
              <a:rPr lang="en-US" b="1" dirty="0" smtClean="0"/>
              <a:t>Noise</a:t>
            </a:r>
            <a:endParaRPr lang="en-US" b="1" dirty="0"/>
          </a:p>
          <a:p>
            <a:pPr lvl="1"/>
            <a:r>
              <a:rPr lang="en-US" dirty="0" smtClean="0"/>
              <a:t>Noise </a:t>
            </a:r>
            <a:r>
              <a:rPr lang="en-US" dirty="0"/>
              <a:t>is the distortion of the data</a:t>
            </a:r>
            <a:endParaRPr lang="en-US" dirty="0" smtClean="0"/>
          </a:p>
          <a:p>
            <a:r>
              <a:rPr lang="en-US" b="1" dirty="0" smtClean="0"/>
              <a:t>Outliers</a:t>
            </a:r>
          </a:p>
          <a:p>
            <a:pPr lvl="1"/>
            <a:r>
              <a:rPr lang="en-US" dirty="0" smtClean="0"/>
              <a:t>Outliers </a:t>
            </a:r>
            <a:r>
              <a:rPr lang="en-US" dirty="0"/>
              <a:t>are data points that are considerably </a:t>
            </a:r>
            <a:r>
              <a:rPr lang="en-US" dirty="0" smtClean="0"/>
              <a:t>different from other </a:t>
            </a:r>
            <a:r>
              <a:rPr lang="en-US" dirty="0"/>
              <a:t>data points in the dataset</a:t>
            </a:r>
            <a:endParaRPr lang="en-US" dirty="0" smtClean="0"/>
          </a:p>
          <a:p>
            <a:r>
              <a:rPr lang="en-US" b="1" dirty="0" smtClean="0"/>
              <a:t>Missing Values</a:t>
            </a:r>
          </a:p>
          <a:p>
            <a:pPr lvl="1"/>
            <a:r>
              <a:rPr lang="en-US" dirty="0" smtClean="0"/>
              <a:t>Missing feature values in data instances</a:t>
            </a:r>
          </a:p>
          <a:p>
            <a:pPr lvl="1"/>
            <a:r>
              <a:rPr lang="en-US" b="1" dirty="0" smtClean="0"/>
              <a:t>To solve this problem: </a:t>
            </a:r>
            <a:r>
              <a:rPr lang="en-US" i="1" dirty="0" smtClean="0"/>
              <a:t>1) remove instances that have missing values 2) estimate missing values, and  3) ignore missing values when running data mining algorithm</a:t>
            </a:r>
          </a:p>
          <a:p>
            <a:r>
              <a:rPr lang="en-US" b="1" dirty="0"/>
              <a:t>Duplicate </a:t>
            </a:r>
            <a:r>
              <a:rPr lang="en-US" b="1" dirty="0" smtClean="0"/>
              <a:t>data</a:t>
            </a:r>
          </a:p>
          <a:p>
            <a:pPr lvl="1"/>
            <a:endParaRPr lang="en-US" b="1" dirty="0"/>
          </a:p>
        </p:txBody>
      </p:sp>
      <p:sp>
        <p:nvSpPr>
          <p:cNvPr id="6" name="Title 4"/>
          <p:cNvSpPr>
            <a:spLocks noGrp="1"/>
          </p:cNvSpPr>
          <p:nvPr>
            <p:ph type="title"/>
          </p:nvPr>
        </p:nvSpPr>
        <p:spPr>
          <a:xfrm>
            <a:off x="457200" y="274638"/>
            <a:ext cx="8229600" cy="1143000"/>
          </a:xfrm>
        </p:spPr>
        <p:txBody>
          <a:bodyPr/>
          <a:lstStyle/>
          <a:p>
            <a:r>
              <a:rPr lang="en-US" dirty="0" smtClean="0"/>
              <a:t>Data Quality Challenges</a:t>
            </a:r>
            <a:endParaRPr lang="en-US" dirty="0"/>
          </a:p>
        </p:txBody>
      </p:sp>
    </p:spTree>
    <p:extLst>
      <p:ext uri="{BB962C8B-B14F-4D97-AF65-F5344CB8AC3E}">
        <p14:creationId xmlns:p14="http://schemas.microsoft.com/office/powerpoint/2010/main" val="20651397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Preprocessing</a:t>
            </a:r>
          </a:p>
        </p:txBody>
      </p:sp>
      <p:sp>
        <p:nvSpPr>
          <p:cNvPr id="3" name="Content Placeholder 2"/>
          <p:cNvSpPr>
            <a:spLocks noGrp="1"/>
          </p:cNvSpPr>
          <p:nvPr>
            <p:ph type="body" idx="1"/>
          </p:nvPr>
        </p:nvSpPr>
        <p:spPr>
          <a:xfrm>
            <a:off x="254000" y="1299882"/>
            <a:ext cx="8710706" cy="5408706"/>
          </a:xfrm>
        </p:spPr>
        <p:txBody>
          <a:bodyPr>
            <a:normAutofit fontScale="70000" lnSpcReduction="20000"/>
          </a:bodyPr>
          <a:lstStyle/>
          <a:p>
            <a:r>
              <a:rPr lang="en-US" b="1" dirty="0" smtClean="0"/>
              <a:t>Aggregation</a:t>
            </a:r>
          </a:p>
          <a:p>
            <a:pPr lvl="1"/>
            <a:r>
              <a:rPr lang="en-US" dirty="0"/>
              <a:t>It is performed when multiple features need to be </a:t>
            </a:r>
            <a:r>
              <a:rPr lang="en-US" dirty="0" smtClean="0"/>
              <a:t>combined into </a:t>
            </a:r>
            <a:r>
              <a:rPr lang="en-US" dirty="0"/>
              <a:t>a single one or when the scale of the features </a:t>
            </a:r>
            <a:r>
              <a:rPr lang="en-US" dirty="0" smtClean="0"/>
              <a:t>change</a:t>
            </a:r>
          </a:p>
          <a:p>
            <a:pPr lvl="1"/>
            <a:r>
              <a:rPr lang="en-US" dirty="0" smtClean="0"/>
              <a:t>Example: image width , image height -&gt; image area (width x height)</a:t>
            </a:r>
          </a:p>
          <a:p>
            <a:r>
              <a:rPr lang="en-US" b="1" dirty="0" smtClean="0"/>
              <a:t>Discretization</a:t>
            </a:r>
          </a:p>
          <a:p>
            <a:pPr lvl="1"/>
            <a:r>
              <a:rPr lang="en-US" dirty="0" smtClean="0"/>
              <a:t>From continues values to discrete values</a:t>
            </a:r>
          </a:p>
          <a:p>
            <a:pPr lvl="1"/>
            <a:r>
              <a:rPr lang="en-US" dirty="0" smtClean="0"/>
              <a:t>Example: money spent -&gt; {low, normal, high}</a:t>
            </a:r>
          </a:p>
          <a:p>
            <a:r>
              <a:rPr lang="en-US" b="1" dirty="0"/>
              <a:t>Feature </a:t>
            </a:r>
            <a:r>
              <a:rPr lang="en-US" b="1" dirty="0" smtClean="0"/>
              <a:t>Selection</a:t>
            </a:r>
          </a:p>
          <a:p>
            <a:pPr lvl="1"/>
            <a:r>
              <a:rPr lang="en-US" dirty="0" smtClean="0"/>
              <a:t>Choose relevant features</a:t>
            </a:r>
          </a:p>
          <a:p>
            <a:r>
              <a:rPr lang="en-US" b="1" dirty="0"/>
              <a:t>Feature </a:t>
            </a:r>
            <a:r>
              <a:rPr lang="en-US" b="1" dirty="0" smtClean="0"/>
              <a:t>Extraction</a:t>
            </a:r>
          </a:p>
          <a:p>
            <a:pPr lvl="1"/>
            <a:r>
              <a:rPr lang="en-US" dirty="0" smtClean="0"/>
              <a:t>Creating new features from original features</a:t>
            </a:r>
          </a:p>
          <a:p>
            <a:pPr lvl="1"/>
            <a:r>
              <a:rPr lang="en-US" dirty="0" smtClean="0"/>
              <a:t>Often, more complicated than aggregation </a:t>
            </a:r>
          </a:p>
          <a:p>
            <a:r>
              <a:rPr lang="en-US" b="1" dirty="0" smtClean="0"/>
              <a:t>Sampling</a:t>
            </a:r>
          </a:p>
          <a:p>
            <a:pPr lvl="1"/>
            <a:r>
              <a:rPr lang="en-US" dirty="0"/>
              <a:t>Random </a:t>
            </a:r>
            <a:r>
              <a:rPr lang="en-US" dirty="0" smtClean="0"/>
              <a:t>Sampling</a:t>
            </a:r>
          </a:p>
          <a:p>
            <a:pPr lvl="1"/>
            <a:r>
              <a:rPr lang="en-US" dirty="0"/>
              <a:t>Sampling with or without </a:t>
            </a:r>
            <a:r>
              <a:rPr lang="en-US" dirty="0" smtClean="0"/>
              <a:t>replacement</a:t>
            </a:r>
          </a:p>
          <a:p>
            <a:pPr lvl="1"/>
            <a:r>
              <a:rPr lang="en-US" dirty="0"/>
              <a:t>Stratified </a:t>
            </a:r>
            <a:r>
              <a:rPr lang="en-US" dirty="0" smtClean="0"/>
              <a:t>Sampling: useful when having class imbalance</a:t>
            </a:r>
          </a:p>
          <a:p>
            <a:pPr lvl="1"/>
            <a:r>
              <a:rPr lang="en-US" dirty="0" smtClean="0"/>
              <a:t>Social Network Sampling</a:t>
            </a:r>
          </a:p>
        </p:txBody>
      </p:sp>
    </p:spTree>
    <p:extLst>
      <p:ext uri="{BB962C8B-B14F-4D97-AF65-F5344CB8AC3E}">
        <p14:creationId xmlns:p14="http://schemas.microsoft.com/office/powerpoint/2010/main" val="317514481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Calling </a:t>
            </a:r>
            <a:r>
              <a:rPr lang="en-US" dirty="0" err="1" smtClean="0"/>
              <a:t>Who’S</a:t>
            </a:r>
            <a:r>
              <a:rPr lang="en-US" dirty="0" smtClean="0"/>
              <a:t> Data Dirty?</a:t>
            </a:r>
            <a:endParaRPr lang="en-US" dirty="0"/>
          </a:p>
        </p:txBody>
      </p:sp>
      <p:sp>
        <p:nvSpPr>
          <p:cNvPr id="4" name="Slide Number Placeholder 3"/>
          <p:cNvSpPr>
            <a:spLocks noGrp="1"/>
          </p:cNvSpPr>
          <p:nvPr>
            <p:ph type="sldNum" sz="quarter" idx="12"/>
          </p:nvPr>
        </p:nvSpPr>
        <p:spPr/>
        <p:txBody>
          <a:bodyPr/>
          <a:lstStyle/>
          <a:p>
            <a:pPr>
              <a:defRPr/>
            </a:pPr>
            <a:fld id="{A6D5DD5E-239E-364C-85A2-697002DBB00B}" type="slidenum">
              <a:rPr lang="en-US" smtClean="0">
                <a:solidFill>
                  <a:prstClr val="black">
                    <a:tint val="75000"/>
                  </a:prstClr>
                </a:solidFill>
              </a:rPr>
              <a:pPr>
                <a:defRPr/>
              </a:pPr>
              <a:t>26</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3279253" y="322952"/>
            <a:ext cx="5407547" cy="3592156"/>
          </a:xfrm>
          <a:prstGeom prst="rect">
            <a:avLst/>
          </a:prstGeom>
        </p:spPr>
      </p:pic>
    </p:spTree>
    <p:extLst>
      <p:ext uri="{BB962C8B-B14F-4D97-AF65-F5344CB8AC3E}">
        <p14:creationId xmlns:p14="http://schemas.microsoft.com/office/powerpoint/2010/main" val="4228671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366"/>
            <a:ext cx="8229600" cy="922946"/>
          </a:xfrm>
        </p:spPr>
        <p:txBody>
          <a:bodyPr>
            <a:normAutofit/>
          </a:bodyPr>
          <a:lstStyle/>
          <a:p>
            <a:r>
              <a:rPr lang="en-US" dirty="0" smtClean="0">
                <a:solidFill>
                  <a:srgbClr val="008000"/>
                </a:solidFill>
              </a:rPr>
              <a:t>Dirty Data</a:t>
            </a:r>
            <a:endParaRPr lang="en-US" dirty="0">
              <a:solidFill>
                <a:srgbClr val="008000"/>
              </a:solidFill>
            </a:endParaRPr>
          </a:p>
        </p:txBody>
      </p:sp>
      <p:sp>
        <p:nvSpPr>
          <p:cNvPr id="3" name="Content Placeholder 2"/>
          <p:cNvSpPr>
            <a:spLocks noGrp="1"/>
          </p:cNvSpPr>
          <p:nvPr>
            <p:ph idx="1"/>
          </p:nvPr>
        </p:nvSpPr>
        <p:spPr>
          <a:xfrm>
            <a:off x="317635" y="991312"/>
            <a:ext cx="8527982" cy="5534616"/>
          </a:xfrm>
        </p:spPr>
        <p:txBody>
          <a:bodyPr>
            <a:normAutofit fontScale="92500" lnSpcReduction="10000"/>
          </a:bodyPr>
          <a:lstStyle/>
          <a:p>
            <a:r>
              <a:rPr lang="en-US" dirty="0" smtClean="0"/>
              <a:t>The </a:t>
            </a:r>
            <a:r>
              <a:rPr lang="en-US" dirty="0" smtClean="0">
                <a:solidFill>
                  <a:srgbClr val="008000"/>
                </a:solidFill>
              </a:rPr>
              <a:t>Statistics</a:t>
            </a:r>
            <a:r>
              <a:rPr lang="en-US" dirty="0" smtClean="0"/>
              <a:t> View:</a:t>
            </a:r>
          </a:p>
          <a:p>
            <a:pPr lvl="1">
              <a:buFont typeface="Arial"/>
              <a:buChar char="•"/>
            </a:pPr>
            <a:r>
              <a:rPr lang="en-US" dirty="0" smtClean="0"/>
              <a:t>There is a process that produces data</a:t>
            </a:r>
          </a:p>
          <a:p>
            <a:pPr lvl="1">
              <a:buFont typeface="Arial"/>
              <a:buChar char="•"/>
            </a:pPr>
            <a:r>
              <a:rPr lang="en-US" dirty="0" smtClean="0"/>
              <a:t>We want to model ideal samples of that process, but in practice we have non-ideal samples:</a:t>
            </a:r>
          </a:p>
          <a:p>
            <a:pPr lvl="2"/>
            <a:r>
              <a:rPr lang="en-US" b="1" dirty="0" smtClean="0">
                <a:solidFill>
                  <a:srgbClr val="C00000"/>
                </a:solidFill>
              </a:rPr>
              <a:t>Distortion</a:t>
            </a:r>
            <a:r>
              <a:rPr lang="en-US" dirty="0" smtClean="0"/>
              <a:t> – some samples are corrupted by a process</a:t>
            </a:r>
            <a:endParaRPr lang="en-US" b="1" dirty="0" smtClean="0">
              <a:solidFill>
                <a:srgbClr val="C00000"/>
              </a:solidFill>
            </a:endParaRPr>
          </a:p>
          <a:p>
            <a:pPr lvl="2"/>
            <a:r>
              <a:rPr lang="en-US" b="1" dirty="0" smtClean="0">
                <a:solidFill>
                  <a:srgbClr val="C00000"/>
                </a:solidFill>
              </a:rPr>
              <a:t>Selection Bias </a:t>
            </a:r>
            <a:r>
              <a:rPr lang="en-US" dirty="0" smtClean="0"/>
              <a:t>- likelihood of a sample depends on its value</a:t>
            </a:r>
          </a:p>
          <a:p>
            <a:pPr lvl="2"/>
            <a:r>
              <a:rPr lang="en-US" b="1" dirty="0" smtClean="0">
                <a:solidFill>
                  <a:srgbClr val="C00000"/>
                </a:solidFill>
              </a:rPr>
              <a:t>Left and right </a:t>
            </a:r>
            <a:r>
              <a:rPr lang="en-US" b="1" dirty="0" smtClean="0">
                <a:solidFill>
                  <a:srgbClr val="C00000"/>
                </a:solidFill>
              </a:rPr>
              <a:t>censoring </a:t>
            </a:r>
            <a:r>
              <a:rPr lang="en-US" dirty="0" smtClean="0"/>
              <a:t>- users come and go from our scrutiny</a:t>
            </a:r>
          </a:p>
          <a:p>
            <a:pPr lvl="2"/>
            <a:r>
              <a:rPr lang="en-US" b="1" dirty="0" smtClean="0">
                <a:solidFill>
                  <a:srgbClr val="C00000"/>
                </a:solidFill>
              </a:rPr>
              <a:t>Dependence</a:t>
            </a:r>
            <a:r>
              <a:rPr lang="en-US" dirty="0" smtClean="0"/>
              <a:t> – samples are supposed to be independent, but are not (e.g. social networks)</a:t>
            </a:r>
          </a:p>
          <a:p>
            <a:pPr lvl="1"/>
            <a:r>
              <a:rPr lang="en-US" dirty="0" smtClean="0"/>
              <a:t>You can add new models for each type of imperfection, but  you can’t model everything.</a:t>
            </a:r>
          </a:p>
          <a:p>
            <a:pPr lvl="1"/>
            <a:r>
              <a:rPr lang="en-US" dirty="0"/>
              <a:t>W</a:t>
            </a:r>
            <a:r>
              <a:rPr lang="en-US" dirty="0" smtClean="0"/>
              <a:t>hat’s the best trade-off between accuracy and simplicity? </a:t>
            </a:r>
          </a:p>
        </p:txBody>
      </p:sp>
    </p:spTree>
    <p:extLst>
      <p:ext uri="{BB962C8B-B14F-4D97-AF65-F5344CB8AC3E}">
        <p14:creationId xmlns:p14="http://schemas.microsoft.com/office/powerpoint/2010/main" val="16082049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634"/>
            <a:ext cx="8229600" cy="853407"/>
          </a:xfrm>
        </p:spPr>
        <p:txBody>
          <a:bodyPr/>
          <a:lstStyle/>
          <a:p>
            <a:r>
              <a:rPr lang="en-US" dirty="0" smtClean="0">
                <a:solidFill>
                  <a:srgbClr val="C00000"/>
                </a:solidFill>
              </a:rPr>
              <a:t>Dirty Data</a:t>
            </a:r>
            <a:endParaRPr lang="en-US" dirty="0">
              <a:solidFill>
                <a:srgbClr val="C00000"/>
              </a:solidFill>
            </a:endParaRPr>
          </a:p>
        </p:txBody>
      </p:sp>
      <p:sp>
        <p:nvSpPr>
          <p:cNvPr id="3" name="Content Placeholder 2"/>
          <p:cNvSpPr>
            <a:spLocks noGrp="1"/>
          </p:cNvSpPr>
          <p:nvPr>
            <p:ph idx="1"/>
          </p:nvPr>
        </p:nvSpPr>
        <p:spPr>
          <a:xfrm>
            <a:off x="397379" y="1395101"/>
            <a:ext cx="8229600" cy="4525963"/>
          </a:xfrm>
        </p:spPr>
        <p:txBody>
          <a:bodyPr/>
          <a:lstStyle/>
          <a:p>
            <a:r>
              <a:rPr lang="en-US" dirty="0" smtClean="0"/>
              <a:t>The </a:t>
            </a:r>
            <a:r>
              <a:rPr lang="en-US" dirty="0" smtClean="0">
                <a:solidFill>
                  <a:srgbClr val="C00000"/>
                </a:solidFill>
              </a:rPr>
              <a:t>Database</a:t>
            </a:r>
            <a:r>
              <a:rPr lang="en-US" dirty="0" smtClean="0"/>
              <a:t> View:</a:t>
            </a:r>
          </a:p>
          <a:p>
            <a:pPr lvl="1">
              <a:buFont typeface="Arial"/>
              <a:buChar char="•"/>
            </a:pPr>
            <a:r>
              <a:rPr lang="en-US" dirty="0" smtClean="0"/>
              <a:t>I got my hands on this data set</a:t>
            </a:r>
          </a:p>
          <a:p>
            <a:pPr lvl="1">
              <a:buFont typeface="Arial"/>
              <a:buChar char="•"/>
            </a:pPr>
            <a:r>
              <a:rPr lang="en-US" dirty="0" smtClean="0"/>
              <a:t>Some of the values are missing, corrupted, wrong, duplicated</a:t>
            </a:r>
          </a:p>
          <a:p>
            <a:pPr lvl="1">
              <a:buFont typeface="Arial"/>
              <a:buChar char="•"/>
            </a:pPr>
            <a:r>
              <a:rPr lang="en-US" dirty="0" smtClean="0"/>
              <a:t>Results are absolute (relational model)</a:t>
            </a:r>
          </a:p>
          <a:p>
            <a:pPr lvl="1">
              <a:buFont typeface="Arial"/>
              <a:buChar char="•"/>
            </a:pPr>
            <a:r>
              <a:rPr lang="en-US" dirty="0" smtClean="0"/>
              <a:t>You get a better answer by improving the quality of the values in your dataset</a:t>
            </a:r>
            <a:endParaRPr lang="en-US" dirty="0"/>
          </a:p>
        </p:txBody>
      </p:sp>
    </p:spTree>
    <p:extLst>
      <p:ext uri="{BB962C8B-B14F-4D97-AF65-F5344CB8AC3E}">
        <p14:creationId xmlns:p14="http://schemas.microsoft.com/office/powerpoint/2010/main" val="35773997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1"/>
            <a:ext cx="8229600" cy="1042587"/>
          </a:xfrm>
        </p:spPr>
        <p:txBody>
          <a:bodyPr/>
          <a:lstStyle/>
          <a:p>
            <a:r>
              <a:rPr lang="en-US" dirty="0" smtClean="0">
                <a:solidFill>
                  <a:srgbClr val="3366FF"/>
                </a:solidFill>
              </a:rPr>
              <a:t>Dirty Data</a:t>
            </a:r>
            <a:endParaRPr lang="en-US" dirty="0">
              <a:solidFill>
                <a:srgbClr val="3366FF"/>
              </a:solidFill>
            </a:endParaRPr>
          </a:p>
        </p:txBody>
      </p:sp>
      <p:sp>
        <p:nvSpPr>
          <p:cNvPr id="3" name="Content Placeholder 2"/>
          <p:cNvSpPr>
            <a:spLocks noGrp="1"/>
          </p:cNvSpPr>
          <p:nvPr>
            <p:ph idx="1"/>
          </p:nvPr>
        </p:nvSpPr>
        <p:spPr>
          <a:xfrm>
            <a:off x="457200" y="1316052"/>
            <a:ext cx="8229600" cy="4810111"/>
          </a:xfrm>
        </p:spPr>
        <p:txBody>
          <a:bodyPr>
            <a:normAutofit/>
          </a:bodyPr>
          <a:lstStyle/>
          <a:p>
            <a:r>
              <a:rPr lang="en-US" sz="2800" dirty="0" smtClean="0"/>
              <a:t>The </a:t>
            </a:r>
            <a:r>
              <a:rPr lang="en-US" sz="2800" dirty="0" smtClean="0">
                <a:solidFill>
                  <a:srgbClr val="3366FF"/>
                </a:solidFill>
              </a:rPr>
              <a:t>Domain Expert’s</a:t>
            </a:r>
            <a:r>
              <a:rPr lang="en-US" sz="2800" dirty="0" smtClean="0"/>
              <a:t> View:</a:t>
            </a:r>
          </a:p>
          <a:p>
            <a:pPr lvl="1">
              <a:buFont typeface="Arial"/>
              <a:buChar char="•"/>
            </a:pPr>
            <a:r>
              <a:rPr lang="en-US" sz="2400" dirty="0" smtClean="0"/>
              <a:t>This Data Doesn’t look right</a:t>
            </a:r>
          </a:p>
          <a:p>
            <a:pPr lvl="1">
              <a:buFont typeface="Arial"/>
              <a:buChar char="•"/>
            </a:pPr>
            <a:r>
              <a:rPr lang="en-US" sz="2400" dirty="0" smtClean="0"/>
              <a:t>This Answer Doesn’t look right</a:t>
            </a:r>
          </a:p>
          <a:p>
            <a:pPr lvl="1">
              <a:buFont typeface="Arial"/>
              <a:buChar char="•"/>
            </a:pPr>
            <a:r>
              <a:rPr lang="en-US" sz="2400" dirty="0" smtClean="0"/>
              <a:t>What happened?</a:t>
            </a:r>
          </a:p>
          <a:p>
            <a:pPr lvl="1">
              <a:buFont typeface="Arial"/>
              <a:buChar char="•"/>
            </a:pPr>
            <a:endParaRPr lang="en-US" sz="2400" dirty="0"/>
          </a:p>
          <a:p>
            <a:r>
              <a:rPr lang="en-US" sz="2800" dirty="0" smtClean="0"/>
              <a:t>Domain experts have an implicit model of the data that they can test against…</a:t>
            </a:r>
            <a:endParaRPr lang="en-US" sz="2800" dirty="0"/>
          </a:p>
        </p:txBody>
      </p:sp>
    </p:spTree>
    <p:extLst>
      <p:ext uri="{BB962C8B-B14F-4D97-AF65-F5344CB8AC3E}">
        <p14:creationId xmlns:p14="http://schemas.microsoft.com/office/powerpoint/2010/main" val="3093154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1530350" y="3071621"/>
            <a:ext cx="6038108" cy="492443"/>
          </a:xfrm>
          <a:prstGeom prst="rect">
            <a:avLst/>
          </a:prstGeom>
        </p:spPr>
        <p:txBody>
          <a:bodyPr vert="horz" wrap="none" lIns="0" tIns="0" rIns="0" bIns="0" rtlCol="0">
            <a:spAutoFit/>
          </a:bodyPr>
          <a:lstStyle/>
          <a:p>
            <a:pPr marL="0">
              <a:lnSpc>
                <a:spcPct val="100000"/>
              </a:lnSpc>
            </a:pPr>
            <a:r>
              <a:rPr sz="3200" spc="10" dirty="0">
                <a:latin typeface="Arial"/>
                <a:cs typeface="Arial"/>
              </a:rPr>
              <a:t>Data challenge 1: Know your API</a:t>
            </a:r>
            <a:endParaRPr sz="3200" dirty="0">
              <a:latin typeface="Arial"/>
              <a:cs typeface="Arial"/>
            </a:endParaRPr>
          </a:p>
        </p:txBody>
      </p:sp>
    </p:spTree>
    <p:extLst>
      <p:ext uri="{BB962C8B-B14F-4D97-AF65-F5344CB8AC3E}">
        <p14:creationId xmlns:p14="http://schemas.microsoft.com/office/powerpoint/2010/main" val="2772148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3"/>
            <a:ext cx="8229600" cy="819223"/>
          </a:xfrm>
        </p:spPr>
        <p:txBody>
          <a:bodyPr/>
          <a:lstStyle/>
          <a:p>
            <a:r>
              <a:rPr lang="en-US" dirty="0" smtClean="0"/>
              <a:t>Data Quality Problems</a:t>
            </a:r>
            <a:endParaRPr lang="en-US" dirty="0"/>
          </a:p>
        </p:txBody>
      </p:sp>
      <p:sp>
        <p:nvSpPr>
          <p:cNvPr id="3" name="Content Placeholder 2"/>
          <p:cNvSpPr>
            <a:spLocks noGrp="1"/>
          </p:cNvSpPr>
          <p:nvPr>
            <p:ph idx="1"/>
          </p:nvPr>
        </p:nvSpPr>
        <p:spPr>
          <a:xfrm>
            <a:off x="457200" y="999857"/>
            <a:ext cx="8507506" cy="5375305"/>
          </a:xfrm>
        </p:spPr>
        <p:txBody>
          <a:bodyPr>
            <a:normAutofit fontScale="85000" lnSpcReduction="20000"/>
          </a:bodyPr>
          <a:lstStyle/>
          <a:p>
            <a:pPr>
              <a:lnSpc>
                <a:spcPct val="120000"/>
              </a:lnSpc>
              <a:spcBef>
                <a:spcPts val="1200"/>
              </a:spcBef>
            </a:pPr>
            <a:r>
              <a:rPr lang="en-US" dirty="0" smtClean="0"/>
              <a:t>(Source) Data is dirty on its own.</a:t>
            </a:r>
            <a:endParaRPr lang="en-US" dirty="0"/>
          </a:p>
          <a:p>
            <a:pPr>
              <a:lnSpc>
                <a:spcPct val="120000"/>
              </a:lnSpc>
              <a:spcBef>
                <a:spcPts val="1200"/>
              </a:spcBef>
            </a:pPr>
            <a:r>
              <a:rPr lang="en-US" dirty="0" smtClean="0"/>
              <a:t>Transformations corrupt the data (complexity of software pipelines).</a:t>
            </a:r>
            <a:endParaRPr lang="en-US" dirty="0"/>
          </a:p>
          <a:p>
            <a:pPr>
              <a:lnSpc>
                <a:spcPct val="120000"/>
              </a:lnSpc>
              <a:spcBef>
                <a:spcPts val="1200"/>
              </a:spcBef>
            </a:pPr>
            <a:r>
              <a:rPr lang="en-US" dirty="0" smtClean="0"/>
              <a:t>Data sets are clean but </a:t>
            </a:r>
            <a:r>
              <a:rPr lang="en-US" dirty="0" smtClean="0">
                <a:solidFill>
                  <a:srgbClr val="FF0000"/>
                </a:solidFill>
              </a:rPr>
              <a:t>integration</a:t>
            </a:r>
            <a:r>
              <a:rPr lang="en-US" dirty="0" smtClean="0"/>
              <a:t> (i.e., combining them) screws them up.</a:t>
            </a:r>
            <a:endParaRPr lang="en-US" dirty="0"/>
          </a:p>
          <a:p>
            <a:pPr>
              <a:lnSpc>
                <a:spcPct val="120000"/>
              </a:lnSpc>
              <a:spcBef>
                <a:spcPts val="1200"/>
              </a:spcBef>
            </a:pPr>
            <a:r>
              <a:rPr lang="en-US" dirty="0" smtClean="0"/>
              <a:t>“Rare” errors can become frequent after transformation or integration. </a:t>
            </a:r>
            <a:endParaRPr lang="en-US" dirty="0"/>
          </a:p>
          <a:p>
            <a:pPr>
              <a:lnSpc>
                <a:spcPct val="120000"/>
              </a:lnSpc>
              <a:spcBef>
                <a:spcPts val="1200"/>
              </a:spcBef>
            </a:pPr>
            <a:r>
              <a:rPr lang="en-US" dirty="0" smtClean="0"/>
              <a:t>Data sets are clean but suffer “bit rot”</a:t>
            </a:r>
          </a:p>
          <a:p>
            <a:pPr lvl="1">
              <a:lnSpc>
                <a:spcPct val="120000"/>
              </a:lnSpc>
              <a:spcBef>
                <a:spcPts val="1200"/>
              </a:spcBef>
              <a:buFont typeface="Arial"/>
              <a:buChar char="•"/>
            </a:pPr>
            <a:r>
              <a:rPr lang="en-US" dirty="0" smtClean="0"/>
              <a:t>Old data loses its value/accuracy over time</a:t>
            </a:r>
            <a:endParaRPr lang="en-US" dirty="0"/>
          </a:p>
          <a:p>
            <a:pPr>
              <a:lnSpc>
                <a:spcPct val="120000"/>
              </a:lnSpc>
              <a:spcBef>
                <a:spcPts val="1200"/>
              </a:spcBef>
            </a:pPr>
            <a:r>
              <a:rPr lang="en-US" dirty="0" smtClean="0"/>
              <a:t>Any combination of the above</a:t>
            </a:r>
            <a:endParaRPr lang="en-US" dirty="0"/>
          </a:p>
        </p:txBody>
      </p:sp>
    </p:spTree>
    <p:extLst>
      <p:ext uri="{BB962C8B-B14F-4D97-AF65-F5344CB8AC3E}">
        <p14:creationId xmlns:p14="http://schemas.microsoft.com/office/powerpoint/2010/main" val="3979748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Outliers</a:t>
            </a:r>
            <a:endParaRPr lang="en-US" dirty="0"/>
          </a:p>
        </p:txBody>
      </p:sp>
      <p:pic>
        <p:nvPicPr>
          <p:cNvPr id="4" name="Content Placeholder 3" descr="Screen Shot 2014-02-24 at 5.02.49 PM.png"/>
          <p:cNvPicPr>
            <a:picLocks noGrp="1" noChangeAspect="1"/>
          </p:cNvPicPr>
          <p:nvPr>
            <p:ph idx="1"/>
          </p:nvPr>
        </p:nvPicPr>
        <p:blipFill>
          <a:blip r:embed="rId2">
            <a:extLst>
              <a:ext uri="{28A0092B-C50C-407E-A947-70E740481C1C}">
                <a14:useLocalDpi xmlns:a14="http://schemas.microsoft.com/office/drawing/2010/main" val="0"/>
              </a:ext>
            </a:extLst>
          </a:blip>
          <a:srcRect t="2125" b="2125"/>
          <a:stretch>
            <a:fillRect/>
          </a:stretch>
        </p:blipFill>
        <p:spPr/>
      </p:pic>
      <p:sp>
        <p:nvSpPr>
          <p:cNvPr id="5" name="TextBox 4"/>
          <p:cNvSpPr txBox="1"/>
          <p:nvPr/>
        </p:nvSpPr>
        <p:spPr>
          <a:xfrm>
            <a:off x="2149126" y="6372204"/>
            <a:ext cx="5679685" cy="369332"/>
          </a:xfrm>
          <a:prstGeom prst="rect">
            <a:avLst/>
          </a:prstGeom>
          <a:noFill/>
        </p:spPr>
        <p:txBody>
          <a:bodyPr wrap="none" rtlCol="0">
            <a:spAutoFit/>
          </a:bodyPr>
          <a:lstStyle/>
          <a:p>
            <a:r>
              <a:rPr lang="en-US" i="1" dirty="0" smtClean="0"/>
              <a:t>Adapted from Joe </a:t>
            </a:r>
            <a:r>
              <a:rPr lang="en-US" i="1" dirty="0" err="1" smtClean="0"/>
              <a:t>Hellerstein’s</a:t>
            </a:r>
            <a:r>
              <a:rPr lang="en-US" i="1" dirty="0" smtClean="0"/>
              <a:t>  2012 CS 194 Guest Lecture</a:t>
            </a:r>
            <a:endParaRPr lang="en-US" i="1" dirty="0"/>
          </a:p>
        </p:txBody>
      </p:sp>
      <p:pic>
        <p:nvPicPr>
          <p:cNvPr id="6" name="Picture 5" descr="Screen Shot 2014-02-24 at 5.0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436" y="3422650"/>
            <a:ext cx="1739900" cy="495300"/>
          </a:xfrm>
          <a:prstGeom prst="rect">
            <a:avLst/>
          </a:prstGeom>
        </p:spPr>
      </p:pic>
    </p:spTree>
    <p:extLst>
      <p:ext uri="{BB962C8B-B14F-4D97-AF65-F5344CB8AC3E}">
        <p14:creationId xmlns:p14="http://schemas.microsoft.com/office/powerpoint/2010/main" val="28621559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280800" y="70552"/>
            <a:ext cx="8686800" cy="911225"/>
          </a:xfrm>
        </p:spPr>
        <p:txBody>
          <a:bodyPr>
            <a:normAutofit fontScale="90000"/>
          </a:bodyPr>
          <a:lstStyle/>
          <a:p>
            <a:r>
              <a:rPr lang="en-US" dirty="0" smtClean="0"/>
              <a:t>Data Cleaning Makes Everything Okay?</a:t>
            </a:r>
            <a:endParaRPr lang="en-US" dirty="0"/>
          </a:p>
        </p:txBody>
      </p:sp>
      <p:sp>
        <p:nvSpPr>
          <p:cNvPr id="623619" name="Rectangle 3"/>
          <p:cNvSpPr>
            <a:spLocks noGrp="1" noChangeArrowheads="1"/>
          </p:cNvSpPr>
          <p:nvPr>
            <p:ph idx="1"/>
          </p:nvPr>
        </p:nvSpPr>
        <p:spPr>
          <a:xfrm>
            <a:off x="0" y="1295400"/>
            <a:ext cx="5486400" cy="4267200"/>
          </a:xfrm>
        </p:spPr>
        <p:txBody>
          <a:bodyPr>
            <a:normAutofit/>
          </a:bodyPr>
          <a:lstStyle/>
          <a:p>
            <a:pPr>
              <a:buFontTx/>
              <a:buNone/>
            </a:pPr>
            <a:r>
              <a:rPr lang="en-US" sz="2800" dirty="0"/>
              <a:t>	The appearance of a hole in the earth's ozone layer over Antarctica, first detected in 1976, was so unexpected that scientists didn't pay attention to what their instruments were telling them; they thought their instruments were </a:t>
            </a:r>
            <a:r>
              <a:rPr lang="en-US" sz="2800" dirty="0" smtClean="0"/>
              <a:t>malfunctioning.</a:t>
            </a:r>
          </a:p>
          <a:p>
            <a:pPr algn="r">
              <a:buFontTx/>
              <a:buNone/>
            </a:pPr>
            <a:r>
              <a:rPr lang="en-US" sz="2000" dirty="0" smtClean="0"/>
              <a:t>National Center for Atmospheric Research</a:t>
            </a:r>
          </a:p>
          <a:p>
            <a:pPr>
              <a:lnSpc>
                <a:spcPct val="90000"/>
              </a:lnSpc>
              <a:buFontTx/>
              <a:buNone/>
            </a:pPr>
            <a:endParaRPr lang="en-US" dirty="0"/>
          </a:p>
        </p:txBody>
      </p:sp>
      <p:pic>
        <p:nvPicPr>
          <p:cNvPr id="623620" name="Picture 4" descr="antarctic_ozone_h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19200"/>
            <a:ext cx="3209925" cy="3209925"/>
          </a:xfrm>
          <a:prstGeom prst="rect">
            <a:avLst/>
          </a:prstGeom>
          <a:noFill/>
          <a:extLst>
            <a:ext uri="{909E8E84-426E-40dd-AFC4-6F175D3DCCD1}">
              <a14:hiddenFill xmlns:a14="http://schemas.microsoft.com/office/drawing/2010/main">
                <a:solidFill>
                  <a:srgbClr val="FFFFFF"/>
                </a:solidFill>
              </a14:hiddenFill>
            </a:ext>
          </a:extLst>
        </p:spPr>
      </p:pic>
      <p:sp>
        <p:nvSpPr>
          <p:cNvPr id="623621" name="Rectangle 5"/>
          <p:cNvSpPr>
            <a:spLocks noChangeArrowheads="1"/>
          </p:cNvSpPr>
          <p:nvPr/>
        </p:nvSpPr>
        <p:spPr bwMode="auto">
          <a:xfrm>
            <a:off x="5495925" y="4586941"/>
            <a:ext cx="3505200" cy="202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pPr>
            <a:r>
              <a:rPr lang="en-US" sz="2800" b="1" dirty="0"/>
              <a:t>In fact, the data were rejected as unreasonable by data quality control algorithms</a:t>
            </a:r>
            <a:endParaRPr lang="en-US" sz="3000" b="1" dirty="0"/>
          </a:p>
        </p:txBody>
      </p:sp>
    </p:spTree>
    <p:extLst>
      <p:ext uri="{BB962C8B-B14F-4D97-AF65-F5344CB8AC3E}">
        <p14:creationId xmlns:p14="http://schemas.microsoft.com/office/powerpoint/2010/main" val="1917060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3620"/>
                                        </p:tgtEl>
                                        <p:attrNameLst>
                                          <p:attrName>style.visibility</p:attrName>
                                        </p:attrNameLst>
                                      </p:cBhvr>
                                      <p:to>
                                        <p:strVal val="visible"/>
                                      </p:to>
                                    </p:set>
                                    <p:animEffect transition="in" filter="dissolve">
                                      <p:cBhvr>
                                        <p:cTn id="7" dur="1000"/>
                                        <p:tgtEl>
                                          <p:spTgt spid="623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236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3619">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3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p:bldP spid="6236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009"/>
            <a:ext cx="8229600" cy="820396"/>
          </a:xfrm>
        </p:spPr>
        <p:txBody>
          <a:bodyPr>
            <a:normAutofit/>
          </a:bodyPr>
          <a:lstStyle/>
          <a:p>
            <a:r>
              <a:rPr lang="en-US" dirty="0" smtClean="0"/>
              <a:t>Dirty Data Problems</a:t>
            </a:r>
            <a:endParaRPr lang="en-US" dirty="0"/>
          </a:p>
        </p:txBody>
      </p:sp>
      <p:sp>
        <p:nvSpPr>
          <p:cNvPr id="3" name="Content Placeholder 2"/>
          <p:cNvSpPr>
            <a:spLocks noGrp="1"/>
          </p:cNvSpPr>
          <p:nvPr>
            <p:ph idx="1"/>
          </p:nvPr>
        </p:nvSpPr>
        <p:spPr>
          <a:xfrm>
            <a:off x="457200" y="1425554"/>
            <a:ext cx="8229600" cy="5697909"/>
          </a:xfrm>
        </p:spPr>
        <p:txBody>
          <a:bodyPr>
            <a:normAutofit fontScale="77500" lnSpcReduction="20000"/>
          </a:bodyPr>
          <a:lstStyle/>
          <a:p>
            <a:pPr marL="0" indent="0">
              <a:lnSpc>
                <a:spcPct val="120000"/>
              </a:lnSpc>
              <a:spcBef>
                <a:spcPts val="0"/>
              </a:spcBef>
              <a:buNone/>
            </a:pPr>
            <a:r>
              <a:rPr lang="en-US" sz="4000" dirty="0" smtClean="0"/>
              <a:t>From Stanford Data Integration Course:</a:t>
            </a:r>
          </a:p>
          <a:p>
            <a:pPr marL="971550" lvl="1" indent="-514350">
              <a:lnSpc>
                <a:spcPct val="120000"/>
              </a:lnSpc>
              <a:spcBef>
                <a:spcPts val="0"/>
              </a:spcBef>
              <a:buAutoNum type="arabicParenR"/>
            </a:pPr>
            <a:r>
              <a:rPr lang="en-US" sz="3400" dirty="0" smtClean="0"/>
              <a:t>parsing text into fields (separator issues)</a:t>
            </a:r>
          </a:p>
          <a:p>
            <a:pPr marL="971550" lvl="1" indent="-514350">
              <a:lnSpc>
                <a:spcPct val="120000"/>
              </a:lnSpc>
              <a:spcBef>
                <a:spcPts val="0"/>
              </a:spcBef>
              <a:buAutoNum type="arabicParenR"/>
            </a:pPr>
            <a:r>
              <a:rPr lang="en-US" sz="3400" dirty="0" smtClean="0"/>
              <a:t>Naming conventions: ER: NYC </a:t>
            </a:r>
            <a:r>
              <a:rPr lang="en-US" sz="3400" dirty="0" err="1" smtClean="0"/>
              <a:t>vs</a:t>
            </a:r>
            <a:r>
              <a:rPr lang="en-US" sz="3400" dirty="0" smtClean="0"/>
              <a:t> New York</a:t>
            </a:r>
          </a:p>
          <a:p>
            <a:pPr marL="971550" lvl="1" indent="-514350">
              <a:lnSpc>
                <a:spcPct val="120000"/>
              </a:lnSpc>
              <a:spcBef>
                <a:spcPts val="0"/>
              </a:spcBef>
              <a:buAutoNum type="arabicParenR"/>
            </a:pPr>
            <a:r>
              <a:rPr lang="en-US" sz="3400" dirty="0" smtClean="0"/>
              <a:t>Missing required field (e.g. key field)</a:t>
            </a:r>
          </a:p>
          <a:p>
            <a:pPr marL="971550" lvl="1" indent="-514350">
              <a:lnSpc>
                <a:spcPct val="120000"/>
              </a:lnSpc>
              <a:spcBef>
                <a:spcPts val="0"/>
              </a:spcBef>
              <a:buAutoNum type="arabicParenR"/>
            </a:pPr>
            <a:r>
              <a:rPr lang="en-US" sz="3400" dirty="0" smtClean="0"/>
              <a:t>Different representations (2 </a:t>
            </a:r>
            <a:r>
              <a:rPr lang="en-US" sz="3400" dirty="0" err="1" smtClean="0"/>
              <a:t>vs</a:t>
            </a:r>
            <a:r>
              <a:rPr lang="en-US" sz="3400" dirty="0" smtClean="0"/>
              <a:t> Two)</a:t>
            </a:r>
          </a:p>
          <a:p>
            <a:pPr marL="971550" lvl="1" indent="-514350">
              <a:lnSpc>
                <a:spcPct val="120000"/>
              </a:lnSpc>
              <a:spcBef>
                <a:spcPts val="0"/>
              </a:spcBef>
              <a:buAutoNum type="arabicParenR"/>
            </a:pPr>
            <a:r>
              <a:rPr lang="en-US" sz="3400" dirty="0" smtClean="0"/>
              <a:t>Fields too long (get truncated)</a:t>
            </a:r>
          </a:p>
          <a:p>
            <a:pPr marL="971550" lvl="1" indent="-514350">
              <a:lnSpc>
                <a:spcPct val="120000"/>
              </a:lnSpc>
              <a:spcBef>
                <a:spcPts val="0"/>
              </a:spcBef>
              <a:buAutoNum type="arabicParenR"/>
            </a:pPr>
            <a:r>
              <a:rPr lang="en-US" sz="3400" dirty="0" smtClean="0"/>
              <a:t>Primary key violation (from un- to structured or during integration</a:t>
            </a:r>
          </a:p>
          <a:p>
            <a:pPr marL="971550" lvl="1" indent="-514350">
              <a:lnSpc>
                <a:spcPct val="120000"/>
              </a:lnSpc>
              <a:spcBef>
                <a:spcPts val="0"/>
              </a:spcBef>
              <a:buAutoNum type="arabicParenR"/>
            </a:pPr>
            <a:r>
              <a:rPr lang="en-US" sz="3400" dirty="0" smtClean="0"/>
              <a:t>Redundant Records (exact match or other)</a:t>
            </a:r>
          </a:p>
          <a:p>
            <a:pPr marL="971550" lvl="1" indent="-514350">
              <a:lnSpc>
                <a:spcPct val="120000"/>
              </a:lnSpc>
              <a:spcBef>
                <a:spcPts val="0"/>
              </a:spcBef>
              <a:buAutoNum type="arabicParenR"/>
            </a:pPr>
            <a:r>
              <a:rPr lang="en-US" sz="3400" dirty="0" smtClean="0"/>
              <a:t>Formatting issues – especially dates</a:t>
            </a:r>
          </a:p>
          <a:p>
            <a:pPr marL="971550" lvl="1" indent="-514350">
              <a:lnSpc>
                <a:spcPct val="120000"/>
              </a:lnSpc>
              <a:spcBef>
                <a:spcPts val="0"/>
              </a:spcBef>
              <a:buAutoNum type="arabicParenR"/>
            </a:pPr>
            <a:r>
              <a:rPr lang="en-US" sz="3400" dirty="0" smtClean="0"/>
              <a:t>Licensing issues/Privacy/ keep you from using the data as you would like?</a:t>
            </a:r>
          </a:p>
          <a:p>
            <a:pPr marL="457200" lvl="1" indent="0">
              <a:buNone/>
            </a:pPr>
            <a:r>
              <a:rPr lang="en-US" dirty="0" smtClean="0"/>
              <a:t> </a:t>
            </a:r>
          </a:p>
          <a:p>
            <a:pPr marL="971550" lvl="1" indent="-514350">
              <a:buAutoNum type="arabicParenR"/>
            </a:pPr>
            <a:endParaRPr lang="en-US" dirty="0"/>
          </a:p>
        </p:txBody>
      </p:sp>
    </p:spTree>
    <p:extLst>
      <p:ext uri="{BB962C8B-B14F-4D97-AF65-F5344CB8AC3E}">
        <p14:creationId xmlns:p14="http://schemas.microsoft.com/office/powerpoint/2010/main" val="135810308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914400"/>
          </a:xfrm>
        </p:spPr>
        <p:txBody>
          <a:bodyPr/>
          <a:lstStyle/>
          <a:p>
            <a:r>
              <a:rPr lang="en-US" sz="3600">
                <a:solidFill>
                  <a:schemeClr val="accent2"/>
                </a:solidFill>
              </a:rPr>
              <a:t>Conventional Definition of Data Quality</a:t>
            </a:r>
          </a:p>
        </p:txBody>
      </p:sp>
      <p:sp>
        <p:nvSpPr>
          <p:cNvPr id="8195" name="Rectangle 3"/>
          <p:cNvSpPr>
            <a:spLocks noGrp="1" noChangeArrowheads="1"/>
          </p:cNvSpPr>
          <p:nvPr>
            <p:ph type="body" idx="1"/>
          </p:nvPr>
        </p:nvSpPr>
        <p:spPr>
          <a:xfrm>
            <a:off x="457200" y="1270409"/>
            <a:ext cx="8229600" cy="4830763"/>
          </a:xfrm>
        </p:spPr>
        <p:txBody>
          <a:bodyPr/>
          <a:lstStyle/>
          <a:p>
            <a:pPr>
              <a:lnSpc>
                <a:spcPct val="90000"/>
              </a:lnSpc>
            </a:pPr>
            <a:r>
              <a:rPr lang="en-US" sz="2800" dirty="0"/>
              <a:t>Accuracy</a:t>
            </a:r>
          </a:p>
          <a:p>
            <a:pPr lvl="1">
              <a:lnSpc>
                <a:spcPct val="90000"/>
              </a:lnSpc>
            </a:pPr>
            <a:r>
              <a:rPr lang="en-US" sz="2400" dirty="0"/>
              <a:t>The data was recorded correctly.</a:t>
            </a:r>
          </a:p>
          <a:p>
            <a:pPr>
              <a:lnSpc>
                <a:spcPct val="90000"/>
              </a:lnSpc>
            </a:pPr>
            <a:r>
              <a:rPr lang="en-US" sz="2800" dirty="0"/>
              <a:t>Completeness</a:t>
            </a:r>
          </a:p>
          <a:p>
            <a:pPr lvl="1">
              <a:lnSpc>
                <a:spcPct val="90000"/>
              </a:lnSpc>
            </a:pPr>
            <a:r>
              <a:rPr lang="en-US" sz="2400" dirty="0"/>
              <a:t>All relevant data was recorded.</a:t>
            </a:r>
          </a:p>
          <a:p>
            <a:pPr>
              <a:lnSpc>
                <a:spcPct val="90000"/>
              </a:lnSpc>
            </a:pPr>
            <a:r>
              <a:rPr lang="en-US" sz="2800" dirty="0"/>
              <a:t>Uniqueness</a:t>
            </a:r>
          </a:p>
          <a:p>
            <a:pPr lvl="1">
              <a:lnSpc>
                <a:spcPct val="90000"/>
              </a:lnSpc>
            </a:pPr>
            <a:r>
              <a:rPr lang="en-US" sz="2400" dirty="0"/>
              <a:t>Entities are recorded once.</a:t>
            </a:r>
          </a:p>
          <a:p>
            <a:pPr>
              <a:lnSpc>
                <a:spcPct val="90000"/>
              </a:lnSpc>
            </a:pPr>
            <a:r>
              <a:rPr lang="en-US" sz="2800" dirty="0"/>
              <a:t>Timeliness</a:t>
            </a:r>
          </a:p>
          <a:p>
            <a:pPr lvl="1">
              <a:lnSpc>
                <a:spcPct val="90000"/>
              </a:lnSpc>
            </a:pPr>
            <a:r>
              <a:rPr lang="en-US" sz="2400" dirty="0"/>
              <a:t>The data is kept up to date.</a:t>
            </a:r>
          </a:p>
          <a:p>
            <a:pPr lvl="2">
              <a:lnSpc>
                <a:spcPct val="90000"/>
              </a:lnSpc>
            </a:pPr>
            <a:r>
              <a:rPr lang="en-US" sz="2000" dirty="0"/>
              <a:t>Special problems in federated data: time consistency.</a:t>
            </a:r>
          </a:p>
          <a:p>
            <a:pPr>
              <a:lnSpc>
                <a:spcPct val="90000"/>
              </a:lnSpc>
            </a:pPr>
            <a:r>
              <a:rPr lang="en-US" sz="2800" dirty="0"/>
              <a:t>Consistency</a:t>
            </a:r>
          </a:p>
          <a:p>
            <a:pPr lvl="1">
              <a:lnSpc>
                <a:spcPct val="90000"/>
              </a:lnSpc>
            </a:pPr>
            <a:r>
              <a:rPr lang="en-US" sz="2400" dirty="0"/>
              <a:t>The data agrees with itself.</a:t>
            </a:r>
          </a:p>
          <a:p>
            <a:pPr>
              <a:lnSpc>
                <a:spcPct val="90000"/>
              </a:lnSpc>
            </a:pPr>
            <a:endParaRPr lang="en-US" sz="28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282765802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762000"/>
          </a:xfrm>
        </p:spPr>
        <p:txBody>
          <a:bodyPr/>
          <a:lstStyle/>
          <a:p>
            <a:r>
              <a:rPr lang="en-US" sz="4000">
                <a:solidFill>
                  <a:schemeClr val="accent2"/>
                </a:solidFill>
              </a:rPr>
              <a:t>Problems …</a:t>
            </a:r>
          </a:p>
        </p:txBody>
      </p:sp>
      <p:sp>
        <p:nvSpPr>
          <p:cNvPr id="9219" name="Rectangle 3"/>
          <p:cNvSpPr>
            <a:spLocks noGrp="1" noChangeArrowheads="1"/>
          </p:cNvSpPr>
          <p:nvPr>
            <p:ph type="body" idx="1"/>
          </p:nvPr>
        </p:nvSpPr>
        <p:spPr>
          <a:xfrm>
            <a:off x="457200" y="934232"/>
            <a:ext cx="8229600" cy="5211763"/>
          </a:xfrm>
        </p:spPr>
        <p:txBody>
          <a:bodyPr/>
          <a:lstStyle/>
          <a:p>
            <a:pPr>
              <a:lnSpc>
                <a:spcPct val="90000"/>
              </a:lnSpc>
            </a:pPr>
            <a:r>
              <a:rPr lang="en-US" sz="2800" dirty="0" err="1"/>
              <a:t>Unmeasurable</a:t>
            </a:r>
            <a:endParaRPr lang="en-US" sz="2800" dirty="0"/>
          </a:p>
          <a:p>
            <a:pPr lvl="1">
              <a:lnSpc>
                <a:spcPct val="90000"/>
              </a:lnSpc>
            </a:pPr>
            <a:r>
              <a:rPr lang="en-US" sz="2400" dirty="0"/>
              <a:t>Accuracy and completeness are extremely difficult, perhaps impossible to measure.</a:t>
            </a:r>
          </a:p>
          <a:p>
            <a:pPr>
              <a:lnSpc>
                <a:spcPct val="90000"/>
              </a:lnSpc>
            </a:pPr>
            <a:r>
              <a:rPr lang="en-US" sz="2800" dirty="0"/>
              <a:t>Context independent</a:t>
            </a:r>
          </a:p>
          <a:p>
            <a:pPr lvl="1">
              <a:lnSpc>
                <a:spcPct val="90000"/>
              </a:lnSpc>
            </a:pPr>
            <a:r>
              <a:rPr lang="en-US" sz="2400" dirty="0"/>
              <a:t>No accounting for what is important.  E.g., if you are computing aggregates, you can tolerate a lot of inaccuracy.</a:t>
            </a:r>
          </a:p>
          <a:p>
            <a:pPr>
              <a:lnSpc>
                <a:spcPct val="90000"/>
              </a:lnSpc>
            </a:pPr>
            <a:r>
              <a:rPr lang="en-US" sz="2800" dirty="0"/>
              <a:t>Incomplete</a:t>
            </a:r>
          </a:p>
          <a:p>
            <a:pPr lvl="1">
              <a:lnSpc>
                <a:spcPct val="90000"/>
              </a:lnSpc>
            </a:pPr>
            <a:r>
              <a:rPr lang="en-US" sz="2400" dirty="0"/>
              <a:t>What about interpretability, accessibility, metadata, analysis, etc.</a:t>
            </a:r>
          </a:p>
          <a:p>
            <a:pPr>
              <a:lnSpc>
                <a:spcPct val="90000"/>
              </a:lnSpc>
            </a:pPr>
            <a:r>
              <a:rPr lang="en-US" sz="2800" dirty="0"/>
              <a:t>Vague</a:t>
            </a:r>
          </a:p>
          <a:p>
            <a:pPr lvl="1">
              <a:lnSpc>
                <a:spcPct val="90000"/>
              </a:lnSpc>
            </a:pPr>
            <a:r>
              <a:rPr lang="en-US" sz="2400" dirty="0"/>
              <a:t>The conventional definitions provide no guidance towards practical improvements of the data.</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1335569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914400"/>
          </a:xfrm>
        </p:spPr>
        <p:txBody>
          <a:bodyPr/>
          <a:lstStyle/>
          <a:p>
            <a:r>
              <a:rPr lang="en-US" sz="4000">
                <a:solidFill>
                  <a:schemeClr val="accent2"/>
                </a:solidFill>
              </a:rPr>
              <a:t>Finding a modern definition</a:t>
            </a:r>
          </a:p>
        </p:txBody>
      </p:sp>
      <p:sp>
        <p:nvSpPr>
          <p:cNvPr id="10243" name="Rectangle 3"/>
          <p:cNvSpPr>
            <a:spLocks noGrp="1" noChangeArrowheads="1"/>
          </p:cNvSpPr>
          <p:nvPr>
            <p:ph type="body" idx="1"/>
          </p:nvPr>
        </p:nvSpPr>
        <p:spPr>
          <a:xfrm>
            <a:off x="457200" y="1339547"/>
            <a:ext cx="8229600" cy="5059363"/>
          </a:xfrm>
        </p:spPr>
        <p:txBody>
          <a:bodyPr/>
          <a:lstStyle/>
          <a:p>
            <a:r>
              <a:rPr lang="en-US" sz="2800" dirty="0"/>
              <a:t>We need a definition of data quality which</a:t>
            </a:r>
          </a:p>
          <a:p>
            <a:pPr lvl="1"/>
            <a:r>
              <a:rPr lang="en-US" sz="2400" dirty="0"/>
              <a:t>Reflects the </a:t>
            </a:r>
            <a:r>
              <a:rPr lang="en-US" sz="2400" b="1" dirty="0">
                <a:solidFill>
                  <a:srgbClr val="C00000"/>
                </a:solidFill>
              </a:rPr>
              <a:t>use</a:t>
            </a:r>
            <a:r>
              <a:rPr lang="en-US" sz="2400" dirty="0"/>
              <a:t> of the data</a:t>
            </a:r>
          </a:p>
          <a:p>
            <a:pPr lvl="1"/>
            <a:r>
              <a:rPr lang="en-US" sz="2400" dirty="0"/>
              <a:t>Leads to </a:t>
            </a:r>
            <a:r>
              <a:rPr lang="en-US" sz="2400" b="1" dirty="0">
                <a:solidFill>
                  <a:srgbClr val="C00000"/>
                </a:solidFill>
              </a:rPr>
              <a:t>improvements in processes</a:t>
            </a:r>
          </a:p>
          <a:p>
            <a:pPr lvl="1"/>
            <a:r>
              <a:rPr lang="en-US" sz="2400" dirty="0"/>
              <a:t>Is </a:t>
            </a:r>
            <a:r>
              <a:rPr lang="en-US" sz="2400" b="1" dirty="0">
                <a:solidFill>
                  <a:srgbClr val="C00000"/>
                </a:solidFill>
              </a:rPr>
              <a:t>measurable</a:t>
            </a:r>
            <a:r>
              <a:rPr lang="en-US" sz="2400" dirty="0"/>
              <a:t> (we can define metrics)</a:t>
            </a:r>
            <a:br>
              <a:rPr lang="en-US" sz="2400" dirty="0"/>
            </a:br>
            <a:r>
              <a:rPr lang="en-US" sz="2400" dirty="0"/>
              <a:t/>
            </a:r>
            <a:br>
              <a:rPr lang="en-US" sz="2400" dirty="0"/>
            </a:br>
            <a:endParaRPr lang="en-US" sz="2400" dirty="0"/>
          </a:p>
          <a:p>
            <a:r>
              <a:rPr lang="en-US" sz="2800" dirty="0"/>
              <a:t>First, we need a better understanding of how and where data quality problems occur</a:t>
            </a:r>
          </a:p>
          <a:p>
            <a:pPr lvl="1"/>
            <a:r>
              <a:rPr lang="en-US" sz="2400" dirty="0"/>
              <a:t>The </a:t>
            </a:r>
            <a:r>
              <a:rPr lang="en-US" sz="2400" dirty="0">
                <a:solidFill>
                  <a:srgbClr val="0000FF"/>
                </a:solidFill>
              </a:rPr>
              <a:t>data quality continuum</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42561456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79295"/>
            <a:ext cx="8229600" cy="762000"/>
          </a:xfrm>
        </p:spPr>
        <p:txBody>
          <a:bodyPr/>
          <a:lstStyle/>
          <a:p>
            <a:r>
              <a:rPr lang="en-US" sz="4000" dirty="0">
                <a:solidFill>
                  <a:schemeClr val="accent2"/>
                </a:solidFill>
              </a:rPr>
              <a:t>Meaning of Data </a:t>
            </a:r>
            <a:r>
              <a:rPr lang="en-US" sz="4000" dirty="0" smtClean="0">
                <a:solidFill>
                  <a:schemeClr val="accent2"/>
                </a:solidFill>
              </a:rPr>
              <a:t>Quality</a:t>
            </a:r>
            <a:endParaRPr lang="en-US" sz="4000" dirty="0">
              <a:solidFill>
                <a:schemeClr val="accent2"/>
              </a:solidFill>
            </a:endParaRPr>
          </a:p>
        </p:txBody>
      </p:sp>
      <p:sp>
        <p:nvSpPr>
          <p:cNvPr id="29699" name="Rectangle 3"/>
          <p:cNvSpPr>
            <a:spLocks noGrp="1" noChangeArrowheads="1"/>
          </p:cNvSpPr>
          <p:nvPr>
            <p:ph type="body" idx="1"/>
          </p:nvPr>
        </p:nvSpPr>
        <p:spPr>
          <a:xfrm>
            <a:off x="457200" y="1244600"/>
            <a:ext cx="8229600" cy="4983163"/>
          </a:xfrm>
        </p:spPr>
        <p:txBody>
          <a:bodyPr/>
          <a:lstStyle/>
          <a:p>
            <a:pPr marL="0" indent="0">
              <a:buNone/>
            </a:pPr>
            <a:r>
              <a:rPr lang="en-US" sz="2800" dirty="0"/>
              <a:t>There are many types of data, which have different uses and typical quality problems</a:t>
            </a:r>
          </a:p>
          <a:p>
            <a:pPr lvl="1"/>
            <a:r>
              <a:rPr lang="en-US" sz="2400" dirty="0" smtClean="0"/>
              <a:t>Network data</a:t>
            </a:r>
            <a:endParaRPr lang="en-US" sz="2400" dirty="0"/>
          </a:p>
          <a:p>
            <a:pPr lvl="1"/>
            <a:r>
              <a:rPr lang="en-US" sz="2400" dirty="0"/>
              <a:t>High dimensional data</a:t>
            </a:r>
          </a:p>
          <a:p>
            <a:pPr lvl="1"/>
            <a:r>
              <a:rPr lang="en-US" sz="2400" dirty="0"/>
              <a:t>Descriptive data</a:t>
            </a:r>
          </a:p>
          <a:p>
            <a:pPr lvl="1"/>
            <a:r>
              <a:rPr lang="en-US" sz="2400" dirty="0"/>
              <a:t>Longitudinal data</a:t>
            </a:r>
          </a:p>
          <a:p>
            <a:pPr lvl="1"/>
            <a:r>
              <a:rPr lang="en-US" sz="2400" dirty="0"/>
              <a:t>Streaming data</a:t>
            </a:r>
          </a:p>
          <a:p>
            <a:pPr lvl="1"/>
            <a:r>
              <a:rPr lang="en-US" sz="2400" dirty="0"/>
              <a:t>Web (scraped) data</a:t>
            </a:r>
          </a:p>
          <a:p>
            <a:pPr lvl="1"/>
            <a:r>
              <a:rPr lang="en-US" sz="2400" dirty="0"/>
              <a:t>Numeric vs. categorical vs. text data</a:t>
            </a:r>
          </a:p>
          <a:p>
            <a:pPr lvl="1"/>
            <a:endParaRPr lang="en-US" sz="2400" dirty="0"/>
          </a:p>
          <a:p>
            <a:endParaRPr lang="en-US" sz="28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35874471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7200" y="1204668"/>
            <a:ext cx="8229600" cy="5135563"/>
          </a:xfrm>
        </p:spPr>
        <p:txBody>
          <a:bodyPr/>
          <a:lstStyle/>
          <a:p>
            <a:r>
              <a:rPr lang="en-US" sz="2800" dirty="0"/>
              <a:t>There are many uses of data</a:t>
            </a:r>
          </a:p>
          <a:p>
            <a:pPr lvl="1"/>
            <a:r>
              <a:rPr lang="en-US" sz="2400" dirty="0"/>
              <a:t>Operations</a:t>
            </a:r>
          </a:p>
          <a:p>
            <a:pPr lvl="1"/>
            <a:r>
              <a:rPr lang="en-US" sz="2400" dirty="0"/>
              <a:t>Aggregate analysis</a:t>
            </a:r>
          </a:p>
          <a:p>
            <a:pPr lvl="1"/>
            <a:r>
              <a:rPr lang="en-US" sz="2400" dirty="0"/>
              <a:t>Customer relations …</a:t>
            </a:r>
          </a:p>
          <a:p>
            <a:r>
              <a:rPr lang="en-US" sz="2800" dirty="0"/>
              <a:t>Data </a:t>
            </a:r>
            <a:r>
              <a:rPr lang="en-US" sz="2800" dirty="0" smtClean="0"/>
              <a:t>Interpretation: </a:t>
            </a:r>
            <a:r>
              <a:rPr lang="en-US" sz="2800" dirty="0"/>
              <a:t>the data is useless if we don</a:t>
            </a:r>
            <a:r>
              <a:rPr lang="ja-JP" altLang="en-US" sz="2800" dirty="0">
                <a:latin typeface="Arial"/>
              </a:rPr>
              <a:t>’</a:t>
            </a:r>
            <a:r>
              <a:rPr lang="en-US" sz="2800" dirty="0"/>
              <a:t>t know all of the </a:t>
            </a:r>
            <a:r>
              <a:rPr lang="en-US" sz="2800" i="1" dirty="0"/>
              <a:t>rules</a:t>
            </a:r>
            <a:r>
              <a:rPr lang="en-US" sz="2800" dirty="0"/>
              <a:t> behind the data.</a:t>
            </a:r>
          </a:p>
          <a:p>
            <a:r>
              <a:rPr lang="en-US" sz="2800" dirty="0"/>
              <a:t>Data </a:t>
            </a:r>
            <a:r>
              <a:rPr lang="en-US" sz="2800" dirty="0" smtClean="0"/>
              <a:t>Suitability: </a:t>
            </a:r>
            <a:r>
              <a:rPr lang="en-US" sz="2800" dirty="0"/>
              <a:t>Can you get the answer from the available data</a:t>
            </a:r>
          </a:p>
          <a:p>
            <a:pPr lvl="1"/>
            <a:r>
              <a:rPr lang="en-US" sz="2400" dirty="0"/>
              <a:t>Use of proxy data</a:t>
            </a:r>
          </a:p>
          <a:p>
            <a:pPr lvl="1"/>
            <a:r>
              <a:rPr lang="en-US" sz="2400" dirty="0"/>
              <a:t>Relevant data is missing</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
        <p:nvSpPr>
          <p:cNvPr id="6" name="Rectangle 2"/>
          <p:cNvSpPr>
            <a:spLocks noGrp="1" noChangeArrowheads="1"/>
          </p:cNvSpPr>
          <p:nvPr>
            <p:ph type="title"/>
          </p:nvPr>
        </p:nvSpPr>
        <p:spPr>
          <a:xfrm>
            <a:off x="457200" y="179295"/>
            <a:ext cx="8229600" cy="762000"/>
          </a:xfrm>
        </p:spPr>
        <p:txBody>
          <a:bodyPr/>
          <a:lstStyle/>
          <a:p>
            <a:r>
              <a:rPr lang="en-US" sz="4000" dirty="0">
                <a:solidFill>
                  <a:schemeClr val="accent2"/>
                </a:solidFill>
              </a:rPr>
              <a:t>Meaning of Data </a:t>
            </a:r>
            <a:r>
              <a:rPr lang="en-US" sz="4000" dirty="0" smtClean="0">
                <a:solidFill>
                  <a:schemeClr val="accent2"/>
                </a:solidFill>
              </a:rPr>
              <a:t>Quality</a:t>
            </a:r>
            <a:endParaRPr lang="en-US" sz="4000" dirty="0">
              <a:solidFill>
                <a:schemeClr val="accent2"/>
              </a:solidFill>
            </a:endParaRPr>
          </a:p>
        </p:txBody>
      </p:sp>
    </p:spTree>
    <p:extLst>
      <p:ext uri="{BB962C8B-B14F-4D97-AF65-F5344CB8AC3E}">
        <p14:creationId xmlns:p14="http://schemas.microsoft.com/office/powerpoint/2010/main" val="323448285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838200"/>
          </a:xfrm>
        </p:spPr>
        <p:txBody>
          <a:bodyPr/>
          <a:lstStyle/>
          <a:p>
            <a:r>
              <a:rPr lang="en-US" sz="4000">
                <a:solidFill>
                  <a:schemeClr val="accent2"/>
                </a:solidFill>
              </a:rPr>
              <a:t>The Data Quality Continuum</a:t>
            </a:r>
          </a:p>
        </p:txBody>
      </p:sp>
      <p:sp>
        <p:nvSpPr>
          <p:cNvPr id="11267" name="Rectangle 3"/>
          <p:cNvSpPr>
            <a:spLocks noGrp="1" noChangeArrowheads="1"/>
          </p:cNvSpPr>
          <p:nvPr>
            <p:ph type="body" idx="1"/>
          </p:nvPr>
        </p:nvSpPr>
        <p:spPr>
          <a:xfrm>
            <a:off x="457200" y="1408953"/>
            <a:ext cx="8229600" cy="5135563"/>
          </a:xfrm>
        </p:spPr>
        <p:txBody>
          <a:bodyPr/>
          <a:lstStyle/>
          <a:p>
            <a:r>
              <a:rPr lang="en-US" sz="2800" dirty="0"/>
              <a:t>Data and information is not static, it flows in a data collection and usage process</a:t>
            </a:r>
          </a:p>
          <a:p>
            <a:pPr lvl="1"/>
            <a:r>
              <a:rPr lang="en-US" sz="2400" dirty="0"/>
              <a:t>Data gathering</a:t>
            </a:r>
          </a:p>
          <a:p>
            <a:pPr lvl="1"/>
            <a:r>
              <a:rPr lang="en-US" sz="2400" dirty="0"/>
              <a:t>Data delivery</a:t>
            </a:r>
          </a:p>
          <a:p>
            <a:pPr lvl="1"/>
            <a:r>
              <a:rPr lang="en-US" sz="2400" dirty="0"/>
              <a:t>Data storage</a:t>
            </a:r>
          </a:p>
          <a:p>
            <a:pPr lvl="1"/>
            <a:r>
              <a:rPr lang="en-US" sz="2400" dirty="0"/>
              <a:t>Data integration</a:t>
            </a:r>
          </a:p>
          <a:p>
            <a:pPr lvl="1"/>
            <a:r>
              <a:rPr lang="en-US" sz="2400" dirty="0"/>
              <a:t>Data retrieval</a:t>
            </a:r>
          </a:p>
          <a:p>
            <a:pPr lvl="1"/>
            <a:r>
              <a:rPr lang="en-US" sz="2400" dirty="0"/>
              <a:t>Data mining/analysis</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
        <p:nvSpPr>
          <p:cNvPr id="2" name="Down Arrow 1"/>
          <p:cNvSpPr/>
          <p:nvPr/>
        </p:nvSpPr>
        <p:spPr>
          <a:xfrm>
            <a:off x="4514249" y="2622537"/>
            <a:ext cx="875899" cy="2242687"/>
          </a:xfrm>
          <a:prstGeom prst="downArrow">
            <a:avLst/>
          </a:prstGeom>
          <a:gradFill>
            <a:gsLst>
              <a:gs pos="0">
                <a:srgbClr val="FFF200"/>
              </a:gs>
              <a:gs pos="45000">
                <a:srgbClr val="FF7A00"/>
              </a:gs>
              <a:gs pos="70000">
                <a:srgbClr val="FF0300"/>
              </a:gs>
              <a:gs pos="100000">
                <a:srgbClr val="4D0808"/>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6693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0700" y="2565400"/>
            <a:ext cx="8102600" cy="1714500"/>
          </a:xfrm>
          <a:prstGeom prst="rect">
            <a:avLst/>
          </a:prstGeom>
        </p:spPr>
      </p:pic>
    </p:spTree>
    <p:extLst>
      <p:ext uri="{BB962C8B-B14F-4D97-AF65-F5344CB8AC3E}">
        <p14:creationId xmlns:p14="http://schemas.microsoft.com/office/powerpoint/2010/main" val="3477229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94235"/>
            <a:ext cx="8229600" cy="792163"/>
          </a:xfrm>
        </p:spPr>
        <p:txBody>
          <a:bodyPr/>
          <a:lstStyle/>
          <a:p>
            <a:r>
              <a:rPr lang="en-US" sz="4000" dirty="0">
                <a:solidFill>
                  <a:schemeClr val="accent2"/>
                </a:solidFill>
              </a:rPr>
              <a:t>Data Gathering</a:t>
            </a:r>
          </a:p>
        </p:txBody>
      </p:sp>
      <p:sp>
        <p:nvSpPr>
          <p:cNvPr id="12291" name="Rectangle 3"/>
          <p:cNvSpPr>
            <a:spLocks noGrp="1" noChangeArrowheads="1"/>
          </p:cNvSpPr>
          <p:nvPr>
            <p:ph type="body" idx="1"/>
          </p:nvPr>
        </p:nvSpPr>
        <p:spPr>
          <a:xfrm>
            <a:off x="533400" y="1311031"/>
            <a:ext cx="8229600" cy="5029200"/>
          </a:xfrm>
        </p:spPr>
        <p:txBody>
          <a:bodyPr/>
          <a:lstStyle/>
          <a:p>
            <a:r>
              <a:rPr lang="en-US" dirty="0"/>
              <a:t>How does the data enter the system?</a:t>
            </a:r>
          </a:p>
          <a:p>
            <a:r>
              <a:rPr lang="en-US" dirty="0"/>
              <a:t>Sources of problems: </a:t>
            </a:r>
          </a:p>
          <a:p>
            <a:pPr lvl="1"/>
            <a:r>
              <a:rPr lang="en-US" dirty="0"/>
              <a:t>Manual entry</a:t>
            </a:r>
          </a:p>
          <a:p>
            <a:pPr lvl="1"/>
            <a:r>
              <a:rPr lang="en-US" dirty="0"/>
              <a:t>No uniform standards for content and formats </a:t>
            </a:r>
          </a:p>
          <a:p>
            <a:pPr lvl="1"/>
            <a:r>
              <a:rPr lang="en-US" dirty="0"/>
              <a:t>Parallel data entry (duplicates)</a:t>
            </a:r>
          </a:p>
          <a:p>
            <a:pPr lvl="1"/>
            <a:r>
              <a:rPr lang="en-US" dirty="0"/>
              <a:t>Approximations, surrogates – SW/HW constraints</a:t>
            </a:r>
          </a:p>
          <a:p>
            <a:pPr lvl="1"/>
            <a:r>
              <a:rPr lang="en-US" dirty="0"/>
              <a:t>Measurement </a:t>
            </a:r>
            <a:r>
              <a:rPr lang="en-US" dirty="0" smtClean="0"/>
              <a:t>or sensor errors</a:t>
            </a:r>
            <a:r>
              <a:rPr lang="en-US" dirty="0"/>
              <a:t>.</a:t>
            </a:r>
          </a:p>
          <a:p>
            <a:endParaRPr lang="en-US"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73714275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94235"/>
            <a:ext cx="8229600" cy="685800"/>
          </a:xfrm>
        </p:spPr>
        <p:txBody>
          <a:bodyPr/>
          <a:lstStyle/>
          <a:p>
            <a:r>
              <a:rPr lang="en-US" sz="4000" dirty="0" smtClean="0">
                <a:solidFill>
                  <a:schemeClr val="accent2"/>
                </a:solidFill>
              </a:rPr>
              <a:t>Data Gathering - Solutions</a:t>
            </a:r>
            <a:endParaRPr lang="en-US" sz="4000" dirty="0">
              <a:solidFill>
                <a:schemeClr val="accent2"/>
              </a:solidFill>
            </a:endParaRPr>
          </a:p>
        </p:txBody>
      </p:sp>
      <p:sp>
        <p:nvSpPr>
          <p:cNvPr id="13315" name="Rectangle 3"/>
          <p:cNvSpPr>
            <a:spLocks noGrp="1" noChangeArrowheads="1"/>
          </p:cNvSpPr>
          <p:nvPr>
            <p:ph type="body" idx="1"/>
          </p:nvPr>
        </p:nvSpPr>
        <p:spPr>
          <a:xfrm>
            <a:off x="457200" y="1206162"/>
            <a:ext cx="8229600" cy="5211763"/>
          </a:xfrm>
        </p:spPr>
        <p:txBody>
          <a:bodyPr/>
          <a:lstStyle/>
          <a:p>
            <a:r>
              <a:rPr lang="en-US" dirty="0"/>
              <a:t>Potential Solutions:</a:t>
            </a:r>
          </a:p>
          <a:p>
            <a:pPr lvl="1"/>
            <a:r>
              <a:rPr lang="en-US" dirty="0"/>
              <a:t>Preemptive: </a:t>
            </a:r>
          </a:p>
          <a:p>
            <a:pPr lvl="2"/>
            <a:r>
              <a:rPr lang="en-US" dirty="0"/>
              <a:t>Process architecture (build in integrity checks)</a:t>
            </a:r>
          </a:p>
          <a:p>
            <a:pPr lvl="2"/>
            <a:r>
              <a:rPr lang="en-US" dirty="0"/>
              <a:t>Process management (reward accurate data entry, data sharing, data stewards)</a:t>
            </a:r>
          </a:p>
          <a:p>
            <a:pPr lvl="1"/>
            <a:r>
              <a:rPr lang="en-US" dirty="0"/>
              <a:t>Retrospective: </a:t>
            </a:r>
          </a:p>
          <a:p>
            <a:pPr lvl="2"/>
            <a:r>
              <a:rPr lang="en-US" dirty="0"/>
              <a:t>Cleaning focus (duplicate removal, merge/purge, name &amp; address matching, field value standardization)</a:t>
            </a:r>
          </a:p>
          <a:p>
            <a:pPr lvl="2"/>
            <a:r>
              <a:rPr lang="en-US" dirty="0"/>
              <a:t>Diagnostic focus  (automated detection of glitches).</a:t>
            </a:r>
          </a:p>
          <a:p>
            <a:endParaRPr lang="en-US"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321874697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94235"/>
            <a:ext cx="8229600" cy="792163"/>
          </a:xfrm>
        </p:spPr>
        <p:txBody>
          <a:bodyPr/>
          <a:lstStyle/>
          <a:p>
            <a:r>
              <a:rPr lang="en-US" sz="4000" dirty="0">
                <a:solidFill>
                  <a:schemeClr val="accent2"/>
                </a:solidFill>
              </a:rPr>
              <a:t>Data Delivery</a:t>
            </a:r>
          </a:p>
        </p:txBody>
      </p:sp>
      <p:sp>
        <p:nvSpPr>
          <p:cNvPr id="14339" name="Rectangle 3"/>
          <p:cNvSpPr>
            <a:spLocks noGrp="1" noChangeArrowheads="1"/>
          </p:cNvSpPr>
          <p:nvPr>
            <p:ph type="body" idx="1"/>
          </p:nvPr>
        </p:nvSpPr>
        <p:spPr>
          <a:xfrm>
            <a:off x="533400" y="1375563"/>
            <a:ext cx="8229600" cy="5334000"/>
          </a:xfrm>
        </p:spPr>
        <p:txBody>
          <a:bodyPr/>
          <a:lstStyle/>
          <a:p>
            <a:r>
              <a:rPr lang="en-US" dirty="0"/>
              <a:t>Destroying or mutilating information by inappropriate pre-processing</a:t>
            </a:r>
          </a:p>
          <a:p>
            <a:pPr lvl="1"/>
            <a:r>
              <a:rPr lang="en-US" dirty="0"/>
              <a:t>Inappropriate aggregation</a:t>
            </a:r>
          </a:p>
          <a:p>
            <a:pPr lvl="1"/>
            <a:r>
              <a:rPr lang="en-US" dirty="0"/>
              <a:t>Nulls converted to default values</a:t>
            </a:r>
          </a:p>
          <a:p>
            <a:r>
              <a:rPr lang="en-US" dirty="0"/>
              <a:t>Loss of data:</a:t>
            </a:r>
          </a:p>
          <a:p>
            <a:pPr lvl="1"/>
            <a:r>
              <a:rPr lang="en-US" dirty="0"/>
              <a:t>Buffer overflows</a:t>
            </a:r>
          </a:p>
          <a:p>
            <a:pPr lvl="1"/>
            <a:r>
              <a:rPr lang="en-US" dirty="0"/>
              <a:t>Transmission problems</a:t>
            </a:r>
          </a:p>
          <a:p>
            <a:pPr lvl="1"/>
            <a:r>
              <a:rPr lang="en-US" dirty="0"/>
              <a:t>No checks</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415789287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79294"/>
            <a:ext cx="8229600" cy="715963"/>
          </a:xfrm>
        </p:spPr>
        <p:txBody>
          <a:bodyPr/>
          <a:lstStyle/>
          <a:p>
            <a:r>
              <a:rPr lang="en-US" sz="4000" dirty="0" smtClean="0">
                <a:solidFill>
                  <a:schemeClr val="accent2"/>
                </a:solidFill>
              </a:rPr>
              <a:t>Data Delivery - Solutions</a:t>
            </a:r>
            <a:endParaRPr lang="en-US" sz="4000" dirty="0">
              <a:solidFill>
                <a:schemeClr val="accent2"/>
              </a:solidFill>
            </a:endParaRPr>
          </a:p>
        </p:txBody>
      </p:sp>
      <p:sp>
        <p:nvSpPr>
          <p:cNvPr id="15363" name="Rectangle 3"/>
          <p:cNvSpPr>
            <a:spLocks noGrp="1" noChangeArrowheads="1"/>
          </p:cNvSpPr>
          <p:nvPr>
            <p:ph type="body" idx="1"/>
          </p:nvPr>
        </p:nvSpPr>
        <p:spPr>
          <a:xfrm>
            <a:off x="457200" y="1287929"/>
            <a:ext cx="8229600" cy="5211763"/>
          </a:xfrm>
        </p:spPr>
        <p:txBody>
          <a:bodyPr/>
          <a:lstStyle/>
          <a:p>
            <a:r>
              <a:rPr lang="en-US" sz="2800" dirty="0"/>
              <a:t>Build reliable transmission protocols</a:t>
            </a:r>
          </a:p>
          <a:p>
            <a:pPr lvl="1"/>
            <a:r>
              <a:rPr lang="en-US" sz="2400" dirty="0"/>
              <a:t>Use a relay server</a:t>
            </a:r>
          </a:p>
          <a:p>
            <a:r>
              <a:rPr lang="en-US" sz="2800" dirty="0"/>
              <a:t>Verification</a:t>
            </a:r>
          </a:p>
          <a:p>
            <a:pPr lvl="1"/>
            <a:r>
              <a:rPr lang="en-US" sz="2400" dirty="0"/>
              <a:t>Checksums, verification parser</a:t>
            </a:r>
          </a:p>
          <a:p>
            <a:pPr lvl="1"/>
            <a:r>
              <a:rPr lang="en-US" sz="2400" dirty="0"/>
              <a:t>Do the uploaded files fit an expected pattern?</a:t>
            </a:r>
          </a:p>
          <a:p>
            <a:r>
              <a:rPr lang="en-US" sz="2800" dirty="0"/>
              <a:t>Relationships</a:t>
            </a:r>
          </a:p>
          <a:p>
            <a:pPr lvl="1"/>
            <a:r>
              <a:rPr lang="en-US" sz="2400" dirty="0"/>
              <a:t>Are there dependencies between data streams and processing steps</a:t>
            </a:r>
          </a:p>
          <a:p>
            <a:r>
              <a:rPr lang="en-US" sz="2800" dirty="0"/>
              <a:t>Interface agreements</a:t>
            </a:r>
          </a:p>
          <a:p>
            <a:pPr lvl="1"/>
            <a:r>
              <a:rPr lang="en-US" sz="2400" dirty="0"/>
              <a:t>Data quality commitment from the data stream supplier.</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20446485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19529"/>
            <a:ext cx="8229600" cy="762000"/>
          </a:xfrm>
        </p:spPr>
        <p:txBody>
          <a:bodyPr/>
          <a:lstStyle/>
          <a:p>
            <a:r>
              <a:rPr lang="en-US" sz="4000" dirty="0">
                <a:solidFill>
                  <a:schemeClr val="accent2"/>
                </a:solidFill>
              </a:rPr>
              <a:t>Data Storage</a:t>
            </a:r>
          </a:p>
        </p:txBody>
      </p:sp>
      <p:sp>
        <p:nvSpPr>
          <p:cNvPr id="21507" name="Rectangle 3"/>
          <p:cNvSpPr>
            <a:spLocks noGrp="1" noChangeArrowheads="1"/>
          </p:cNvSpPr>
          <p:nvPr>
            <p:ph type="body" idx="1"/>
          </p:nvPr>
        </p:nvSpPr>
        <p:spPr>
          <a:xfrm>
            <a:off x="457200" y="990600"/>
            <a:ext cx="8229600" cy="5135563"/>
          </a:xfrm>
        </p:spPr>
        <p:txBody>
          <a:bodyPr/>
          <a:lstStyle/>
          <a:p>
            <a:pPr>
              <a:lnSpc>
                <a:spcPct val="90000"/>
              </a:lnSpc>
            </a:pPr>
            <a:r>
              <a:rPr lang="en-US" sz="2800" dirty="0"/>
              <a:t>You get a data set.  What do you do with it?</a:t>
            </a:r>
          </a:p>
          <a:p>
            <a:pPr>
              <a:lnSpc>
                <a:spcPct val="90000"/>
              </a:lnSpc>
            </a:pPr>
            <a:r>
              <a:rPr lang="en-US" sz="2800" dirty="0"/>
              <a:t>Problems in physical storage</a:t>
            </a:r>
          </a:p>
          <a:p>
            <a:pPr lvl="1">
              <a:lnSpc>
                <a:spcPct val="90000"/>
              </a:lnSpc>
            </a:pPr>
            <a:r>
              <a:rPr lang="en-US" sz="2400" dirty="0"/>
              <a:t>Can be an issue, but terabytes are cheap.</a:t>
            </a:r>
          </a:p>
          <a:p>
            <a:pPr>
              <a:lnSpc>
                <a:spcPct val="90000"/>
              </a:lnSpc>
            </a:pPr>
            <a:r>
              <a:rPr lang="en-US" sz="2800" dirty="0"/>
              <a:t>Problems in logical </a:t>
            </a:r>
            <a:r>
              <a:rPr lang="en-US" sz="2800" dirty="0" smtClean="0"/>
              <a:t>storage</a:t>
            </a:r>
            <a:endParaRPr lang="en-US" sz="2800" dirty="0"/>
          </a:p>
          <a:p>
            <a:pPr lvl="1">
              <a:lnSpc>
                <a:spcPct val="90000"/>
              </a:lnSpc>
            </a:pPr>
            <a:r>
              <a:rPr lang="en-US" sz="2400" dirty="0"/>
              <a:t>Poor metadata.</a:t>
            </a:r>
          </a:p>
          <a:p>
            <a:pPr lvl="2">
              <a:lnSpc>
                <a:spcPct val="90000"/>
              </a:lnSpc>
            </a:pPr>
            <a:r>
              <a:rPr lang="en-US" sz="2000" dirty="0"/>
              <a:t>Data feeds are often derived from application programs or legacy data sources</a:t>
            </a:r>
            <a:r>
              <a:rPr lang="en-US" sz="2000" dirty="0" smtClean="0"/>
              <a:t>.</a:t>
            </a:r>
          </a:p>
          <a:p>
            <a:pPr lvl="1">
              <a:lnSpc>
                <a:spcPct val="90000"/>
              </a:lnSpc>
            </a:pPr>
            <a:r>
              <a:rPr lang="en-US" sz="2400" dirty="0" smtClean="0"/>
              <a:t>Inappropriate data models.</a:t>
            </a:r>
          </a:p>
          <a:p>
            <a:pPr lvl="2">
              <a:lnSpc>
                <a:spcPct val="90000"/>
              </a:lnSpc>
            </a:pPr>
            <a:r>
              <a:rPr lang="en-US" sz="2000" dirty="0" smtClean="0"/>
              <a:t>Missing </a:t>
            </a:r>
            <a:r>
              <a:rPr lang="en-US" sz="2000" dirty="0"/>
              <a:t>timestamps, incorrect normalization, etc.</a:t>
            </a:r>
          </a:p>
          <a:p>
            <a:pPr lvl="1">
              <a:lnSpc>
                <a:spcPct val="90000"/>
              </a:lnSpc>
            </a:pPr>
            <a:r>
              <a:rPr lang="en-US" sz="2400" dirty="0"/>
              <a:t>Ad-hoc modifications.</a:t>
            </a:r>
          </a:p>
          <a:p>
            <a:pPr lvl="2">
              <a:lnSpc>
                <a:spcPct val="90000"/>
              </a:lnSpc>
            </a:pPr>
            <a:r>
              <a:rPr lang="en-US" sz="2000" dirty="0"/>
              <a:t>Structure the data to fit the GUI.</a:t>
            </a:r>
          </a:p>
          <a:p>
            <a:pPr lvl="1">
              <a:lnSpc>
                <a:spcPct val="90000"/>
              </a:lnSpc>
            </a:pPr>
            <a:r>
              <a:rPr lang="en-US" sz="2400" dirty="0"/>
              <a:t>Hardware / software constraints.</a:t>
            </a:r>
          </a:p>
          <a:p>
            <a:pPr lvl="2">
              <a:lnSpc>
                <a:spcPct val="90000"/>
              </a:lnSpc>
            </a:pPr>
            <a:r>
              <a:rPr lang="en-US" sz="2000" dirty="0"/>
              <a:t>Data transmission via Excel spreadsheets, Y2K</a:t>
            </a:r>
          </a:p>
          <a:p>
            <a:pPr lvl="2">
              <a:lnSpc>
                <a:spcPct val="90000"/>
              </a:lnSpc>
            </a:pPr>
            <a:endParaRPr lang="en-US" sz="20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0202546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39059"/>
            <a:ext cx="8229600" cy="792163"/>
          </a:xfrm>
        </p:spPr>
        <p:txBody>
          <a:bodyPr/>
          <a:lstStyle/>
          <a:p>
            <a:r>
              <a:rPr lang="en-US" sz="4000" dirty="0" smtClean="0">
                <a:solidFill>
                  <a:schemeClr val="accent2"/>
                </a:solidFill>
              </a:rPr>
              <a:t>Data Storage - Solutions</a:t>
            </a:r>
            <a:endParaRPr lang="en-US" sz="4000" dirty="0">
              <a:solidFill>
                <a:schemeClr val="accent2"/>
              </a:solidFill>
            </a:endParaRPr>
          </a:p>
        </p:txBody>
      </p:sp>
      <p:sp>
        <p:nvSpPr>
          <p:cNvPr id="23555" name="Rectangle 3"/>
          <p:cNvSpPr>
            <a:spLocks noGrp="1" noChangeArrowheads="1"/>
          </p:cNvSpPr>
          <p:nvPr>
            <p:ph type="body" idx="1"/>
          </p:nvPr>
        </p:nvSpPr>
        <p:spPr>
          <a:xfrm>
            <a:off x="457200" y="1302870"/>
            <a:ext cx="8229600" cy="5211763"/>
          </a:xfrm>
        </p:spPr>
        <p:txBody>
          <a:bodyPr/>
          <a:lstStyle/>
          <a:p>
            <a:r>
              <a:rPr lang="en-US" sz="2800" dirty="0"/>
              <a:t>Metadata</a:t>
            </a:r>
          </a:p>
          <a:p>
            <a:pPr lvl="1"/>
            <a:r>
              <a:rPr lang="en-US" sz="2400" dirty="0"/>
              <a:t>Document and publish data specifications.</a:t>
            </a:r>
          </a:p>
          <a:p>
            <a:r>
              <a:rPr lang="en-US" sz="2800" dirty="0"/>
              <a:t>Planning</a:t>
            </a:r>
          </a:p>
          <a:p>
            <a:pPr lvl="1"/>
            <a:r>
              <a:rPr lang="en-US" sz="2400" dirty="0"/>
              <a:t>Assume that everything bad will happen.</a:t>
            </a:r>
          </a:p>
          <a:p>
            <a:pPr lvl="1"/>
            <a:r>
              <a:rPr lang="en-US" sz="2400" dirty="0"/>
              <a:t>Can be very difficult.</a:t>
            </a:r>
          </a:p>
          <a:p>
            <a:r>
              <a:rPr lang="en-US" sz="2800" dirty="0"/>
              <a:t>Data exploration</a:t>
            </a:r>
          </a:p>
          <a:p>
            <a:pPr lvl="1"/>
            <a:r>
              <a:rPr lang="en-US" sz="2400" dirty="0"/>
              <a:t>Use data browsing and data mining tools to examine the data.</a:t>
            </a:r>
          </a:p>
          <a:p>
            <a:pPr lvl="2"/>
            <a:r>
              <a:rPr lang="en-US" sz="2000" dirty="0"/>
              <a:t>Does it meet the specifications you assumed?</a:t>
            </a:r>
          </a:p>
          <a:p>
            <a:pPr lvl="2"/>
            <a:r>
              <a:rPr lang="en-US" sz="2000" dirty="0"/>
              <a:t>Has something changed?</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208010617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792163"/>
          </a:xfrm>
        </p:spPr>
        <p:txBody>
          <a:bodyPr/>
          <a:lstStyle/>
          <a:p>
            <a:r>
              <a:rPr lang="en-US" sz="4000">
                <a:solidFill>
                  <a:schemeClr val="accent2"/>
                </a:solidFill>
              </a:rPr>
              <a:t>Data Retrieval</a:t>
            </a:r>
          </a:p>
        </p:txBody>
      </p:sp>
      <p:sp>
        <p:nvSpPr>
          <p:cNvPr id="26627" name="Rectangle 3"/>
          <p:cNvSpPr>
            <a:spLocks noGrp="1" noChangeArrowheads="1"/>
          </p:cNvSpPr>
          <p:nvPr>
            <p:ph type="body" idx="1"/>
          </p:nvPr>
        </p:nvSpPr>
        <p:spPr>
          <a:xfrm>
            <a:off x="457200" y="990600"/>
            <a:ext cx="8229600" cy="5135563"/>
          </a:xfrm>
        </p:spPr>
        <p:txBody>
          <a:bodyPr/>
          <a:lstStyle/>
          <a:p>
            <a:pPr>
              <a:lnSpc>
                <a:spcPct val="90000"/>
              </a:lnSpc>
            </a:pPr>
            <a:r>
              <a:rPr lang="en-US" sz="2800" dirty="0"/>
              <a:t>Exported data sets are often a view of the actual data.  Problems occur because:</a:t>
            </a:r>
          </a:p>
          <a:p>
            <a:pPr lvl="1">
              <a:lnSpc>
                <a:spcPct val="90000"/>
              </a:lnSpc>
            </a:pPr>
            <a:r>
              <a:rPr lang="en-US" sz="2400" dirty="0"/>
              <a:t>Source data not properly understood.</a:t>
            </a:r>
          </a:p>
          <a:p>
            <a:pPr lvl="1">
              <a:lnSpc>
                <a:spcPct val="90000"/>
              </a:lnSpc>
            </a:pPr>
            <a:r>
              <a:rPr lang="en-US" sz="2400" dirty="0"/>
              <a:t>Need for derived data not understood.</a:t>
            </a:r>
          </a:p>
          <a:p>
            <a:pPr lvl="1">
              <a:lnSpc>
                <a:spcPct val="90000"/>
              </a:lnSpc>
            </a:pPr>
            <a:r>
              <a:rPr lang="en-US" sz="2400" dirty="0"/>
              <a:t>Just plain mistakes.</a:t>
            </a:r>
          </a:p>
          <a:p>
            <a:pPr lvl="2">
              <a:lnSpc>
                <a:spcPct val="90000"/>
              </a:lnSpc>
            </a:pPr>
            <a:r>
              <a:rPr lang="en-US" dirty="0"/>
              <a:t>Inner join vs. outer join</a:t>
            </a:r>
          </a:p>
          <a:p>
            <a:pPr lvl="2">
              <a:lnSpc>
                <a:spcPct val="90000"/>
              </a:lnSpc>
            </a:pPr>
            <a:r>
              <a:rPr lang="en-US" dirty="0"/>
              <a:t>Understanding NULL values</a:t>
            </a:r>
          </a:p>
          <a:p>
            <a:pPr>
              <a:lnSpc>
                <a:spcPct val="90000"/>
              </a:lnSpc>
            </a:pPr>
            <a:r>
              <a:rPr lang="en-US" sz="2800" dirty="0"/>
              <a:t>Computational constraints</a:t>
            </a:r>
          </a:p>
          <a:p>
            <a:pPr lvl="1">
              <a:lnSpc>
                <a:spcPct val="90000"/>
              </a:lnSpc>
            </a:pPr>
            <a:r>
              <a:rPr lang="en-US" sz="2400" dirty="0"/>
              <a:t>E.g., too expensive to give a full history, </a:t>
            </a:r>
            <a:r>
              <a:rPr lang="en-US" sz="2400" dirty="0" smtClean="0"/>
              <a:t>we</a:t>
            </a:r>
            <a:r>
              <a:rPr lang="en-US" sz="2400" dirty="0" smtClean="0">
                <a:latin typeface="Arial"/>
              </a:rPr>
              <a:t>’</a:t>
            </a:r>
            <a:r>
              <a:rPr lang="en-US" sz="2400" dirty="0" smtClean="0"/>
              <a:t>ll </a:t>
            </a:r>
            <a:r>
              <a:rPr lang="en-US" sz="2400" dirty="0"/>
              <a:t>supply a snapshot.</a:t>
            </a:r>
          </a:p>
          <a:p>
            <a:pPr>
              <a:lnSpc>
                <a:spcPct val="90000"/>
              </a:lnSpc>
            </a:pPr>
            <a:r>
              <a:rPr lang="en-US" sz="2800" dirty="0"/>
              <a:t>Incompatibility</a:t>
            </a:r>
          </a:p>
          <a:p>
            <a:pPr lvl="1">
              <a:lnSpc>
                <a:spcPct val="90000"/>
              </a:lnSpc>
            </a:pPr>
            <a:r>
              <a:rPr lang="en-US" sz="2400" dirty="0" err="1"/>
              <a:t>Ebcdic</a:t>
            </a:r>
            <a:r>
              <a:rPr lang="en-US" sz="2400" dirty="0" smtClean="0"/>
              <a:t>? Unicode?</a:t>
            </a:r>
            <a:endParaRPr lang="en-US" sz="24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68199571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434181"/>
            <a:ext cx="8229600" cy="715963"/>
          </a:xfrm>
        </p:spPr>
        <p:txBody>
          <a:bodyPr/>
          <a:lstStyle/>
          <a:p>
            <a:r>
              <a:rPr lang="en-US" sz="4000" dirty="0">
                <a:solidFill>
                  <a:schemeClr val="accent2"/>
                </a:solidFill>
              </a:rPr>
              <a:t>Data Mining and Analysis</a:t>
            </a:r>
          </a:p>
        </p:txBody>
      </p:sp>
      <p:sp>
        <p:nvSpPr>
          <p:cNvPr id="27651" name="Rectangle 3"/>
          <p:cNvSpPr>
            <a:spLocks noGrp="1" noChangeArrowheads="1"/>
          </p:cNvSpPr>
          <p:nvPr>
            <p:ph type="body" idx="1"/>
          </p:nvPr>
        </p:nvSpPr>
        <p:spPr>
          <a:xfrm>
            <a:off x="457200" y="1392517"/>
            <a:ext cx="8229600" cy="5211763"/>
          </a:xfrm>
        </p:spPr>
        <p:txBody>
          <a:bodyPr/>
          <a:lstStyle/>
          <a:p>
            <a:r>
              <a:rPr lang="en-US" sz="2800" dirty="0"/>
              <a:t>What are you doing with all this data anyway?</a:t>
            </a:r>
          </a:p>
          <a:p>
            <a:r>
              <a:rPr lang="en-US" sz="2800" dirty="0"/>
              <a:t>Problems in the analysis.</a:t>
            </a:r>
          </a:p>
          <a:p>
            <a:pPr lvl="1"/>
            <a:r>
              <a:rPr lang="en-US" sz="2400" dirty="0"/>
              <a:t>Scale and performance</a:t>
            </a:r>
          </a:p>
          <a:p>
            <a:pPr lvl="1"/>
            <a:r>
              <a:rPr lang="en-US" sz="2400" dirty="0"/>
              <a:t>Confidence bounds?</a:t>
            </a:r>
          </a:p>
          <a:p>
            <a:pPr lvl="1"/>
            <a:r>
              <a:rPr lang="en-US" sz="2400" dirty="0"/>
              <a:t>Black </a:t>
            </a:r>
            <a:r>
              <a:rPr lang="en-US" sz="2400" dirty="0" smtClean="0"/>
              <a:t>boxes</a:t>
            </a:r>
          </a:p>
          <a:p>
            <a:pPr lvl="1"/>
            <a:r>
              <a:rPr lang="en-US" sz="2400" dirty="0" smtClean="0"/>
              <a:t>Attachment to models</a:t>
            </a:r>
          </a:p>
          <a:p>
            <a:pPr lvl="1"/>
            <a:r>
              <a:rPr lang="en-US" sz="2400" dirty="0" smtClean="0"/>
              <a:t>Insufficient </a:t>
            </a:r>
            <a:r>
              <a:rPr lang="en-US" sz="2400" dirty="0"/>
              <a:t>domain expertise</a:t>
            </a:r>
          </a:p>
          <a:p>
            <a:pPr lvl="1"/>
            <a:r>
              <a:rPr lang="en-US" sz="2400" dirty="0"/>
              <a:t>Casual empiricism</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270350852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3700" y="434181"/>
            <a:ext cx="8229600" cy="715963"/>
          </a:xfrm>
        </p:spPr>
        <p:txBody>
          <a:bodyPr/>
          <a:lstStyle/>
          <a:p>
            <a:r>
              <a:rPr lang="en-US" sz="4000" dirty="0" smtClean="0">
                <a:solidFill>
                  <a:schemeClr val="accent2"/>
                </a:solidFill>
              </a:rPr>
              <a:t>Retrieval and Mining - Solutions</a:t>
            </a:r>
            <a:endParaRPr lang="en-US" sz="4000" dirty="0">
              <a:solidFill>
                <a:schemeClr val="accent2"/>
              </a:solidFill>
            </a:endParaRPr>
          </a:p>
        </p:txBody>
      </p:sp>
      <p:sp>
        <p:nvSpPr>
          <p:cNvPr id="28675" name="Rectangle 3"/>
          <p:cNvSpPr>
            <a:spLocks noGrp="1" noChangeArrowheads="1"/>
          </p:cNvSpPr>
          <p:nvPr>
            <p:ph type="body" idx="1"/>
          </p:nvPr>
        </p:nvSpPr>
        <p:spPr>
          <a:xfrm>
            <a:off x="393700" y="1362636"/>
            <a:ext cx="8382000" cy="5211763"/>
          </a:xfrm>
        </p:spPr>
        <p:txBody>
          <a:bodyPr/>
          <a:lstStyle/>
          <a:p>
            <a:r>
              <a:rPr lang="en-US" sz="2800" dirty="0"/>
              <a:t>Data exploration</a:t>
            </a:r>
          </a:p>
          <a:p>
            <a:pPr lvl="1"/>
            <a:r>
              <a:rPr lang="en-US" sz="2400" dirty="0"/>
              <a:t>Determine which models and techniques are appropriate, find data bugs, develop domain expertise.</a:t>
            </a:r>
          </a:p>
          <a:p>
            <a:r>
              <a:rPr lang="en-US" sz="2800" dirty="0"/>
              <a:t>Continuous analysis</a:t>
            </a:r>
          </a:p>
          <a:p>
            <a:pPr lvl="1"/>
            <a:r>
              <a:rPr lang="en-US" sz="2400" dirty="0"/>
              <a:t>Are the results stable? How do they change?</a:t>
            </a:r>
          </a:p>
          <a:p>
            <a:r>
              <a:rPr lang="en-US" sz="2800" dirty="0"/>
              <a:t>Accountability</a:t>
            </a:r>
          </a:p>
          <a:p>
            <a:pPr lvl="1"/>
            <a:r>
              <a:rPr lang="en-US" sz="2400" dirty="0"/>
              <a:t>Make the analysis part of the feedback loop.</a:t>
            </a:r>
          </a:p>
          <a:p>
            <a:pPr lvl="1"/>
            <a:endParaRPr lang="en-US" sz="24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307758747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6200"/>
            <a:ext cx="8229600" cy="792163"/>
          </a:xfrm>
        </p:spPr>
        <p:txBody>
          <a:bodyPr/>
          <a:lstStyle/>
          <a:p>
            <a:r>
              <a:rPr lang="en-US" sz="4000">
                <a:solidFill>
                  <a:schemeClr val="accent2"/>
                </a:solidFill>
              </a:rPr>
              <a:t>Data Quality Constraints</a:t>
            </a:r>
          </a:p>
        </p:txBody>
      </p:sp>
      <p:sp>
        <p:nvSpPr>
          <p:cNvPr id="31747" name="Rectangle 3"/>
          <p:cNvSpPr>
            <a:spLocks noGrp="1" noChangeArrowheads="1"/>
          </p:cNvSpPr>
          <p:nvPr>
            <p:ph type="body" idx="1"/>
          </p:nvPr>
        </p:nvSpPr>
        <p:spPr>
          <a:xfrm>
            <a:off x="457200" y="1066800"/>
            <a:ext cx="8229600" cy="5059363"/>
          </a:xfrm>
        </p:spPr>
        <p:txBody>
          <a:bodyPr/>
          <a:lstStyle/>
          <a:p>
            <a:pPr>
              <a:lnSpc>
                <a:spcPct val="90000"/>
              </a:lnSpc>
            </a:pPr>
            <a:r>
              <a:rPr lang="en-US" sz="2800"/>
              <a:t>Many data quality problems can be captured by </a:t>
            </a:r>
            <a:r>
              <a:rPr lang="en-US" sz="2800" i="1"/>
              <a:t>static</a:t>
            </a:r>
            <a:r>
              <a:rPr lang="en-US" sz="2800"/>
              <a:t> constraints based on the schema.</a:t>
            </a:r>
          </a:p>
          <a:p>
            <a:pPr lvl="1">
              <a:lnSpc>
                <a:spcPct val="90000"/>
              </a:lnSpc>
            </a:pPr>
            <a:r>
              <a:rPr lang="en-US" sz="2400"/>
              <a:t>Nulls not allowed, field domains, foreign key constraints, etc.</a:t>
            </a:r>
          </a:p>
          <a:p>
            <a:pPr>
              <a:lnSpc>
                <a:spcPct val="90000"/>
              </a:lnSpc>
            </a:pPr>
            <a:r>
              <a:rPr lang="en-US" sz="2800"/>
              <a:t>Many others are due to problems in workflow, and can be captured by </a:t>
            </a:r>
            <a:r>
              <a:rPr lang="en-US" sz="2800" i="1"/>
              <a:t>dynamic</a:t>
            </a:r>
            <a:r>
              <a:rPr lang="en-US" sz="2800"/>
              <a:t> constraints</a:t>
            </a:r>
          </a:p>
          <a:p>
            <a:pPr lvl="1">
              <a:lnSpc>
                <a:spcPct val="90000"/>
              </a:lnSpc>
            </a:pPr>
            <a:r>
              <a:rPr lang="en-US" sz="2400"/>
              <a:t>E.g., orders above $200 are processed by Biller 2</a:t>
            </a:r>
          </a:p>
          <a:p>
            <a:pPr>
              <a:lnSpc>
                <a:spcPct val="90000"/>
              </a:lnSpc>
            </a:pPr>
            <a:r>
              <a:rPr lang="en-US" sz="2800"/>
              <a:t>The constraints follow an 80-20 rule</a:t>
            </a:r>
          </a:p>
          <a:p>
            <a:pPr lvl="1">
              <a:lnSpc>
                <a:spcPct val="90000"/>
              </a:lnSpc>
            </a:pPr>
            <a:r>
              <a:rPr lang="en-US" sz="2400"/>
              <a:t>A few constraints capture most cases, thousands of constraints to capture the last few cases.</a:t>
            </a:r>
          </a:p>
          <a:p>
            <a:pPr>
              <a:lnSpc>
                <a:spcPct val="90000"/>
              </a:lnSpc>
            </a:pPr>
            <a:r>
              <a:rPr lang="en-US" sz="2800"/>
              <a:t>Constraints are measurable.  </a:t>
            </a:r>
            <a:r>
              <a:rPr lang="en-US" sz="2800">
                <a:solidFill>
                  <a:srgbClr val="0000FF"/>
                </a:solidFill>
              </a:rPr>
              <a:t>Data Quality Metrics</a:t>
            </a:r>
            <a:r>
              <a:rPr lang="en-US" sz="2800"/>
              <a:t>?</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5476590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000" y="2425700"/>
            <a:ext cx="8128000" cy="2006600"/>
          </a:xfrm>
          <a:prstGeom prst="rect">
            <a:avLst/>
          </a:prstGeom>
        </p:spPr>
      </p:pic>
    </p:spTree>
    <p:extLst>
      <p:ext uri="{BB962C8B-B14F-4D97-AF65-F5344CB8AC3E}">
        <p14:creationId xmlns:p14="http://schemas.microsoft.com/office/powerpoint/2010/main" val="3331964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
            <a:ext cx="8229600" cy="715963"/>
          </a:xfrm>
        </p:spPr>
        <p:txBody>
          <a:bodyPr/>
          <a:lstStyle/>
          <a:p>
            <a:r>
              <a:rPr lang="en-US" sz="4000">
                <a:solidFill>
                  <a:schemeClr val="accent2"/>
                </a:solidFill>
              </a:rPr>
              <a:t>Data Quality Metrics</a:t>
            </a:r>
          </a:p>
        </p:txBody>
      </p:sp>
      <p:sp>
        <p:nvSpPr>
          <p:cNvPr id="32771" name="Rectangle 3"/>
          <p:cNvSpPr>
            <a:spLocks noGrp="1" noChangeArrowheads="1"/>
          </p:cNvSpPr>
          <p:nvPr>
            <p:ph type="body" idx="1"/>
          </p:nvPr>
        </p:nvSpPr>
        <p:spPr>
          <a:xfrm>
            <a:off x="457200" y="1066800"/>
            <a:ext cx="8229600" cy="5059363"/>
          </a:xfrm>
        </p:spPr>
        <p:txBody>
          <a:bodyPr/>
          <a:lstStyle/>
          <a:p>
            <a:r>
              <a:rPr lang="en-US" sz="2800"/>
              <a:t>We want a measurable quantity</a:t>
            </a:r>
          </a:p>
          <a:p>
            <a:pPr lvl="1"/>
            <a:r>
              <a:rPr lang="en-US" sz="2400"/>
              <a:t>Indicates what is wrong and how to improve</a:t>
            </a:r>
          </a:p>
          <a:p>
            <a:pPr lvl="1"/>
            <a:r>
              <a:rPr lang="en-US" sz="2400"/>
              <a:t>Realize that DQ is a messy problem, no set of numbers will be perfect</a:t>
            </a:r>
          </a:p>
          <a:p>
            <a:r>
              <a:rPr lang="en-US" sz="2800"/>
              <a:t>Types of metrics</a:t>
            </a:r>
          </a:p>
          <a:p>
            <a:pPr lvl="1"/>
            <a:r>
              <a:rPr lang="en-US" sz="2400"/>
              <a:t>Static vs. dynamic constraints</a:t>
            </a:r>
          </a:p>
          <a:p>
            <a:pPr lvl="1"/>
            <a:r>
              <a:rPr lang="en-US" sz="2400"/>
              <a:t>Operational vs. diagnostic</a:t>
            </a:r>
          </a:p>
          <a:p>
            <a:r>
              <a:rPr lang="en-US" sz="2800"/>
              <a:t>Metrics should be </a:t>
            </a:r>
            <a:r>
              <a:rPr lang="en-US" sz="2800" i="1"/>
              <a:t>directionally correct</a:t>
            </a:r>
            <a:r>
              <a:rPr lang="en-US" sz="2800"/>
              <a:t> with an improvement in use of the data.</a:t>
            </a:r>
          </a:p>
          <a:p>
            <a:r>
              <a:rPr lang="en-US" sz="2800"/>
              <a:t>A very large number metrics are possible</a:t>
            </a:r>
          </a:p>
          <a:p>
            <a:pPr lvl="1"/>
            <a:r>
              <a:rPr lang="en-US" sz="2400"/>
              <a:t>Choose the most important ones.</a:t>
            </a: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245709201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762000"/>
          </a:xfrm>
        </p:spPr>
        <p:txBody>
          <a:bodyPr/>
          <a:lstStyle/>
          <a:p>
            <a:r>
              <a:rPr lang="en-US" sz="4000">
                <a:solidFill>
                  <a:schemeClr val="accent2"/>
                </a:solidFill>
              </a:rPr>
              <a:t>Examples of Data Quality Metrics</a:t>
            </a:r>
          </a:p>
        </p:txBody>
      </p:sp>
      <p:sp>
        <p:nvSpPr>
          <p:cNvPr id="33795" name="Rectangle 3"/>
          <p:cNvSpPr>
            <a:spLocks noGrp="1" noChangeArrowheads="1"/>
          </p:cNvSpPr>
          <p:nvPr>
            <p:ph type="body" idx="1"/>
          </p:nvPr>
        </p:nvSpPr>
        <p:spPr>
          <a:xfrm>
            <a:off x="457200" y="838200"/>
            <a:ext cx="8229600" cy="5287963"/>
          </a:xfrm>
        </p:spPr>
        <p:txBody>
          <a:bodyPr/>
          <a:lstStyle/>
          <a:p>
            <a:r>
              <a:rPr lang="en-US" sz="2800"/>
              <a:t>Conformance to schema</a:t>
            </a:r>
          </a:p>
          <a:p>
            <a:pPr lvl="1"/>
            <a:r>
              <a:rPr lang="en-US" sz="2400"/>
              <a:t>Evaluate constraints on a snapshot.</a:t>
            </a:r>
          </a:p>
          <a:p>
            <a:r>
              <a:rPr lang="en-US" sz="2800"/>
              <a:t>Conformance to business rules</a:t>
            </a:r>
          </a:p>
          <a:p>
            <a:pPr lvl="1"/>
            <a:r>
              <a:rPr lang="en-US" sz="2400"/>
              <a:t>Evaluate constraints on changes in the database.</a:t>
            </a:r>
          </a:p>
          <a:p>
            <a:r>
              <a:rPr lang="en-US" sz="2800"/>
              <a:t>Accuracy</a:t>
            </a:r>
          </a:p>
          <a:p>
            <a:pPr lvl="1"/>
            <a:r>
              <a:rPr lang="en-US" sz="2400"/>
              <a:t>Perform inventory (expensive), or use proxy (track complaints).  Audit samples?</a:t>
            </a:r>
          </a:p>
          <a:p>
            <a:r>
              <a:rPr lang="en-US" sz="2800"/>
              <a:t>Accessibility</a:t>
            </a:r>
          </a:p>
          <a:p>
            <a:r>
              <a:rPr lang="en-US" sz="2800"/>
              <a:t>Interpretability</a:t>
            </a:r>
          </a:p>
          <a:p>
            <a:r>
              <a:rPr lang="en-US" sz="2800"/>
              <a:t>Glitches in analysis</a:t>
            </a:r>
          </a:p>
          <a:p>
            <a:r>
              <a:rPr lang="en-US" sz="2800"/>
              <a:t>Successful completion of end-to-end process</a:t>
            </a:r>
          </a:p>
          <a:p>
            <a:endParaRPr lang="en-US" sz="280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70033228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792163"/>
          </a:xfrm>
        </p:spPr>
        <p:txBody>
          <a:bodyPr/>
          <a:lstStyle/>
          <a:p>
            <a:r>
              <a:rPr lang="en-US" sz="4000">
                <a:solidFill>
                  <a:schemeClr val="accent2"/>
                </a:solidFill>
              </a:rPr>
              <a:t>Technical Approaches</a:t>
            </a:r>
          </a:p>
        </p:txBody>
      </p:sp>
      <p:sp>
        <p:nvSpPr>
          <p:cNvPr id="35843" name="Rectangle 3"/>
          <p:cNvSpPr>
            <a:spLocks noGrp="1" noChangeArrowheads="1"/>
          </p:cNvSpPr>
          <p:nvPr>
            <p:ph type="body" idx="1"/>
          </p:nvPr>
        </p:nvSpPr>
        <p:spPr>
          <a:xfrm>
            <a:off x="457200" y="990600"/>
            <a:ext cx="8229600" cy="5135563"/>
          </a:xfrm>
        </p:spPr>
        <p:txBody>
          <a:bodyPr/>
          <a:lstStyle/>
          <a:p>
            <a:r>
              <a:rPr lang="en-US" sz="2800" dirty="0"/>
              <a:t>We need a multi-disciplinary approach to attack data quality problems</a:t>
            </a:r>
          </a:p>
          <a:p>
            <a:pPr lvl="1"/>
            <a:r>
              <a:rPr lang="en-US" sz="2400" dirty="0"/>
              <a:t>No one approach solves all problem</a:t>
            </a:r>
          </a:p>
          <a:p>
            <a:r>
              <a:rPr lang="en-US" sz="2800" dirty="0">
                <a:solidFill>
                  <a:srgbClr val="0000FF"/>
                </a:solidFill>
              </a:rPr>
              <a:t>Process management</a:t>
            </a:r>
          </a:p>
          <a:p>
            <a:pPr lvl="1"/>
            <a:r>
              <a:rPr lang="en-US" sz="2400" dirty="0"/>
              <a:t>Ensure proper procedures</a:t>
            </a:r>
          </a:p>
          <a:p>
            <a:r>
              <a:rPr lang="en-US" sz="2800" dirty="0">
                <a:solidFill>
                  <a:srgbClr val="0000FF"/>
                </a:solidFill>
              </a:rPr>
              <a:t>Statistics</a:t>
            </a:r>
          </a:p>
          <a:p>
            <a:pPr lvl="1"/>
            <a:r>
              <a:rPr lang="en-US" sz="2400" dirty="0"/>
              <a:t>Focus on analysis: find and repair anomalies in data.</a:t>
            </a:r>
          </a:p>
          <a:p>
            <a:r>
              <a:rPr lang="en-US" sz="2800" dirty="0">
                <a:solidFill>
                  <a:srgbClr val="0000FF"/>
                </a:solidFill>
              </a:rPr>
              <a:t>Database</a:t>
            </a:r>
          </a:p>
          <a:p>
            <a:pPr lvl="1"/>
            <a:r>
              <a:rPr lang="en-US" sz="2400" dirty="0"/>
              <a:t>Focus on relationships: ensure consistency.</a:t>
            </a:r>
          </a:p>
          <a:p>
            <a:r>
              <a:rPr lang="en-US" sz="2800" dirty="0">
                <a:solidFill>
                  <a:srgbClr val="0000FF"/>
                </a:solidFill>
              </a:rPr>
              <a:t>Metadata / domain expertise</a:t>
            </a:r>
          </a:p>
          <a:p>
            <a:pPr lvl="1"/>
            <a:r>
              <a:rPr lang="en-US" sz="2400" dirty="0"/>
              <a:t>What does it mean? Interpretation</a:t>
            </a:r>
          </a:p>
          <a:p>
            <a:endParaRPr lang="en-US" sz="2800" dirty="0">
              <a:solidFill>
                <a:srgbClr val="0000FF"/>
              </a:solidFill>
            </a:endParaRPr>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59249019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715963"/>
          </a:xfrm>
        </p:spPr>
        <p:txBody>
          <a:bodyPr/>
          <a:lstStyle/>
          <a:p>
            <a:r>
              <a:rPr lang="en-US" sz="4000" dirty="0">
                <a:solidFill>
                  <a:schemeClr val="accent2"/>
                </a:solidFill>
              </a:rPr>
              <a:t>Data Integration</a:t>
            </a:r>
          </a:p>
        </p:txBody>
      </p:sp>
      <p:sp>
        <p:nvSpPr>
          <p:cNvPr id="24579" name="Rectangle 3"/>
          <p:cNvSpPr>
            <a:spLocks noGrp="1" noChangeArrowheads="1"/>
          </p:cNvSpPr>
          <p:nvPr>
            <p:ph type="body" idx="1"/>
          </p:nvPr>
        </p:nvSpPr>
        <p:spPr>
          <a:xfrm>
            <a:off x="457200" y="838200"/>
            <a:ext cx="8229600" cy="5287963"/>
          </a:xfrm>
        </p:spPr>
        <p:txBody>
          <a:bodyPr/>
          <a:lstStyle/>
          <a:p>
            <a:r>
              <a:rPr lang="en-US" sz="2800" dirty="0"/>
              <a:t>Combine data sets (acquisitions, across departments).</a:t>
            </a:r>
          </a:p>
          <a:p>
            <a:r>
              <a:rPr lang="en-US" sz="2800" dirty="0"/>
              <a:t>Common source of problems</a:t>
            </a:r>
          </a:p>
          <a:p>
            <a:pPr lvl="1"/>
            <a:r>
              <a:rPr lang="en-US" sz="2400" dirty="0" err="1"/>
              <a:t>Heterogenous</a:t>
            </a:r>
            <a:r>
              <a:rPr lang="en-US" sz="2400" dirty="0"/>
              <a:t> data : no common key, different field formats</a:t>
            </a:r>
          </a:p>
          <a:p>
            <a:pPr lvl="2"/>
            <a:r>
              <a:rPr lang="en-US" sz="2000" dirty="0">
                <a:solidFill>
                  <a:srgbClr val="0000FF"/>
                </a:solidFill>
              </a:rPr>
              <a:t>Approximate matching</a:t>
            </a:r>
          </a:p>
          <a:p>
            <a:pPr lvl="1"/>
            <a:r>
              <a:rPr lang="en-US" sz="2400" dirty="0"/>
              <a:t>Different definitions</a:t>
            </a:r>
          </a:p>
          <a:p>
            <a:pPr lvl="2"/>
            <a:r>
              <a:rPr lang="en-US" sz="2000" dirty="0"/>
              <a:t>What is a customer: an account, an individual, a family, …</a:t>
            </a:r>
          </a:p>
          <a:p>
            <a:pPr lvl="1"/>
            <a:r>
              <a:rPr lang="en-US" sz="2400" dirty="0"/>
              <a:t>Time synchronization</a:t>
            </a:r>
          </a:p>
          <a:p>
            <a:pPr lvl="2"/>
            <a:r>
              <a:rPr lang="en-US" sz="2000" dirty="0"/>
              <a:t>Does the data relate to the same time periods?  Are the time windows compatible?</a:t>
            </a:r>
          </a:p>
          <a:p>
            <a:pPr lvl="1"/>
            <a:r>
              <a:rPr lang="en-US" sz="2400" dirty="0"/>
              <a:t>Legacy data</a:t>
            </a:r>
          </a:p>
          <a:p>
            <a:pPr lvl="2"/>
            <a:r>
              <a:rPr lang="en-US" sz="2000" dirty="0"/>
              <a:t>IMS, spreadsheets, ad-hoc </a:t>
            </a:r>
            <a:r>
              <a:rPr lang="en-US" sz="2000" dirty="0" smtClean="0"/>
              <a:t>structures</a:t>
            </a:r>
            <a:endParaRPr lang="en-US" sz="2000" dirty="0"/>
          </a:p>
        </p:txBody>
      </p:sp>
      <p:sp>
        <p:nvSpPr>
          <p:cNvPr id="4" name="TextBox 3"/>
          <p:cNvSpPr txBox="1"/>
          <p:nvPr/>
        </p:nvSpPr>
        <p:spPr>
          <a:xfrm>
            <a:off x="3681435" y="6340231"/>
            <a:ext cx="5561543" cy="369332"/>
          </a:xfrm>
          <a:prstGeom prst="rect">
            <a:avLst/>
          </a:prstGeom>
          <a:noFill/>
        </p:spPr>
        <p:txBody>
          <a:bodyPr wrap="none" rtlCol="0">
            <a:spAutoFit/>
          </a:bodyPr>
          <a:lstStyle/>
          <a:p>
            <a:r>
              <a:rPr lang="en-US" i="1" dirty="0" smtClean="0"/>
              <a:t>Adapted from Ted Johnson’s SIGMOD 2003 Tutorial</a:t>
            </a:r>
            <a:endParaRPr lang="en-US" i="1" dirty="0"/>
          </a:p>
        </p:txBody>
      </p:sp>
    </p:spTree>
    <p:extLst>
      <p:ext uri="{BB962C8B-B14F-4D97-AF65-F5344CB8AC3E}">
        <p14:creationId xmlns:p14="http://schemas.microsoft.com/office/powerpoint/2010/main" val="18374159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52"/>
            <a:ext cx="8229600" cy="1143000"/>
          </a:xfrm>
        </p:spPr>
        <p:txBody>
          <a:bodyPr/>
          <a:lstStyle/>
          <a:p>
            <a:r>
              <a:rPr lang="en-US" sz="3600" dirty="0" smtClean="0"/>
              <a:t>Duplicate Record </a:t>
            </a:r>
            <a:r>
              <a:rPr lang="en-US" sz="3600" dirty="0" smtClean="0"/>
              <a:t>Detection</a:t>
            </a:r>
            <a:endParaRPr lang="en-US" sz="3600" dirty="0"/>
          </a:p>
        </p:txBody>
      </p:sp>
      <p:sp>
        <p:nvSpPr>
          <p:cNvPr id="3" name="Content Placeholder 2"/>
          <p:cNvSpPr>
            <a:spLocks noGrp="1"/>
          </p:cNvSpPr>
          <p:nvPr>
            <p:ph idx="1"/>
          </p:nvPr>
        </p:nvSpPr>
        <p:spPr>
          <a:xfrm>
            <a:off x="457200" y="697545"/>
            <a:ext cx="8229600" cy="4525963"/>
          </a:xfrm>
        </p:spPr>
        <p:txBody>
          <a:bodyPr/>
          <a:lstStyle/>
          <a:p>
            <a:endParaRPr lang="en-US" dirty="0" smtClean="0"/>
          </a:p>
          <a:p>
            <a:r>
              <a:rPr lang="en-US" dirty="0" smtClean="0"/>
              <a:t>Resolve multiple different mentions:</a:t>
            </a:r>
          </a:p>
          <a:p>
            <a:pPr lvl="1">
              <a:buFont typeface="Arial"/>
              <a:buChar char="•"/>
            </a:pPr>
            <a:r>
              <a:rPr lang="en-US" dirty="0" smtClean="0"/>
              <a:t>Entity Resolution</a:t>
            </a:r>
          </a:p>
          <a:p>
            <a:pPr lvl="1">
              <a:buFont typeface="Arial"/>
              <a:buChar char="•"/>
            </a:pPr>
            <a:r>
              <a:rPr lang="en-US" dirty="0" smtClean="0"/>
              <a:t>Reference Reconciliation</a:t>
            </a:r>
          </a:p>
          <a:p>
            <a:pPr lvl="1">
              <a:buFont typeface="Arial"/>
              <a:buChar char="•"/>
            </a:pPr>
            <a:r>
              <a:rPr lang="en-US" dirty="0" smtClean="0"/>
              <a:t>Object Identification/Consolidation</a:t>
            </a:r>
          </a:p>
          <a:p>
            <a:r>
              <a:rPr lang="en-US" dirty="0" smtClean="0"/>
              <a:t>Remove Duplicates</a:t>
            </a:r>
          </a:p>
          <a:p>
            <a:pPr lvl="1">
              <a:buFont typeface="Arial"/>
              <a:buChar char="•"/>
            </a:pPr>
            <a:r>
              <a:rPr lang="en-US" dirty="0" smtClean="0"/>
              <a:t>Merge/Purge</a:t>
            </a:r>
          </a:p>
          <a:p>
            <a:r>
              <a:rPr lang="en-US" dirty="0"/>
              <a:t>Record </a:t>
            </a:r>
            <a:r>
              <a:rPr lang="en-US" dirty="0" smtClean="0"/>
              <a:t>Linking (across data sources)</a:t>
            </a:r>
          </a:p>
          <a:p>
            <a:r>
              <a:rPr lang="en-US" dirty="0" err="1" smtClean="0"/>
              <a:t>Householding</a:t>
            </a:r>
            <a:r>
              <a:rPr lang="en-US" dirty="0" smtClean="0"/>
              <a:t> (interesting special case)</a:t>
            </a:r>
          </a:p>
          <a:p>
            <a:r>
              <a:rPr lang="en-US" dirty="0" smtClean="0"/>
              <a:t>Approximate Match (accept fuzziness</a:t>
            </a:r>
            <a:r>
              <a:rPr lang="en-US" dirty="0" smtClean="0"/>
              <a:t>)</a:t>
            </a:r>
            <a:endParaRPr lang="en-US" dirty="0" smtClean="0"/>
          </a:p>
        </p:txBody>
      </p:sp>
    </p:spTree>
    <p:extLst>
      <p:ext uri="{BB962C8B-B14F-4D97-AF65-F5344CB8AC3E}">
        <p14:creationId xmlns:p14="http://schemas.microsoft.com/office/powerpoint/2010/main" val="2698147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Network Analysis</a:t>
            </a:r>
            <a:endParaRPr lang="en-US" dirty="0"/>
          </a:p>
        </p:txBody>
      </p:sp>
      <p:pic>
        <p:nvPicPr>
          <p:cNvPr id="3" name="Picture 2" descr="Screen Shot 2014-03-03 at 3.2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415" y="1417638"/>
            <a:ext cx="3947012" cy="4886366"/>
          </a:xfrm>
          <a:prstGeom prst="rect">
            <a:avLst/>
          </a:prstGeom>
        </p:spPr>
      </p:pic>
      <p:pic>
        <p:nvPicPr>
          <p:cNvPr id="4" name="Picture 3" descr="Screen Shot 2014-03-03 at 3.2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12" y="1432420"/>
            <a:ext cx="4280764" cy="5054567"/>
          </a:xfrm>
          <a:prstGeom prst="rect">
            <a:avLst/>
          </a:prstGeom>
        </p:spPr>
      </p:pic>
      <p:sp>
        <p:nvSpPr>
          <p:cNvPr id="6" name="TextBox 5"/>
          <p:cNvSpPr txBox="1"/>
          <p:nvPr/>
        </p:nvSpPr>
        <p:spPr>
          <a:xfrm>
            <a:off x="581422" y="6349901"/>
            <a:ext cx="7715912" cy="369332"/>
          </a:xfrm>
          <a:prstGeom prst="rect">
            <a:avLst/>
          </a:prstGeom>
          <a:noFill/>
        </p:spPr>
        <p:txBody>
          <a:bodyPr wrap="none" rtlCol="0">
            <a:spAutoFit/>
          </a:bodyPr>
          <a:lstStyle/>
          <a:p>
            <a:r>
              <a:rPr lang="en-US" dirty="0" smtClean="0"/>
              <a:t>From: </a:t>
            </a:r>
            <a:r>
              <a:rPr lang="en-US" dirty="0" err="1" smtClean="0"/>
              <a:t>Getoor</a:t>
            </a:r>
            <a:r>
              <a:rPr lang="en-US" dirty="0" smtClean="0"/>
              <a:t> &amp; </a:t>
            </a:r>
            <a:r>
              <a:rPr lang="en-US" dirty="0" err="1" smtClean="0"/>
              <a:t>Machanavajjhala</a:t>
            </a:r>
            <a:r>
              <a:rPr lang="en-US" dirty="0" smtClean="0"/>
              <a:t>: “Entity Resolution Tutorial”, VLDB 2012</a:t>
            </a:r>
            <a:endParaRPr lang="en-US" dirty="0"/>
          </a:p>
        </p:txBody>
      </p:sp>
    </p:spTree>
    <p:extLst>
      <p:ext uri="{BB962C8B-B14F-4D97-AF65-F5344CB8AC3E}">
        <p14:creationId xmlns:p14="http://schemas.microsoft.com/office/powerpoint/2010/main" val="3357172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0"/>
            <a:ext cx="8229600" cy="792163"/>
          </a:xfrm>
        </p:spPr>
        <p:txBody>
          <a:bodyPr/>
          <a:lstStyle/>
          <a:p>
            <a:r>
              <a:rPr lang="en-US" sz="4000">
                <a:solidFill>
                  <a:schemeClr val="accent2"/>
                </a:solidFill>
              </a:rPr>
              <a:t>Approximate Matching</a:t>
            </a:r>
          </a:p>
        </p:txBody>
      </p:sp>
      <p:sp>
        <p:nvSpPr>
          <p:cNvPr id="79875" name="Rectangle 3"/>
          <p:cNvSpPr>
            <a:spLocks noGrp="1" noChangeArrowheads="1"/>
          </p:cNvSpPr>
          <p:nvPr>
            <p:ph type="body" idx="1"/>
          </p:nvPr>
        </p:nvSpPr>
        <p:spPr>
          <a:xfrm>
            <a:off x="457200" y="838200"/>
            <a:ext cx="8229600" cy="5287963"/>
          </a:xfrm>
        </p:spPr>
        <p:txBody>
          <a:bodyPr/>
          <a:lstStyle/>
          <a:p>
            <a:r>
              <a:rPr lang="en-US" sz="2800" dirty="0"/>
              <a:t>Relate tuples whose fields are </a:t>
            </a:r>
            <a:r>
              <a:rPr lang="ja-JP" altLang="en-US" sz="2800" dirty="0">
                <a:latin typeface="Arial"/>
              </a:rPr>
              <a:t>“</a:t>
            </a:r>
            <a:r>
              <a:rPr lang="en-US" sz="2800" dirty="0"/>
              <a:t>close</a:t>
            </a:r>
            <a:r>
              <a:rPr lang="ja-JP" altLang="en-US" sz="2800" dirty="0">
                <a:latin typeface="Arial"/>
              </a:rPr>
              <a:t>”</a:t>
            </a:r>
            <a:endParaRPr lang="en-US" sz="2800" dirty="0"/>
          </a:p>
          <a:p>
            <a:pPr lvl="1"/>
            <a:r>
              <a:rPr lang="en-US" sz="2400" dirty="0"/>
              <a:t>Approximate string matching</a:t>
            </a:r>
          </a:p>
          <a:p>
            <a:pPr lvl="2"/>
            <a:r>
              <a:rPr lang="en-US" sz="2000" dirty="0"/>
              <a:t>Generally, based on edit distance.</a:t>
            </a:r>
          </a:p>
          <a:p>
            <a:pPr lvl="2"/>
            <a:r>
              <a:rPr lang="en-US" sz="2000" dirty="0"/>
              <a:t>Fast SQL expression using a </a:t>
            </a:r>
            <a:r>
              <a:rPr lang="en-US" sz="2000" i="1" dirty="0"/>
              <a:t>q-gram</a:t>
            </a:r>
            <a:r>
              <a:rPr lang="en-US" sz="2000" dirty="0"/>
              <a:t> </a:t>
            </a:r>
            <a:r>
              <a:rPr lang="en-US" sz="2000" dirty="0" smtClean="0"/>
              <a:t>index (a q-gram is like an n-gram on syllables)</a:t>
            </a:r>
            <a:endParaRPr lang="en-US" sz="2000" dirty="0"/>
          </a:p>
          <a:p>
            <a:pPr lvl="1"/>
            <a:r>
              <a:rPr lang="en-US" sz="2400" dirty="0"/>
              <a:t>Approximate tree matching</a:t>
            </a:r>
          </a:p>
          <a:p>
            <a:pPr lvl="2"/>
            <a:r>
              <a:rPr lang="en-US" sz="2000" dirty="0"/>
              <a:t>For </a:t>
            </a:r>
            <a:r>
              <a:rPr lang="en-US" sz="2000" dirty="0" smtClean="0"/>
              <a:t>Nested Data Structures (or flattened ones)</a:t>
            </a:r>
            <a:endParaRPr lang="en-US" sz="2000" dirty="0"/>
          </a:p>
          <a:p>
            <a:pPr lvl="2"/>
            <a:r>
              <a:rPr lang="en-US" sz="2000" dirty="0"/>
              <a:t>Much more expensive than string matching</a:t>
            </a:r>
          </a:p>
          <a:p>
            <a:pPr lvl="2"/>
            <a:r>
              <a:rPr lang="en-US" sz="2000" dirty="0"/>
              <a:t>Recent research in fast approximations</a:t>
            </a:r>
          </a:p>
          <a:p>
            <a:pPr lvl="1"/>
            <a:r>
              <a:rPr lang="en-US" sz="2400" dirty="0"/>
              <a:t>Feature vector matching</a:t>
            </a:r>
          </a:p>
          <a:p>
            <a:pPr lvl="2"/>
            <a:r>
              <a:rPr lang="en-US" sz="2000" dirty="0"/>
              <a:t>Similarity search</a:t>
            </a:r>
          </a:p>
          <a:p>
            <a:pPr lvl="2"/>
            <a:r>
              <a:rPr lang="en-US" sz="2000" dirty="0"/>
              <a:t>Many techniques discussed in the data mining literature.</a:t>
            </a:r>
          </a:p>
          <a:p>
            <a:pPr lvl="1"/>
            <a:r>
              <a:rPr lang="en-US" sz="2400" dirty="0"/>
              <a:t>Ad-</a:t>
            </a:r>
            <a:r>
              <a:rPr lang="en-US" sz="2400" dirty="0" smtClean="0"/>
              <a:t>hoc or Domain-focused </a:t>
            </a:r>
            <a:r>
              <a:rPr lang="en-US" sz="2400" dirty="0"/>
              <a:t>matching</a:t>
            </a:r>
          </a:p>
          <a:p>
            <a:pPr lvl="2"/>
            <a:r>
              <a:rPr lang="en-US" sz="2000" dirty="0" smtClean="0"/>
              <a:t>Use domain insights and/or </a:t>
            </a:r>
            <a:r>
              <a:rPr lang="en-US" sz="2000" dirty="0"/>
              <a:t>clever </a:t>
            </a:r>
            <a:r>
              <a:rPr lang="en-US" sz="2000" dirty="0" smtClean="0"/>
              <a:t>tricks.</a:t>
            </a:r>
            <a:endParaRPr lang="en-US" sz="2000" dirty="0"/>
          </a:p>
        </p:txBody>
      </p:sp>
    </p:spTree>
    <p:extLst>
      <p:ext uri="{BB962C8B-B14F-4D97-AF65-F5344CB8AC3E}">
        <p14:creationId xmlns:p14="http://schemas.microsoft.com/office/powerpoint/2010/main" val="20692666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Similarity Measures</a:t>
            </a:r>
            <a:endParaRPr lang="en-US" dirty="0"/>
          </a:p>
        </p:txBody>
      </p:sp>
      <p:pic>
        <p:nvPicPr>
          <p:cNvPr id="4" name="Picture 3" descr="Screen Shot 2014-03-03 at 3.41.33 PM.png"/>
          <p:cNvPicPr>
            <a:picLocks noChangeAspect="1"/>
          </p:cNvPicPr>
          <p:nvPr/>
        </p:nvPicPr>
        <p:blipFill rotWithShape="1">
          <a:blip r:embed="rId2">
            <a:extLst>
              <a:ext uri="{28A0092B-C50C-407E-A947-70E740481C1C}">
                <a14:useLocalDpi xmlns:a14="http://schemas.microsoft.com/office/drawing/2010/main" val="0"/>
              </a:ext>
            </a:extLst>
          </a:blip>
          <a:srcRect t="1056" b="-1"/>
          <a:stretch/>
        </p:blipFill>
        <p:spPr>
          <a:xfrm>
            <a:off x="0" y="1239259"/>
            <a:ext cx="9144000" cy="4895840"/>
          </a:xfrm>
          <a:prstGeom prst="rect">
            <a:avLst/>
          </a:prstGeom>
        </p:spPr>
      </p:pic>
      <p:sp>
        <p:nvSpPr>
          <p:cNvPr id="5" name="Rectangle 4"/>
          <p:cNvSpPr/>
          <p:nvPr/>
        </p:nvSpPr>
        <p:spPr>
          <a:xfrm>
            <a:off x="290711" y="5722013"/>
            <a:ext cx="2784703" cy="413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1422" y="6349901"/>
            <a:ext cx="7715912" cy="369332"/>
          </a:xfrm>
          <a:prstGeom prst="rect">
            <a:avLst/>
          </a:prstGeom>
          <a:noFill/>
        </p:spPr>
        <p:txBody>
          <a:bodyPr wrap="none" rtlCol="0">
            <a:spAutoFit/>
          </a:bodyPr>
          <a:lstStyle/>
          <a:p>
            <a:r>
              <a:rPr lang="en-US" dirty="0" smtClean="0"/>
              <a:t>From: </a:t>
            </a:r>
            <a:r>
              <a:rPr lang="en-US" dirty="0" err="1" smtClean="0"/>
              <a:t>Getoor</a:t>
            </a:r>
            <a:r>
              <a:rPr lang="en-US" dirty="0" smtClean="0"/>
              <a:t> &amp; </a:t>
            </a:r>
            <a:r>
              <a:rPr lang="en-US" dirty="0" err="1" smtClean="0"/>
              <a:t>Machanavajjhala</a:t>
            </a:r>
            <a:r>
              <a:rPr lang="en-US" dirty="0" smtClean="0"/>
              <a:t>: “Entity Resolution Tutorial”, VLDB 2012</a:t>
            </a:r>
            <a:endParaRPr lang="en-US" dirty="0"/>
          </a:p>
        </p:txBody>
      </p:sp>
    </p:spTree>
    <p:extLst>
      <p:ext uri="{BB962C8B-B14F-4D97-AF65-F5344CB8AC3E}">
        <p14:creationId xmlns:p14="http://schemas.microsoft.com/office/powerpoint/2010/main" val="251486986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Soundex</a:t>
            </a:r>
            <a:r>
              <a:rPr lang="en-US" dirty="0" smtClean="0"/>
              <a:t> Encoding</a:t>
            </a:r>
            <a:endParaRPr lang="en-US" dirty="0"/>
          </a:p>
        </p:txBody>
      </p:sp>
      <p:pic>
        <p:nvPicPr>
          <p:cNvPr id="3" name="Picture 2" descr="Screen Shot 2014-03-03 at 4.01.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0"/>
            <a:ext cx="9144000" cy="4294909"/>
          </a:xfrm>
          <a:prstGeom prst="rect">
            <a:avLst/>
          </a:prstGeom>
        </p:spPr>
      </p:pic>
      <p:sp>
        <p:nvSpPr>
          <p:cNvPr id="4" name="TextBox 3"/>
          <p:cNvSpPr txBox="1"/>
          <p:nvPr/>
        </p:nvSpPr>
        <p:spPr>
          <a:xfrm>
            <a:off x="332803" y="5980569"/>
            <a:ext cx="8353997" cy="646331"/>
          </a:xfrm>
          <a:prstGeom prst="rect">
            <a:avLst/>
          </a:prstGeom>
          <a:noFill/>
        </p:spPr>
        <p:txBody>
          <a:bodyPr wrap="square" rtlCol="0">
            <a:spAutoFit/>
          </a:bodyPr>
          <a:lstStyle/>
          <a:p>
            <a:r>
              <a:rPr lang="en-US" dirty="0" smtClean="0"/>
              <a:t>From: </a:t>
            </a:r>
            <a:r>
              <a:rPr lang="en-US" dirty="0" err="1" smtClean="0"/>
              <a:t>Koudas</a:t>
            </a:r>
            <a:r>
              <a:rPr lang="en-US" dirty="0" smtClean="0"/>
              <a:t>, </a:t>
            </a:r>
            <a:r>
              <a:rPr lang="en-US" dirty="0" err="1" smtClean="0"/>
              <a:t>Sarawagi</a:t>
            </a:r>
            <a:r>
              <a:rPr lang="en-US" dirty="0" smtClean="0"/>
              <a:t>, </a:t>
            </a:r>
            <a:r>
              <a:rPr lang="en-US" dirty="0" err="1" smtClean="0"/>
              <a:t>Strivastava</a:t>
            </a:r>
            <a:r>
              <a:rPr lang="en-US" dirty="0" smtClean="0"/>
              <a:t>, “Record Linkage: Similarity Measures and Algorithms”, VLDB 2006</a:t>
            </a:r>
            <a:endParaRPr lang="en-US" dirty="0"/>
          </a:p>
        </p:txBody>
      </p:sp>
    </p:spTree>
    <p:extLst>
      <p:ext uri="{BB962C8B-B14F-4D97-AF65-F5344CB8AC3E}">
        <p14:creationId xmlns:p14="http://schemas.microsoft.com/office/powerpoint/2010/main" val="1254318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Distance</a:t>
            </a:r>
            <a:endParaRPr lang="en-US" dirty="0"/>
          </a:p>
        </p:txBody>
      </p:sp>
      <p:sp>
        <p:nvSpPr>
          <p:cNvPr id="4" name="TextBox 3"/>
          <p:cNvSpPr txBox="1"/>
          <p:nvPr/>
        </p:nvSpPr>
        <p:spPr>
          <a:xfrm>
            <a:off x="332803" y="5980569"/>
            <a:ext cx="8353997" cy="646331"/>
          </a:xfrm>
          <a:prstGeom prst="rect">
            <a:avLst/>
          </a:prstGeom>
          <a:noFill/>
        </p:spPr>
        <p:txBody>
          <a:bodyPr wrap="square" rtlCol="0">
            <a:spAutoFit/>
          </a:bodyPr>
          <a:lstStyle/>
          <a:p>
            <a:r>
              <a:rPr lang="en-US" dirty="0" smtClean="0"/>
              <a:t>From: </a:t>
            </a:r>
            <a:r>
              <a:rPr lang="en-US" dirty="0" err="1" smtClean="0"/>
              <a:t>Koudas</a:t>
            </a:r>
            <a:r>
              <a:rPr lang="en-US" dirty="0" smtClean="0"/>
              <a:t>, </a:t>
            </a:r>
            <a:r>
              <a:rPr lang="en-US" dirty="0" err="1" smtClean="0"/>
              <a:t>Sarawagi</a:t>
            </a:r>
            <a:r>
              <a:rPr lang="en-US" dirty="0" smtClean="0"/>
              <a:t>, </a:t>
            </a:r>
            <a:r>
              <a:rPr lang="en-US" dirty="0" err="1" smtClean="0"/>
              <a:t>Strivastava</a:t>
            </a:r>
            <a:r>
              <a:rPr lang="en-US" dirty="0" smtClean="0"/>
              <a:t>, “Record Linkage: Similarity Measures and Algorithms”, VLDB 2006</a:t>
            </a:r>
            <a:endParaRPr lang="en-US" dirty="0"/>
          </a:p>
        </p:txBody>
      </p:sp>
      <p:pic>
        <p:nvPicPr>
          <p:cNvPr id="5" name="Picture 4" descr="Screen Shot 2014-03-03 at 4.18.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744"/>
            <a:ext cx="9144000" cy="3265714"/>
          </a:xfrm>
          <a:prstGeom prst="rect">
            <a:avLst/>
          </a:prstGeom>
        </p:spPr>
      </p:pic>
      <p:pic>
        <p:nvPicPr>
          <p:cNvPr id="6" name="Picture 5" descr="Screen Shot 2014-03-03 at 4.1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691" y="3889257"/>
            <a:ext cx="5892018" cy="2136666"/>
          </a:xfrm>
          <a:prstGeom prst="rect">
            <a:avLst/>
          </a:prstGeom>
        </p:spPr>
      </p:pic>
    </p:spTree>
    <p:extLst>
      <p:ext uri="{BB962C8B-B14F-4D97-AF65-F5344CB8AC3E}">
        <p14:creationId xmlns:p14="http://schemas.microsoft.com/office/powerpoint/2010/main" val="15629906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0700" y="2387600"/>
            <a:ext cx="8089900" cy="2070100"/>
          </a:xfrm>
          <a:prstGeom prst="rect">
            <a:avLst/>
          </a:prstGeom>
        </p:spPr>
      </p:pic>
    </p:spTree>
    <p:extLst>
      <p:ext uri="{BB962C8B-B14F-4D97-AF65-F5344CB8AC3E}">
        <p14:creationId xmlns:p14="http://schemas.microsoft.com/office/powerpoint/2010/main" val="4127198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 Metrics</a:t>
            </a:r>
            <a:endParaRPr lang="en-US" dirty="0"/>
          </a:p>
        </p:txBody>
      </p:sp>
      <p:sp>
        <p:nvSpPr>
          <p:cNvPr id="4" name="TextBox 3"/>
          <p:cNvSpPr txBox="1"/>
          <p:nvPr/>
        </p:nvSpPr>
        <p:spPr>
          <a:xfrm>
            <a:off x="332803" y="5980569"/>
            <a:ext cx="8353997" cy="646331"/>
          </a:xfrm>
          <a:prstGeom prst="rect">
            <a:avLst/>
          </a:prstGeom>
          <a:noFill/>
        </p:spPr>
        <p:txBody>
          <a:bodyPr wrap="square" rtlCol="0">
            <a:spAutoFit/>
          </a:bodyPr>
          <a:lstStyle/>
          <a:p>
            <a:r>
              <a:rPr lang="en-US" dirty="0" smtClean="0"/>
              <a:t>From: </a:t>
            </a:r>
            <a:r>
              <a:rPr lang="en-US" dirty="0" err="1" smtClean="0"/>
              <a:t>Koudas</a:t>
            </a:r>
            <a:r>
              <a:rPr lang="en-US" dirty="0" smtClean="0"/>
              <a:t>, </a:t>
            </a:r>
            <a:r>
              <a:rPr lang="en-US" dirty="0" err="1" smtClean="0"/>
              <a:t>Sarawagi</a:t>
            </a:r>
            <a:r>
              <a:rPr lang="en-US" dirty="0" smtClean="0"/>
              <a:t>, </a:t>
            </a:r>
            <a:r>
              <a:rPr lang="en-US" dirty="0" err="1" smtClean="0"/>
              <a:t>Strivastava</a:t>
            </a:r>
            <a:r>
              <a:rPr lang="en-US" dirty="0" smtClean="0"/>
              <a:t>, “Record Linkage: Similarity Measures and Algorithms”, VLDB 2006</a:t>
            </a:r>
            <a:endParaRPr lang="en-US" dirty="0"/>
          </a:p>
        </p:txBody>
      </p:sp>
      <p:pic>
        <p:nvPicPr>
          <p:cNvPr id="3" name="Picture 2" descr="Screen Shot 2014-03-03 at 4.2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1889"/>
            <a:ext cx="9144000" cy="3157979"/>
          </a:xfrm>
          <a:prstGeom prst="rect">
            <a:avLst/>
          </a:prstGeom>
        </p:spPr>
      </p:pic>
      <p:sp>
        <p:nvSpPr>
          <p:cNvPr id="5" name="TextBox 4"/>
          <p:cNvSpPr txBox="1"/>
          <p:nvPr/>
        </p:nvSpPr>
        <p:spPr>
          <a:xfrm>
            <a:off x="457200" y="4550583"/>
            <a:ext cx="7783362" cy="1200328"/>
          </a:xfrm>
          <a:prstGeom prst="rect">
            <a:avLst/>
          </a:prstGeom>
          <a:noFill/>
        </p:spPr>
        <p:txBody>
          <a:bodyPr wrap="square" rtlCol="0">
            <a:spAutoFit/>
          </a:bodyPr>
          <a:lstStyle/>
          <a:p>
            <a:pPr marL="285750" indent="-285750">
              <a:buFont typeface="Arial"/>
              <a:buChar char="•"/>
            </a:pPr>
            <a:r>
              <a:rPr lang="en-US" sz="2400" dirty="0" smtClean="0"/>
              <a:t>Terms can be words or “q-grams” (sequence of q characters in a field:</a:t>
            </a:r>
          </a:p>
          <a:p>
            <a:pPr marL="742950" lvl="1" indent="-285750">
              <a:buFont typeface="Arial"/>
              <a:buChar char="•"/>
            </a:pPr>
            <a:r>
              <a:rPr lang="en-US" sz="2400" dirty="0" smtClean="0"/>
              <a:t>e.g., {‘AT&amp;’, ‘T&amp;T’, ‘&amp;T ‘, ‘T C’, …} for AT&amp;T Corp.</a:t>
            </a:r>
            <a:endParaRPr lang="en-US" sz="2400" dirty="0"/>
          </a:p>
        </p:txBody>
      </p:sp>
    </p:spTree>
    <p:extLst>
      <p:ext uri="{BB962C8B-B14F-4D97-AF65-F5344CB8AC3E}">
        <p14:creationId xmlns:p14="http://schemas.microsoft.com/office/powerpoint/2010/main" val="303181873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0"/>
            <a:ext cx="8229600" cy="1143000"/>
          </a:xfrm>
        </p:spPr>
        <p:txBody>
          <a:bodyPr/>
          <a:lstStyle/>
          <a:p>
            <a:r>
              <a:rPr lang="en-US" sz="3600">
                <a:solidFill>
                  <a:schemeClr val="accent2"/>
                </a:solidFill>
              </a:rPr>
              <a:t>Approximate Joins and Duplicate Elimination</a:t>
            </a:r>
          </a:p>
        </p:txBody>
      </p:sp>
      <p:sp>
        <p:nvSpPr>
          <p:cNvPr id="80899" name="Rectangle 3"/>
          <p:cNvSpPr>
            <a:spLocks noGrp="1" noChangeArrowheads="1"/>
          </p:cNvSpPr>
          <p:nvPr>
            <p:ph type="body" idx="1"/>
          </p:nvPr>
        </p:nvSpPr>
        <p:spPr>
          <a:xfrm>
            <a:off x="457200" y="1219200"/>
            <a:ext cx="8229600" cy="4906963"/>
          </a:xfrm>
        </p:spPr>
        <p:txBody>
          <a:bodyPr/>
          <a:lstStyle/>
          <a:p>
            <a:pPr>
              <a:lnSpc>
                <a:spcPct val="90000"/>
              </a:lnSpc>
            </a:pPr>
            <a:r>
              <a:rPr lang="en-US" sz="2800" dirty="0"/>
              <a:t>Perform joins based on incomplete or corrupted information.</a:t>
            </a:r>
          </a:p>
          <a:p>
            <a:pPr lvl="1">
              <a:lnSpc>
                <a:spcPct val="90000"/>
              </a:lnSpc>
            </a:pPr>
            <a:r>
              <a:rPr lang="en-US" sz="2400" dirty="0"/>
              <a:t>Approximate </a:t>
            </a:r>
            <a:r>
              <a:rPr lang="en-US" sz="2400" dirty="0" smtClean="0"/>
              <a:t>join: </a:t>
            </a:r>
            <a:r>
              <a:rPr lang="en-US" sz="2400" dirty="0"/>
              <a:t>between two different tables</a:t>
            </a:r>
          </a:p>
          <a:p>
            <a:pPr lvl="1">
              <a:lnSpc>
                <a:spcPct val="90000"/>
              </a:lnSpc>
            </a:pPr>
            <a:r>
              <a:rPr lang="en-US" sz="2400" dirty="0"/>
              <a:t>Duplicate </a:t>
            </a:r>
            <a:r>
              <a:rPr lang="en-US" sz="2400" dirty="0" smtClean="0"/>
              <a:t>elimination: </a:t>
            </a:r>
            <a:r>
              <a:rPr lang="en-US" sz="2400" dirty="0"/>
              <a:t>within the same table</a:t>
            </a:r>
          </a:p>
          <a:p>
            <a:pPr>
              <a:lnSpc>
                <a:spcPct val="90000"/>
              </a:lnSpc>
            </a:pPr>
            <a:r>
              <a:rPr lang="en-US" sz="2800" dirty="0"/>
              <a:t>More general than approximate matching.</a:t>
            </a:r>
          </a:p>
          <a:p>
            <a:pPr lvl="1">
              <a:lnSpc>
                <a:spcPct val="90000"/>
              </a:lnSpc>
            </a:pPr>
            <a:r>
              <a:rPr lang="en-US" sz="2400" b="1" dirty="0" smtClean="0"/>
              <a:t>Semantics</a:t>
            </a:r>
            <a:r>
              <a:rPr lang="en-US" sz="2400" dirty="0" smtClean="0"/>
              <a:t>: </a:t>
            </a:r>
            <a:r>
              <a:rPr lang="en-US" sz="2400" dirty="0"/>
              <a:t>Need to use special transforms and scoring functions.</a:t>
            </a:r>
          </a:p>
          <a:p>
            <a:pPr lvl="1">
              <a:lnSpc>
                <a:spcPct val="90000"/>
              </a:lnSpc>
            </a:pPr>
            <a:r>
              <a:rPr lang="en-US" sz="2400" b="1" dirty="0"/>
              <a:t>Correlating </a:t>
            </a:r>
            <a:r>
              <a:rPr lang="en-US" sz="2400" b="1" dirty="0" smtClean="0"/>
              <a:t>information</a:t>
            </a:r>
            <a:r>
              <a:rPr lang="en-US" sz="2400" dirty="0" smtClean="0"/>
              <a:t>: </a:t>
            </a:r>
            <a:r>
              <a:rPr lang="en-US" sz="2400" dirty="0"/>
              <a:t>verification from other sources, e.g. usage correlates with billing.</a:t>
            </a:r>
          </a:p>
          <a:p>
            <a:pPr lvl="1">
              <a:lnSpc>
                <a:spcPct val="90000"/>
              </a:lnSpc>
            </a:pPr>
            <a:r>
              <a:rPr lang="en-US" sz="2400" b="1" dirty="0"/>
              <a:t>Missing </a:t>
            </a:r>
            <a:r>
              <a:rPr lang="en-US" sz="2400" b="1" dirty="0" smtClean="0"/>
              <a:t>data</a:t>
            </a:r>
            <a:r>
              <a:rPr lang="en-US" sz="2400" dirty="0" smtClean="0"/>
              <a:t>: </a:t>
            </a:r>
            <a:r>
              <a:rPr lang="en-US" sz="2400" dirty="0"/>
              <a:t>Need to use several orthogonal search and scoring criteria.</a:t>
            </a:r>
          </a:p>
          <a:p>
            <a:pPr>
              <a:lnSpc>
                <a:spcPct val="90000"/>
              </a:lnSpc>
            </a:pPr>
            <a:r>
              <a:rPr lang="en-US" sz="2800" dirty="0"/>
              <a:t>But approximate matching is a valuable tool …</a:t>
            </a:r>
          </a:p>
        </p:txBody>
      </p:sp>
    </p:spTree>
    <p:extLst>
      <p:ext uri="{BB962C8B-B14F-4D97-AF65-F5344CB8AC3E}">
        <p14:creationId xmlns:p14="http://schemas.microsoft.com/office/powerpoint/2010/main" val="979472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254"/>
            <a:ext cx="8229600" cy="1039528"/>
          </a:xfrm>
        </p:spPr>
        <p:txBody>
          <a:bodyPr/>
          <a:lstStyle/>
          <a:p>
            <a:r>
              <a:rPr lang="en-US" dirty="0" smtClean="0"/>
              <a:t>Schema Matching</a:t>
            </a:r>
            <a:endParaRPr lang="en-US" dirty="0"/>
          </a:p>
        </p:txBody>
      </p:sp>
      <p:sp>
        <p:nvSpPr>
          <p:cNvPr id="3" name="Content Placeholder 2"/>
          <p:cNvSpPr>
            <a:spLocks noGrp="1"/>
          </p:cNvSpPr>
          <p:nvPr>
            <p:ph idx="1"/>
          </p:nvPr>
        </p:nvSpPr>
        <p:spPr>
          <a:xfrm>
            <a:off x="283882" y="1165917"/>
            <a:ext cx="8537388" cy="4990381"/>
          </a:xfrm>
        </p:spPr>
        <p:txBody>
          <a:bodyPr/>
          <a:lstStyle/>
          <a:p>
            <a:r>
              <a:rPr lang="en-US" sz="2800" dirty="0" smtClean="0"/>
              <a:t>Use similarity measures and structural cues (e.g. column names, data types, etc.) to match data definitions</a:t>
            </a:r>
          </a:p>
          <a:p>
            <a:r>
              <a:rPr lang="en-US" sz="2800" dirty="0" smtClean="0"/>
              <a:t>Looking at data instances (or examples of them can help)</a:t>
            </a:r>
          </a:p>
          <a:p>
            <a:r>
              <a:rPr lang="en-US" sz="2800" dirty="0" smtClean="0"/>
              <a:t>Constraints in the schema (if you have them) can also help.</a:t>
            </a:r>
          </a:p>
          <a:p>
            <a:r>
              <a:rPr lang="en-US" sz="2800" dirty="0" smtClean="0"/>
              <a:t>Auxiliary Information: dictionaries, documentation, </a:t>
            </a:r>
            <a:r>
              <a:rPr lang="en-US" sz="2800" dirty="0" smtClean="0"/>
              <a:t>usage</a:t>
            </a:r>
            <a:endParaRPr lang="en-US" sz="2800" dirty="0"/>
          </a:p>
        </p:txBody>
      </p:sp>
    </p:spTree>
    <p:extLst>
      <p:ext uri="{BB962C8B-B14F-4D97-AF65-F5344CB8AC3E}">
        <p14:creationId xmlns:p14="http://schemas.microsoft.com/office/powerpoint/2010/main" val="4172261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Additional Problems</a:t>
            </a:r>
            <a:endParaRPr lang="en-US" dirty="0"/>
          </a:p>
        </p:txBody>
      </p:sp>
      <p:sp>
        <p:nvSpPr>
          <p:cNvPr id="3" name="Content Placeholder 2"/>
          <p:cNvSpPr>
            <a:spLocks noGrp="1"/>
          </p:cNvSpPr>
          <p:nvPr>
            <p:ph idx="1"/>
          </p:nvPr>
        </p:nvSpPr>
        <p:spPr>
          <a:xfrm>
            <a:off x="779929" y="1870635"/>
            <a:ext cx="8229600" cy="4525963"/>
          </a:xfrm>
        </p:spPr>
        <p:txBody>
          <a:bodyPr/>
          <a:lstStyle/>
          <a:p>
            <a:r>
              <a:rPr lang="en-US" sz="2800" dirty="0" smtClean="0"/>
              <a:t>Address vs. Number, Street, City, …</a:t>
            </a:r>
          </a:p>
          <a:p>
            <a:r>
              <a:rPr lang="en-US" sz="2800" dirty="0" smtClean="0"/>
              <a:t>Units</a:t>
            </a:r>
          </a:p>
          <a:p>
            <a:r>
              <a:rPr lang="en-US" sz="2800" dirty="0" smtClean="0"/>
              <a:t>Differing Constraints</a:t>
            </a:r>
          </a:p>
          <a:p>
            <a:r>
              <a:rPr lang="en-US" sz="2800" dirty="0" smtClean="0"/>
              <a:t>Multiple versions and schema evolution</a:t>
            </a:r>
          </a:p>
          <a:p>
            <a:r>
              <a:rPr lang="en-US" sz="2800" dirty="0" smtClean="0"/>
              <a:t>Ontologies and other Metadata</a:t>
            </a:r>
            <a:endParaRPr lang="en-US" sz="2800" dirty="0"/>
          </a:p>
        </p:txBody>
      </p:sp>
    </p:spTree>
    <p:extLst>
      <p:ext uri="{BB962C8B-B14F-4D97-AF65-F5344CB8AC3E}">
        <p14:creationId xmlns:p14="http://schemas.microsoft.com/office/powerpoint/2010/main" val="19265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Keyword Data Collection"/>
          <p:cNvSpPr txBox="1">
            <a:spLocks noGrp="1"/>
          </p:cNvSpPr>
          <p:nvPr>
            <p:ph type="title"/>
          </p:nvPr>
        </p:nvSpPr>
        <p:spPr>
          <a:prstGeom prst="rect">
            <a:avLst/>
          </a:prstGeom>
        </p:spPr>
        <p:txBody>
          <a:bodyPr/>
          <a:lstStyle>
            <a:lvl1pPr>
              <a:defRPr>
                <a:solidFill>
                  <a:srgbClr val="000000"/>
                </a:solidFill>
                <a:latin typeface="Helvetica Neue Light"/>
                <a:ea typeface="Helvetica Neue Light"/>
                <a:cs typeface="Helvetica Neue Light"/>
                <a:sym typeface="Helvetica Neue Light"/>
              </a:defRPr>
            </a:lvl1pPr>
          </a:lstStyle>
          <a:p>
            <a:r>
              <a:rPr dirty="0"/>
              <a:t>Keyword Data Collection</a:t>
            </a:r>
          </a:p>
        </p:txBody>
      </p:sp>
      <p:sp>
        <p:nvSpPr>
          <p:cNvPr id="144" name="Specialized software for high-volume Twitter data collection…"/>
          <p:cNvSpPr txBox="1">
            <a:spLocks noGrp="1"/>
          </p:cNvSpPr>
          <p:nvPr>
            <p:ph type="body" idx="1"/>
          </p:nvPr>
        </p:nvSpPr>
        <p:spPr>
          <a:xfrm>
            <a:off x="567368" y="1826121"/>
            <a:ext cx="8253216" cy="4420195"/>
          </a:xfrm>
          <a:prstGeom prst="rect">
            <a:avLst/>
          </a:prstGeom>
        </p:spPr>
        <p:txBody>
          <a:bodyPr/>
          <a:lstStyle/>
          <a:p>
            <a:pPr>
              <a:defRPr>
                <a:solidFill>
                  <a:srgbClr val="000000"/>
                </a:solidFill>
                <a:latin typeface="Helvetica"/>
                <a:ea typeface="Helvetica"/>
                <a:cs typeface="Helvetica"/>
                <a:sym typeface="Helvetica"/>
              </a:defRPr>
            </a:pPr>
            <a:r>
              <a:t>Specialized software for high-volume Twitter data collection</a:t>
            </a:r>
          </a:p>
          <a:p>
            <a:pPr>
              <a:defRPr>
                <a:solidFill>
                  <a:srgbClr val="000000"/>
                </a:solidFill>
                <a:latin typeface="Helvetica"/>
                <a:ea typeface="Helvetica"/>
                <a:cs typeface="Helvetica"/>
                <a:sym typeface="Helvetica"/>
              </a:defRPr>
            </a:pPr>
            <a:r>
              <a:t>Streaming API</a:t>
            </a:r>
          </a:p>
          <a:p>
            <a:pPr>
              <a:defRPr>
                <a:latin typeface="Helvetica"/>
                <a:ea typeface="Helvetica"/>
                <a:cs typeface="Helvetica"/>
                <a:sym typeface="Helvetica"/>
              </a:defRPr>
            </a:pPr>
            <a:r>
              <a:rPr>
                <a:solidFill>
                  <a:srgbClr val="000000"/>
                </a:solidFill>
              </a:rPr>
              <a:t>Keywords:</a:t>
            </a:r>
            <a:r>
              <a:t> </a:t>
            </a:r>
            <a:r>
              <a:rPr>
                <a:solidFill>
                  <a:srgbClr val="76ECD9"/>
                </a:solidFill>
              </a:rPr>
              <a:t>frankenstorm, hurricane, hurricanesandy, perfectstorm, sandy, sandycam, stormporn, superstorm</a:t>
            </a:r>
            <a:r>
              <a:rPr>
                <a:solidFill>
                  <a:srgbClr val="2196F3"/>
                </a:solidFill>
              </a:rPr>
              <a:t> </a:t>
            </a:r>
          </a:p>
        </p:txBody>
      </p:sp>
    </p:spTree>
    <p:extLst>
      <p:ext uri="{BB962C8B-B14F-4D97-AF65-F5344CB8AC3E}">
        <p14:creationId xmlns:p14="http://schemas.microsoft.com/office/powerpoint/2010/main" val="3015353601"/>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BoundingBoxCrop.jpg" descr="BoundingBoxCrop.jpg"/>
          <p:cNvPicPr>
            <a:picLocks noChangeAspect="1"/>
          </p:cNvPicPr>
          <p:nvPr/>
        </p:nvPicPr>
        <p:blipFill>
          <a:blip r:embed="rId3">
            <a:extLst/>
          </a:blip>
          <a:srcRect l="6207" r="11007"/>
          <a:stretch>
            <a:fillRect/>
          </a:stretch>
        </p:blipFill>
        <p:spPr>
          <a:xfrm>
            <a:off x="117689" y="1971231"/>
            <a:ext cx="2662143" cy="3161389"/>
          </a:xfrm>
          <a:prstGeom prst="rect">
            <a:avLst/>
          </a:prstGeom>
          <a:ln w="12700">
            <a:miter lim="400000"/>
          </a:ln>
        </p:spPr>
      </p:pic>
      <p:sp>
        <p:nvSpPr>
          <p:cNvPr id="4" name="Local Contextual Dataset"/>
          <p:cNvSpPr txBox="1">
            <a:spLocks noGrp="1"/>
          </p:cNvSpPr>
          <p:nvPr>
            <p:ph type="title"/>
          </p:nvPr>
        </p:nvSpPr>
        <p:spPr>
          <a:xfrm>
            <a:off x="464344" y="428625"/>
            <a:ext cx="8215313" cy="1000125"/>
          </a:xfrm>
          <a:prstGeom prst="rect">
            <a:avLst/>
          </a:prstGeom>
        </p:spPr>
        <p:txBody>
          <a:bodyPr/>
          <a:lstStyle>
            <a:lvl1pPr>
              <a:defRPr>
                <a:solidFill>
                  <a:srgbClr val="000000"/>
                </a:solidFill>
              </a:defRPr>
            </a:lvl1pPr>
          </a:lstStyle>
          <a:p>
            <a:r>
              <a:rPr dirty="0"/>
              <a:t>Local Contextual Dataset</a:t>
            </a:r>
          </a:p>
        </p:txBody>
      </p:sp>
    </p:spTree>
    <p:extLst>
      <p:ext uri="{BB962C8B-B14F-4D97-AF65-F5344CB8AC3E}">
        <p14:creationId xmlns:p14="http://schemas.microsoft.com/office/powerpoint/2010/main" val="3054704740"/>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BoundingBoxCrop.jpg" descr="BoundingBoxCrop.jpg"/>
          <p:cNvPicPr>
            <a:picLocks noChangeAspect="1"/>
          </p:cNvPicPr>
          <p:nvPr/>
        </p:nvPicPr>
        <p:blipFill>
          <a:blip r:embed="rId3">
            <a:extLst/>
          </a:blip>
          <a:srcRect l="6207" r="11007"/>
          <a:stretch>
            <a:fillRect/>
          </a:stretch>
        </p:blipFill>
        <p:spPr>
          <a:xfrm>
            <a:off x="117689" y="1971231"/>
            <a:ext cx="2662143" cy="3161389"/>
          </a:xfrm>
          <a:prstGeom prst="rect">
            <a:avLst/>
          </a:prstGeom>
          <a:ln w="12700">
            <a:miter lim="400000"/>
          </a:ln>
        </p:spPr>
      </p:pic>
      <p:pic>
        <p:nvPicPr>
          <p:cNvPr id="155" name="Twitter_Logo.png" descr="Twitter_Logo.png"/>
          <p:cNvPicPr>
            <a:picLocks noChangeAspect="1"/>
          </p:cNvPicPr>
          <p:nvPr/>
        </p:nvPicPr>
        <p:blipFill>
          <a:blip r:embed="rId4">
            <a:extLst/>
          </a:blip>
          <a:stretch>
            <a:fillRect/>
          </a:stretch>
        </p:blipFill>
        <p:spPr>
          <a:xfrm>
            <a:off x="460053" y="4500563"/>
            <a:ext cx="378468" cy="307505"/>
          </a:xfrm>
          <a:prstGeom prst="rect">
            <a:avLst/>
          </a:prstGeom>
          <a:ln w="12700">
            <a:miter lim="400000"/>
          </a:ln>
        </p:spPr>
      </p:pic>
      <p:pic>
        <p:nvPicPr>
          <p:cNvPr id="156" name="Twitter_Logo.png" descr="Twitter_Logo.png"/>
          <p:cNvPicPr>
            <a:picLocks noChangeAspect="1"/>
          </p:cNvPicPr>
          <p:nvPr/>
        </p:nvPicPr>
        <p:blipFill>
          <a:blip r:embed="rId4">
            <a:extLst/>
          </a:blip>
          <a:stretch>
            <a:fillRect/>
          </a:stretch>
        </p:blipFill>
        <p:spPr>
          <a:xfrm>
            <a:off x="460053" y="3792599"/>
            <a:ext cx="378468" cy="307506"/>
          </a:xfrm>
          <a:prstGeom prst="rect">
            <a:avLst/>
          </a:prstGeom>
          <a:ln w="12700">
            <a:miter lim="400000"/>
          </a:ln>
        </p:spPr>
      </p:pic>
      <p:pic>
        <p:nvPicPr>
          <p:cNvPr id="157" name="Twitter_Logo.png" descr="Twitter_Logo.png"/>
          <p:cNvPicPr>
            <a:picLocks noChangeAspect="1"/>
          </p:cNvPicPr>
          <p:nvPr/>
        </p:nvPicPr>
        <p:blipFill>
          <a:blip r:embed="rId4">
            <a:extLst/>
          </a:blip>
          <a:stretch>
            <a:fillRect/>
          </a:stretch>
        </p:blipFill>
        <p:spPr>
          <a:xfrm>
            <a:off x="835100" y="4018360"/>
            <a:ext cx="378468" cy="307505"/>
          </a:xfrm>
          <a:prstGeom prst="rect">
            <a:avLst/>
          </a:prstGeom>
          <a:ln w="12700">
            <a:miter lim="400000"/>
          </a:ln>
        </p:spPr>
      </p:pic>
      <p:pic>
        <p:nvPicPr>
          <p:cNvPr id="158" name="Twitter_Logo.png" descr="Twitter_Logo.png"/>
          <p:cNvPicPr>
            <a:picLocks noChangeAspect="1"/>
          </p:cNvPicPr>
          <p:nvPr/>
        </p:nvPicPr>
        <p:blipFill>
          <a:blip r:embed="rId4">
            <a:extLst/>
          </a:blip>
          <a:stretch>
            <a:fillRect/>
          </a:stretch>
        </p:blipFill>
        <p:spPr>
          <a:xfrm>
            <a:off x="460053" y="4147840"/>
            <a:ext cx="378468" cy="307505"/>
          </a:xfrm>
          <a:prstGeom prst="rect">
            <a:avLst/>
          </a:prstGeom>
          <a:ln w="12700">
            <a:miter lim="400000"/>
          </a:ln>
        </p:spPr>
      </p:pic>
      <p:pic>
        <p:nvPicPr>
          <p:cNvPr id="159" name="Twitter_Logo.png" descr="Twitter_Logo.png"/>
          <p:cNvPicPr>
            <a:picLocks noChangeAspect="1"/>
          </p:cNvPicPr>
          <p:nvPr/>
        </p:nvPicPr>
        <p:blipFill>
          <a:blip r:embed="rId4">
            <a:extLst/>
          </a:blip>
          <a:stretch>
            <a:fillRect/>
          </a:stretch>
        </p:blipFill>
        <p:spPr>
          <a:xfrm>
            <a:off x="1111921" y="3275248"/>
            <a:ext cx="378468" cy="307505"/>
          </a:xfrm>
          <a:prstGeom prst="rect">
            <a:avLst/>
          </a:prstGeom>
          <a:ln w="12700">
            <a:miter lim="400000"/>
          </a:ln>
        </p:spPr>
      </p:pic>
      <p:pic>
        <p:nvPicPr>
          <p:cNvPr id="160" name="Twitter_Logo.png" descr="Twitter_Logo.png"/>
          <p:cNvPicPr>
            <a:picLocks noChangeAspect="1"/>
          </p:cNvPicPr>
          <p:nvPr/>
        </p:nvPicPr>
        <p:blipFill>
          <a:blip r:embed="rId4">
            <a:extLst/>
          </a:blip>
          <a:stretch>
            <a:fillRect/>
          </a:stretch>
        </p:blipFill>
        <p:spPr>
          <a:xfrm>
            <a:off x="736874" y="3471417"/>
            <a:ext cx="378468" cy="307505"/>
          </a:xfrm>
          <a:prstGeom prst="rect">
            <a:avLst/>
          </a:prstGeom>
          <a:ln w="12700">
            <a:miter lim="400000"/>
          </a:ln>
        </p:spPr>
      </p:pic>
      <p:pic>
        <p:nvPicPr>
          <p:cNvPr id="161" name="Twitter_Logo.png" descr="Twitter_Logo.png"/>
          <p:cNvPicPr>
            <a:picLocks noChangeAspect="1"/>
          </p:cNvPicPr>
          <p:nvPr/>
        </p:nvPicPr>
        <p:blipFill>
          <a:blip r:embed="rId4">
            <a:extLst/>
          </a:blip>
          <a:stretch>
            <a:fillRect/>
          </a:stretch>
        </p:blipFill>
        <p:spPr>
          <a:xfrm>
            <a:off x="1111921" y="3700381"/>
            <a:ext cx="378468" cy="307506"/>
          </a:xfrm>
          <a:prstGeom prst="rect">
            <a:avLst/>
          </a:prstGeom>
          <a:ln w="12700">
            <a:miter lim="400000"/>
          </a:ln>
        </p:spPr>
      </p:pic>
      <p:pic>
        <p:nvPicPr>
          <p:cNvPr id="162" name="Twitter_Logo.png" descr="Twitter_Logo.png"/>
          <p:cNvPicPr>
            <a:picLocks noChangeAspect="1"/>
          </p:cNvPicPr>
          <p:nvPr/>
        </p:nvPicPr>
        <p:blipFill>
          <a:blip r:embed="rId4">
            <a:extLst/>
          </a:blip>
          <a:stretch>
            <a:fillRect/>
          </a:stretch>
        </p:blipFill>
        <p:spPr>
          <a:xfrm>
            <a:off x="1486967" y="2864483"/>
            <a:ext cx="378468" cy="307505"/>
          </a:xfrm>
          <a:prstGeom prst="rect">
            <a:avLst/>
          </a:prstGeom>
          <a:ln w="12700">
            <a:miter lim="400000"/>
          </a:ln>
        </p:spPr>
      </p:pic>
      <p:pic>
        <p:nvPicPr>
          <p:cNvPr id="163" name="Twitter_Logo.png" descr="Twitter_Logo.png"/>
          <p:cNvPicPr>
            <a:picLocks noChangeAspect="1"/>
          </p:cNvPicPr>
          <p:nvPr/>
        </p:nvPicPr>
        <p:blipFill>
          <a:blip r:embed="rId4">
            <a:extLst/>
          </a:blip>
          <a:stretch>
            <a:fillRect/>
          </a:stretch>
        </p:blipFill>
        <p:spPr>
          <a:xfrm>
            <a:off x="1844155" y="2864483"/>
            <a:ext cx="378468" cy="307505"/>
          </a:xfrm>
          <a:prstGeom prst="rect">
            <a:avLst/>
          </a:prstGeom>
          <a:ln w="12700">
            <a:miter lim="400000"/>
          </a:ln>
        </p:spPr>
      </p:pic>
      <p:pic>
        <p:nvPicPr>
          <p:cNvPr id="164" name="Twitter_Logo.png" descr="Twitter_Logo.png"/>
          <p:cNvPicPr>
            <a:picLocks noChangeAspect="1"/>
          </p:cNvPicPr>
          <p:nvPr/>
        </p:nvPicPr>
        <p:blipFill>
          <a:blip r:embed="rId4">
            <a:extLst/>
          </a:blip>
          <a:stretch>
            <a:fillRect/>
          </a:stretch>
        </p:blipFill>
        <p:spPr>
          <a:xfrm>
            <a:off x="1031553" y="2924473"/>
            <a:ext cx="378468" cy="307505"/>
          </a:xfrm>
          <a:prstGeom prst="rect">
            <a:avLst/>
          </a:prstGeom>
          <a:ln w="12700">
            <a:miter lim="400000"/>
          </a:ln>
        </p:spPr>
      </p:pic>
      <p:pic>
        <p:nvPicPr>
          <p:cNvPr id="165" name="Twitter_Logo.png" descr="Twitter_Logo.png"/>
          <p:cNvPicPr>
            <a:picLocks noChangeAspect="1"/>
          </p:cNvPicPr>
          <p:nvPr/>
        </p:nvPicPr>
        <p:blipFill>
          <a:blip r:embed="rId4">
            <a:extLst/>
          </a:blip>
          <a:stretch>
            <a:fillRect/>
          </a:stretch>
        </p:blipFill>
        <p:spPr>
          <a:xfrm>
            <a:off x="1486967" y="2509243"/>
            <a:ext cx="378468" cy="307505"/>
          </a:xfrm>
          <a:prstGeom prst="rect">
            <a:avLst/>
          </a:prstGeom>
          <a:ln w="12700">
            <a:miter lim="400000"/>
          </a:ln>
        </p:spPr>
      </p:pic>
      <p:pic>
        <p:nvPicPr>
          <p:cNvPr id="166" name="Twitter_Logo.png" descr="Twitter_Logo.png"/>
          <p:cNvPicPr>
            <a:picLocks noChangeAspect="1"/>
          </p:cNvPicPr>
          <p:nvPr/>
        </p:nvPicPr>
        <p:blipFill>
          <a:blip r:embed="rId4">
            <a:extLst/>
          </a:blip>
          <a:stretch>
            <a:fillRect/>
          </a:stretch>
        </p:blipFill>
        <p:spPr>
          <a:xfrm>
            <a:off x="1960241" y="2509243"/>
            <a:ext cx="378468" cy="307505"/>
          </a:xfrm>
          <a:prstGeom prst="rect">
            <a:avLst/>
          </a:prstGeom>
          <a:ln w="12700">
            <a:miter lim="400000"/>
          </a:ln>
        </p:spPr>
      </p:pic>
      <p:sp>
        <p:nvSpPr>
          <p:cNvPr id="167" name="Local Contextual Dataset"/>
          <p:cNvSpPr txBox="1">
            <a:spLocks noGrp="1"/>
          </p:cNvSpPr>
          <p:nvPr>
            <p:ph type="title"/>
          </p:nvPr>
        </p:nvSpPr>
        <p:spPr>
          <a:xfrm>
            <a:off x="464344" y="428625"/>
            <a:ext cx="8215313" cy="1000125"/>
          </a:xfrm>
          <a:prstGeom prst="rect">
            <a:avLst/>
          </a:prstGeom>
        </p:spPr>
        <p:txBody>
          <a:bodyPr/>
          <a:lstStyle>
            <a:lvl1pPr>
              <a:defRPr>
                <a:solidFill>
                  <a:srgbClr val="000000"/>
                </a:solidFill>
              </a:defRPr>
            </a:lvl1pPr>
          </a:lstStyle>
          <a:p>
            <a:r>
              <a:rPr dirty="0"/>
              <a:t>Local Contextual Dataset</a:t>
            </a:r>
          </a:p>
        </p:txBody>
      </p:sp>
    </p:spTree>
    <p:extLst>
      <p:ext uri="{BB962C8B-B14F-4D97-AF65-F5344CB8AC3E}">
        <p14:creationId xmlns:p14="http://schemas.microsoft.com/office/powerpoint/2010/main" val="4163803390"/>
      </p:ext>
    </p:extLst>
  </p:cSld>
  <p:clrMapOvr>
    <a:masterClrMapping/>
  </p:clrMapOvr>
  <mc:AlternateContent xmlns:mc="http://schemas.openxmlformats.org/markup-compatibility/2006" xmlns:p14="http://schemas.microsoft.com/office/powerpoint/2010/main">
    <mc:Choice Requires="p14">
      <p:transition spd="med" p14:dur="699">
        <p:dissolve/>
      </p:transition>
    </mc:Choice>
    <mc:Fallback xmlns:a14="http://schemas.microsoft.com/office/drawing/2010/main" xmlns:m="http://schemas.openxmlformats.org/officeDocument/2006/math" xmlns="">
      <p:transition spd="fast">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15157</TotalTime>
  <Words>3088</Words>
  <Application>Microsoft Macintosh PowerPoint</Application>
  <PresentationFormat>On-screen Show (4:3)</PresentationFormat>
  <Paragraphs>453</Paragraphs>
  <Slides>63</Slides>
  <Notes>15</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Default Design</vt:lpstr>
      <vt:lpstr>Office Theme</vt:lpstr>
      <vt:lpstr>Social Media Data Challenges </vt:lpstr>
      <vt:lpstr>Social Media Data Challenges</vt:lpstr>
      <vt:lpstr>PowerPoint Presentation</vt:lpstr>
      <vt:lpstr>PowerPoint Presentation</vt:lpstr>
      <vt:lpstr>PowerPoint Presentation</vt:lpstr>
      <vt:lpstr>PowerPoint Presentation</vt:lpstr>
      <vt:lpstr>Keyword Data Collection</vt:lpstr>
      <vt:lpstr>Local Contextual Dataset</vt:lpstr>
      <vt:lpstr>Local Contextual Dataset</vt:lpstr>
      <vt:lpstr>Local Contextual Dataset</vt:lpstr>
      <vt:lpstr>Local Contextual Dataset</vt:lpstr>
      <vt:lpstr>Local Contextual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Quality Challenges</vt:lpstr>
      <vt:lpstr>Data Quality Challenges</vt:lpstr>
      <vt:lpstr>Data Preprocessing</vt:lpstr>
      <vt:lpstr>Who’s Calling Who’S Data Dirty?</vt:lpstr>
      <vt:lpstr>Dirty Data</vt:lpstr>
      <vt:lpstr>Dirty Data</vt:lpstr>
      <vt:lpstr>Dirty Data</vt:lpstr>
      <vt:lpstr>Data Quality Problems</vt:lpstr>
      <vt:lpstr>Numeric Outliers</vt:lpstr>
      <vt:lpstr>Data Cleaning Makes Everything Okay?</vt:lpstr>
      <vt:lpstr>Dirty Data Problems</vt:lpstr>
      <vt:lpstr>Conventional Definition of Data Quality</vt:lpstr>
      <vt:lpstr>Problems …</vt:lpstr>
      <vt:lpstr>Finding a modern definition</vt:lpstr>
      <vt:lpstr>Meaning of Data Quality</vt:lpstr>
      <vt:lpstr>Meaning of Data Quality</vt:lpstr>
      <vt:lpstr>The Data Quality Continuum</vt:lpstr>
      <vt:lpstr>Data Gathering</vt:lpstr>
      <vt:lpstr>Data Gathering - Solutions</vt:lpstr>
      <vt:lpstr>Data Delivery</vt:lpstr>
      <vt:lpstr>Data Delivery - Solutions</vt:lpstr>
      <vt:lpstr>Data Storage</vt:lpstr>
      <vt:lpstr>Data Storage - Solutions</vt:lpstr>
      <vt:lpstr>Data Retrieval</vt:lpstr>
      <vt:lpstr>Data Mining and Analysis</vt:lpstr>
      <vt:lpstr>Retrieval and Mining - Solutions</vt:lpstr>
      <vt:lpstr>Data Quality Constraints</vt:lpstr>
      <vt:lpstr>Data Quality Metrics</vt:lpstr>
      <vt:lpstr>Examples of Data Quality Metrics</vt:lpstr>
      <vt:lpstr>Technical Approaches</vt:lpstr>
      <vt:lpstr>Data Integration</vt:lpstr>
      <vt:lpstr>Duplicate Record Detection</vt:lpstr>
      <vt:lpstr>Example: Network Analysis</vt:lpstr>
      <vt:lpstr>Approximate Matching</vt:lpstr>
      <vt:lpstr>Some Similarity Measures</vt:lpstr>
      <vt:lpstr>Soundex Encoding</vt:lpstr>
      <vt:lpstr>Edit Distance</vt:lpstr>
      <vt:lpstr>Overlap Metrics</vt:lpstr>
      <vt:lpstr>Approximate Joins and Duplicate Elimination</vt:lpstr>
      <vt:lpstr>Schema Matching</vt:lpstr>
      <vt:lpstr>Lots of Additional Problems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Franklin</dc:creator>
  <cp:lastModifiedBy>Marina Kogan</cp:lastModifiedBy>
  <cp:revision>230</cp:revision>
  <cp:lastPrinted>2014-03-03T17:22:36Z</cp:lastPrinted>
  <dcterms:created xsi:type="dcterms:W3CDTF">2014-01-27T17:03:34Z</dcterms:created>
  <dcterms:modified xsi:type="dcterms:W3CDTF">2018-09-11T14:04:26Z</dcterms:modified>
</cp:coreProperties>
</file>