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45" r:id="rId2"/>
    <p:sldId id="346" r:id="rId3"/>
    <p:sldId id="347" r:id="rId4"/>
    <p:sldId id="348" r:id="rId5"/>
    <p:sldId id="349" r:id="rId6"/>
    <p:sldId id="3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E1F"/>
    <a:srgbClr val="9C1700"/>
    <a:srgbClr val="FFE6B2"/>
    <a:srgbClr val="477F99"/>
    <a:srgbClr val="6DA7BE"/>
    <a:srgbClr val="FAD192"/>
    <a:srgbClr val="FD8441"/>
    <a:srgbClr val="E48631"/>
    <a:srgbClr val="011324"/>
    <a:srgbClr val="E94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6357" autoAdjust="0"/>
  </p:normalViewPr>
  <p:slideViewPr>
    <p:cSldViewPr snapToGrid="0" showGuides="1">
      <p:cViewPr varScale="1">
        <p:scale>
          <a:sx n="57" d="100"/>
          <a:sy n="57" d="100"/>
        </p:scale>
        <p:origin x="72" y="125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1" d="100"/>
          <a:sy n="81" d="100"/>
        </p:scale>
        <p:origin x="30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E834AB-4A87-AF18-C8CA-A7E764D0E4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DEB6CE-6460-9F62-49B4-5469BF3355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EE442-DAB1-4866-835A-E7570069FEA6}" type="datetimeFigureOut">
              <a:rPr lang="en-US" smtClean="0"/>
              <a:t>11/3/2024</a:t>
            </a:fld>
            <a:endParaRPr lang="en-US"/>
          </a:p>
        </p:txBody>
      </p:sp>
      <p:sp>
        <p:nvSpPr>
          <p:cNvPr id="4" name="Footer Placeholder 3">
            <a:extLst>
              <a:ext uri="{FF2B5EF4-FFF2-40B4-BE49-F238E27FC236}">
                <a16:creationId xmlns:a16="http://schemas.microsoft.com/office/drawing/2014/main" id="{A12DF5AB-EFE5-2636-8469-64F6CD1184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EDBFC5-1126-0508-C1FA-446BF9389F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E840FE-8B94-45AA-ADDA-D20F098E814A}" type="slidenum">
              <a:rPr lang="en-US" smtClean="0"/>
              <a:t>‹#›</a:t>
            </a:fld>
            <a:endParaRPr lang="en-US"/>
          </a:p>
        </p:txBody>
      </p:sp>
    </p:spTree>
    <p:extLst>
      <p:ext uri="{BB962C8B-B14F-4D97-AF65-F5344CB8AC3E}">
        <p14:creationId xmlns:p14="http://schemas.microsoft.com/office/powerpoint/2010/main" val="173208300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s://poweredtemplate.com/" TargetMode="External"/><Relationship Id="rId4" Type="http://schemas.openxmlformats.org/officeDocument/2006/relationships/hyperlink" Target="https://poweredtemplate.com/membership/"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lvl1pPr>
              <a:defRPr>
                <a:solidFill>
                  <a:srgbClr val="FAAE1F"/>
                </a:solidFill>
              </a:defRPr>
            </a:lvl1pPr>
          </a:lstStyle>
          <a:p>
            <a:fld id="{A08A89E4-D00E-4618-BE4D-03035A2F693C}" type="datetime1">
              <a:rPr lang="en-US" smtClean="0"/>
              <a:pPr/>
              <a:t>11/3/2024</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lvl1pPr>
              <a:defRPr>
                <a:solidFill>
                  <a:srgbClr val="FAAE1F"/>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lvl1pPr>
              <a:defRPr>
                <a:solidFill>
                  <a:srgbClr val="FAAE1F"/>
                </a:solidFill>
              </a:defRPr>
            </a:lvl1pPr>
          </a:lstStyle>
          <a:p>
            <a:fld id="{5F294920-2F4F-4D88-AD0A-053AE5A679D0}" type="slidenum">
              <a:rPr lang="en-US" smtClean="0"/>
              <a:pPr/>
              <a:t>‹#›</a:t>
            </a:fld>
            <a:endParaRPr lang="en-US"/>
          </a:p>
        </p:txBody>
      </p:sp>
      <p:sp>
        <p:nvSpPr>
          <p:cNvPr id="7" name="Title 7">
            <a:extLst>
              <a:ext uri="{FF2B5EF4-FFF2-40B4-BE49-F238E27FC236}">
                <a16:creationId xmlns:a16="http://schemas.microsoft.com/office/drawing/2014/main" id="{3901E25F-8781-5505-CFAA-15DF0267109A}"/>
              </a:ext>
            </a:extLst>
          </p:cNvPr>
          <p:cNvSpPr>
            <a:spLocks noGrp="1"/>
          </p:cNvSpPr>
          <p:nvPr>
            <p:ph type="ctrTitle"/>
          </p:nvPr>
        </p:nvSpPr>
        <p:spPr>
          <a:xfrm>
            <a:off x="838200" y="834659"/>
            <a:ext cx="10515600" cy="868502"/>
          </a:xfrm>
        </p:spPr>
        <p:txBody>
          <a:bodyPr/>
          <a:lstStyle>
            <a:lvl1pPr algn="r">
              <a:defRPr b="1">
                <a:solidFill>
                  <a:schemeClr val="bg1"/>
                </a:solidFill>
              </a:defRPr>
            </a:lvl1pPr>
          </a:lstStyle>
          <a:p>
            <a:pPr algn="l"/>
            <a:endParaRPr lang="en-US" dirty="0">
              <a:solidFill>
                <a:srgbClr val="011324"/>
              </a:solidFill>
            </a:endParaRPr>
          </a:p>
        </p:txBody>
      </p:sp>
      <p:sp>
        <p:nvSpPr>
          <p:cNvPr id="8" name="Subtitle 8">
            <a:extLst>
              <a:ext uri="{FF2B5EF4-FFF2-40B4-BE49-F238E27FC236}">
                <a16:creationId xmlns:a16="http://schemas.microsoft.com/office/drawing/2014/main" id="{7260C261-53D6-E321-957B-4237817247A4}"/>
              </a:ext>
            </a:extLst>
          </p:cNvPr>
          <p:cNvSpPr>
            <a:spLocks noGrp="1"/>
          </p:cNvSpPr>
          <p:nvPr>
            <p:ph type="subTitle" idx="1"/>
          </p:nvPr>
        </p:nvSpPr>
        <p:spPr>
          <a:xfrm>
            <a:off x="838200" y="1703161"/>
            <a:ext cx="10515600" cy="977832"/>
          </a:xfrm>
          <a:prstGeom prst="rect">
            <a:avLst/>
          </a:prstGeom>
        </p:spPr>
        <p:txBody>
          <a:bodyPr/>
          <a:lstStyle>
            <a:lvl1pPr marL="0" indent="0" algn="r">
              <a:buNone/>
              <a:defRPr>
                <a:solidFill>
                  <a:schemeClr val="bg1"/>
                </a:solidFill>
              </a:defRPr>
            </a:lvl1pPr>
          </a:lstStyle>
          <a:p>
            <a:pPr algn="l"/>
            <a:endParaRPr lang="en-US" dirty="0">
              <a:solidFill>
                <a:srgbClr val="011324"/>
              </a:solidFill>
            </a:endParaRPr>
          </a:p>
        </p:txBody>
      </p:sp>
    </p:spTree>
    <p:extLst>
      <p:ext uri="{BB962C8B-B14F-4D97-AF65-F5344CB8AC3E}">
        <p14:creationId xmlns:p14="http://schemas.microsoft.com/office/powerpoint/2010/main" val="3869805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3C5C-19EA-4900-8526-9D5B2BE996A4}"/>
              </a:ext>
            </a:extLst>
          </p:cNvPr>
          <p:cNvSpPr>
            <a:spLocks noGrp="1"/>
          </p:cNvSpPr>
          <p:nvPr>
            <p:ph type="title"/>
          </p:nvPr>
        </p:nvSpPr>
        <p:spPr/>
        <p:txBody>
          <a:bodyPr/>
          <a:lstStyle>
            <a:lvl1pPr algn="l">
              <a:defRPr b="0">
                <a:solidFill>
                  <a:srgbClr val="FAAE1F"/>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EA40E2F-3EC3-02DE-4675-241D18F5FEB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CD5BFDF-EA52-F42C-48A0-F2292EF26A88}"/>
              </a:ext>
            </a:extLst>
          </p:cNvPr>
          <p:cNvSpPr>
            <a:spLocks noGrp="1"/>
          </p:cNvSpPr>
          <p:nvPr>
            <p:ph type="dt" sz="half" idx="10"/>
          </p:nvPr>
        </p:nvSpPr>
        <p:spPr/>
        <p:txBody>
          <a:bodyPr/>
          <a:lstStyle>
            <a:lvl1pPr>
              <a:defRPr>
                <a:solidFill>
                  <a:srgbClr val="FAAE1F"/>
                </a:solidFill>
              </a:defRPr>
            </a:lvl1pPr>
          </a:lstStyle>
          <a:p>
            <a:fld id="{CB7FCE13-2E5A-43E1-ADBE-407260D5B4E3}" type="datetimeFigureOut">
              <a:rPr lang="en-US" smtClean="0"/>
              <a:pPr/>
              <a:t>11/3/2024</a:t>
            </a:fld>
            <a:endParaRPr lang="en-US"/>
          </a:p>
        </p:txBody>
      </p:sp>
      <p:sp>
        <p:nvSpPr>
          <p:cNvPr id="5" name="Footer Placeholder 4">
            <a:extLst>
              <a:ext uri="{FF2B5EF4-FFF2-40B4-BE49-F238E27FC236}">
                <a16:creationId xmlns:a16="http://schemas.microsoft.com/office/drawing/2014/main" id="{9783A033-9452-DEE2-B15D-E0BD7F9E32ED}"/>
              </a:ext>
            </a:extLst>
          </p:cNvPr>
          <p:cNvSpPr>
            <a:spLocks noGrp="1"/>
          </p:cNvSpPr>
          <p:nvPr>
            <p:ph type="ftr" sz="quarter" idx="11"/>
          </p:nvPr>
        </p:nvSpPr>
        <p:spPr/>
        <p:txBody>
          <a:bodyPr/>
          <a:lstStyle>
            <a:lvl1pPr>
              <a:defRPr>
                <a:solidFill>
                  <a:srgbClr val="FAAE1F"/>
                </a:solidFill>
              </a:defRPr>
            </a:lvl1pPr>
          </a:lstStyle>
          <a:p>
            <a:r>
              <a:rPr lang="en-US"/>
              <a:t>Designed by PoweredTemplate</a:t>
            </a:r>
            <a:endParaRPr lang="en-US" dirty="0"/>
          </a:p>
        </p:txBody>
      </p:sp>
      <p:sp>
        <p:nvSpPr>
          <p:cNvPr id="6" name="Slide Number Placeholder 5">
            <a:extLst>
              <a:ext uri="{FF2B5EF4-FFF2-40B4-BE49-F238E27FC236}">
                <a16:creationId xmlns:a16="http://schemas.microsoft.com/office/drawing/2014/main" id="{36C4F541-3CA3-9F48-E217-D4BF2C101A81}"/>
              </a:ext>
            </a:extLst>
          </p:cNvPr>
          <p:cNvSpPr>
            <a:spLocks noGrp="1"/>
          </p:cNvSpPr>
          <p:nvPr>
            <p:ph type="sldNum" sz="quarter" idx="12"/>
          </p:nvPr>
        </p:nvSpPr>
        <p:spPr/>
        <p:txBody>
          <a:bodyPr/>
          <a:lstStyle>
            <a:lvl1pPr>
              <a:defRPr>
                <a:solidFill>
                  <a:srgbClr val="FAAE1F"/>
                </a:solidFill>
              </a:defRPr>
            </a:lvl1pPr>
          </a:lstStyle>
          <a:p>
            <a:fld id="{D3A63EAC-D7D9-4CD6-8749-C9704CC6CD2D}" type="slidenum">
              <a:rPr lang="en-US" smtClean="0"/>
              <a:pPr/>
              <a:t>‹#›</a:t>
            </a:fld>
            <a:endParaRPr lang="en-US"/>
          </a:p>
        </p:txBody>
      </p:sp>
    </p:spTree>
    <p:extLst>
      <p:ext uri="{BB962C8B-B14F-4D97-AF65-F5344CB8AC3E}">
        <p14:creationId xmlns:p14="http://schemas.microsoft.com/office/powerpoint/2010/main" val="3360249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count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4"/>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5"/>
            <a:extLst>
              <a:ext uri="{FF2B5EF4-FFF2-40B4-BE49-F238E27FC236}">
                <a16:creationId xmlns:a16="http://schemas.microsoft.com/office/drawing/2014/main" id="{4A46969A-FFB5-4780-B760-9DA8346DC08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5">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nge Shape Colors">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11/3/2024</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dit Shapes">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11/3/2024</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ttribution">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11/3/2024</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0" y="136525"/>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0"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AAE1F"/>
                </a:solidFill>
              </a:defRPr>
            </a:lvl1pPr>
          </a:lstStyle>
          <a:p>
            <a:fld id="{A1ACEE5C-337C-40CA-959B-6F3EBBDE2995}" type="datetime1">
              <a:rPr lang="en-US" smtClean="0"/>
              <a:pPr/>
              <a:t>11/3/2024</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AAE1F"/>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AAE1F"/>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61" r:id="rId3"/>
    <p:sldLayoutId id="2147483662" r:id="rId4"/>
    <p:sldLayoutId id="2147483664" r:id="rId5"/>
    <p:sldLayoutId id="2147483663" r:id="rId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rgbClr val="FAAE1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35FB9E-B0E8-ADCD-14A2-AF5B255C3DB3}"/>
              </a:ext>
            </a:extLst>
          </p:cNvPr>
          <p:cNvSpPr>
            <a:spLocks noGrp="1"/>
          </p:cNvSpPr>
          <p:nvPr>
            <p:ph type="ctrTitle"/>
          </p:nvPr>
        </p:nvSpPr>
        <p:spPr/>
        <p:txBody>
          <a:bodyPr/>
          <a:lstStyle/>
          <a:p>
            <a:r>
              <a:rPr lang="en-US" dirty="0">
                <a:latin typeface="Akira Expanded" panose="02000800000000000000" pitchFamily="50" charset="0"/>
              </a:rPr>
              <a:t>MOTORSPORTS</a:t>
            </a:r>
          </a:p>
        </p:txBody>
      </p:sp>
      <p:sp>
        <p:nvSpPr>
          <p:cNvPr id="6" name="Subtitle 5">
            <a:extLst>
              <a:ext uri="{FF2B5EF4-FFF2-40B4-BE49-F238E27FC236}">
                <a16:creationId xmlns:a16="http://schemas.microsoft.com/office/drawing/2014/main" id="{C45CAD5C-3084-C89B-20E8-C54D6B091F93}"/>
              </a:ext>
            </a:extLst>
          </p:cNvPr>
          <p:cNvSpPr>
            <a:spLocks noGrp="1"/>
          </p:cNvSpPr>
          <p:nvPr>
            <p:ph type="subTitle" idx="1"/>
          </p:nvPr>
        </p:nvSpPr>
        <p:spPr/>
        <p:txBody>
          <a:bodyPr>
            <a:normAutofit/>
          </a:bodyPr>
          <a:lstStyle/>
          <a:p>
            <a:r>
              <a:rPr lang="en-US" sz="1800" i="1" dirty="0">
                <a:latin typeface="Akira Expanded" panose="02000800000000000000" pitchFamily="50" charset="0"/>
              </a:rPr>
              <a:t>UNDERSTANDING THE WORLD OF RACING </a:t>
            </a:r>
          </a:p>
        </p:txBody>
      </p:sp>
    </p:spTree>
    <p:extLst>
      <p:ext uri="{BB962C8B-B14F-4D97-AF65-F5344CB8AC3E}">
        <p14:creationId xmlns:p14="http://schemas.microsoft.com/office/powerpoint/2010/main" val="623544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06DA-B242-D2A7-E5DF-16D2E1BBED83}"/>
              </a:ext>
            </a:extLst>
          </p:cNvPr>
          <p:cNvSpPr>
            <a:spLocks noGrp="1"/>
          </p:cNvSpPr>
          <p:nvPr>
            <p:ph type="title"/>
          </p:nvPr>
        </p:nvSpPr>
        <p:spPr/>
        <p:txBody>
          <a:bodyPr>
            <a:normAutofit/>
          </a:bodyPr>
          <a:lstStyle/>
          <a:p>
            <a:r>
              <a:rPr lang="en-US" sz="3200" dirty="0">
                <a:latin typeface="Akira Expanded" panose="02000800000000000000" pitchFamily="50" charset="0"/>
              </a:rPr>
              <a:t>INTRODUCTION TO MOTORSPORTS</a:t>
            </a:r>
          </a:p>
        </p:txBody>
      </p:sp>
      <p:sp>
        <p:nvSpPr>
          <p:cNvPr id="3" name="Content Placeholder 2">
            <a:extLst>
              <a:ext uri="{FF2B5EF4-FFF2-40B4-BE49-F238E27FC236}">
                <a16:creationId xmlns:a16="http://schemas.microsoft.com/office/drawing/2014/main" id="{73E1616B-6E64-BE68-7EC6-375CB76F23E5}"/>
              </a:ext>
            </a:extLst>
          </p:cNvPr>
          <p:cNvSpPr>
            <a:spLocks noGrp="1"/>
          </p:cNvSpPr>
          <p:nvPr>
            <p:ph idx="1"/>
          </p:nvPr>
        </p:nvSpPr>
        <p:spPr>
          <a:effectLst>
            <a:outerShdw blurRad="50800" dist="38100" dir="2700000" algn="tl" rotWithShape="0">
              <a:prstClr val="black">
                <a:alpha val="40000"/>
              </a:prstClr>
            </a:outerShdw>
          </a:effectLst>
        </p:spPr>
        <p:txBody>
          <a:bodyPr>
            <a:normAutofit/>
          </a:bodyPr>
          <a:lstStyle/>
          <a:p>
            <a:pPr marL="0" indent="0">
              <a:buNone/>
            </a:pPr>
            <a:r>
              <a:rPr lang="en-GB" sz="3200" dirty="0">
                <a:latin typeface="Eras Demi ITC" panose="020B0805030504020804" pitchFamily="34" charset="0"/>
              </a:rPr>
              <a:t>Motorsports are competitive events featuring motorized vehicles, including both two- and four-wheel races in various formats.</a:t>
            </a:r>
          </a:p>
        </p:txBody>
      </p:sp>
    </p:spTree>
    <p:extLst>
      <p:ext uri="{BB962C8B-B14F-4D97-AF65-F5344CB8AC3E}">
        <p14:creationId xmlns:p14="http://schemas.microsoft.com/office/powerpoint/2010/main" val="2913401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351F4-BB33-0E00-231B-392A2A3D52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BDB5B-A45F-BADF-0449-E906B0858D83}"/>
              </a:ext>
            </a:extLst>
          </p:cNvPr>
          <p:cNvSpPr>
            <a:spLocks noGrp="1"/>
          </p:cNvSpPr>
          <p:nvPr>
            <p:ph type="title"/>
          </p:nvPr>
        </p:nvSpPr>
        <p:spPr/>
        <p:txBody>
          <a:bodyPr>
            <a:normAutofit/>
          </a:bodyPr>
          <a:lstStyle/>
          <a:p>
            <a:r>
              <a:rPr lang="en-US" sz="3200" dirty="0">
                <a:latin typeface="Akira Expanded" panose="02000800000000000000" pitchFamily="50" charset="0"/>
              </a:rPr>
              <a:t>KEY TYPES OF MOTORSPORTS</a:t>
            </a:r>
          </a:p>
        </p:txBody>
      </p:sp>
      <p:sp>
        <p:nvSpPr>
          <p:cNvPr id="3" name="Content Placeholder 2">
            <a:extLst>
              <a:ext uri="{FF2B5EF4-FFF2-40B4-BE49-F238E27FC236}">
                <a16:creationId xmlns:a16="http://schemas.microsoft.com/office/drawing/2014/main" id="{4A7061EC-41DC-414F-3AC6-806BCA09A001}"/>
              </a:ext>
            </a:extLst>
          </p:cNvPr>
          <p:cNvSpPr>
            <a:spLocks noGrp="1"/>
          </p:cNvSpPr>
          <p:nvPr>
            <p:ph idx="1"/>
          </p:nvPr>
        </p:nvSpPr>
        <p:spPr>
          <a:effectLst>
            <a:outerShdw blurRad="50800" dist="38100" dir="2700000" algn="tl" rotWithShape="0">
              <a:prstClr val="black">
                <a:alpha val="40000"/>
              </a:prstClr>
            </a:outerShdw>
          </a:effectLst>
        </p:spPr>
        <p:txBody>
          <a:bodyPr>
            <a:normAutofit fontScale="92500" lnSpcReduction="20000"/>
          </a:bodyPr>
          <a:lstStyle/>
          <a:p>
            <a:pPr marL="0" indent="0" algn="just">
              <a:buNone/>
            </a:pPr>
            <a:r>
              <a:rPr lang="en-GB" dirty="0">
                <a:latin typeface="Eras Demi ITC" panose="020B0805030504020804" pitchFamily="34" charset="0"/>
              </a:rPr>
              <a:t>Formula Racing: This involves open-wheel racing and is exemplified by Formula 1, where teams compete on precision-engineered circuits, emphasizing speed and strategy.</a:t>
            </a:r>
          </a:p>
          <a:p>
            <a:pPr marL="0" indent="0" algn="just">
              <a:buNone/>
            </a:pPr>
            <a:endParaRPr lang="en-GB" dirty="0">
              <a:latin typeface="Eras Demi ITC" panose="020B0805030504020804" pitchFamily="34" charset="0"/>
            </a:endParaRPr>
          </a:p>
          <a:p>
            <a:pPr marL="0" indent="0" algn="just">
              <a:buNone/>
            </a:pPr>
            <a:r>
              <a:rPr lang="en-GB" dirty="0">
                <a:latin typeface="Eras Demi ITC" panose="020B0805030504020804" pitchFamily="34" charset="0"/>
              </a:rPr>
              <a:t>Rally Racing: Rally racing takes place on public or private roads with a variety of surfaces, challenging drivers' abilities to adapt to changing conditions and terrain.</a:t>
            </a:r>
          </a:p>
          <a:p>
            <a:pPr marL="0" indent="0" algn="just">
              <a:buNone/>
            </a:pPr>
            <a:endParaRPr lang="en-GB" dirty="0">
              <a:latin typeface="Eras Demi ITC" panose="020B0805030504020804" pitchFamily="34" charset="0"/>
            </a:endParaRPr>
          </a:p>
          <a:p>
            <a:pPr marL="0" indent="0" algn="just">
              <a:buNone/>
            </a:pPr>
            <a:r>
              <a:rPr lang="en-GB" dirty="0">
                <a:latin typeface="Eras Demi ITC" panose="020B0805030504020804" pitchFamily="34" charset="0"/>
              </a:rPr>
              <a:t>NASCAR: A popular North American motorsport known for its stock car racing, featuring closed circuit tracks and a fiercely loyal fan base.</a:t>
            </a:r>
          </a:p>
          <a:p>
            <a:pPr marL="0" indent="0" algn="just">
              <a:buNone/>
            </a:pPr>
            <a:endParaRPr lang="en-GB" dirty="0">
              <a:latin typeface="Eras Demi ITC" panose="020B0805030504020804" pitchFamily="34" charset="0"/>
            </a:endParaRPr>
          </a:p>
          <a:p>
            <a:pPr marL="0" indent="0" algn="just">
              <a:buNone/>
            </a:pPr>
            <a:r>
              <a:rPr lang="en-GB" dirty="0">
                <a:latin typeface="Eras Demi ITC" panose="020B0805030504020804" pitchFamily="34" charset="0"/>
              </a:rPr>
              <a:t>Endurance Racing: This form focuses on event length, testing vehicle reliability and driver stamina over hours or even days, such as the Le Mans 24 Hours race.</a:t>
            </a:r>
          </a:p>
        </p:txBody>
      </p:sp>
    </p:spTree>
    <p:extLst>
      <p:ext uri="{BB962C8B-B14F-4D97-AF65-F5344CB8AC3E}">
        <p14:creationId xmlns:p14="http://schemas.microsoft.com/office/powerpoint/2010/main" val="3164626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BB15-6A72-29C2-5731-D8EDE60B1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C3F94-C995-CD97-5AFA-126F492E9178}"/>
              </a:ext>
            </a:extLst>
          </p:cNvPr>
          <p:cNvSpPr>
            <a:spLocks noGrp="1"/>
          </p:cNvSpPr>
          <p:nvPr>
            <p:ph type="title"/>
          </p:nvPr>
        </p:nvSpPr>
        <p:spPr/>
        <p:txBody>
          <a:bodyPr>
            <a:normAutofit/>
          </a:bodyPr>
          <a:lstStyle/>
          <a:p>
            <a:r>
              <a:rPr lang="en-US" sz="3200" dirty="0">
                <a:latin typeface="Akira Expanded" panose="02000800000000000000" pitchFamily="50" charset="0"/>
              </a:rPr>
              <a:t>MOTORSPORT EVENTS</a:t>
            </a:r>
          </a:p>
        </p:txBody>
      </p:sp>
      <p:sp>
        <p:nvSpPr>
          <p:cNvPr id="3" name="Content Placeholder 2">
            <a:extLst>
              <a:ext uri="{FF2B5EF4-FFF2-40B4-BE49-F238E27FC236}">
                <a16:creationId xmlns:a16="http://schemas.microsoft.com/office/drawing/2014/main" id="{526BB12A-13EB-EE91-8ED4-0343C4918E37}"/>
              </a:ext>
            </a:extLst>
          </p:cNvPr>
          <p:cNvSpPr>
            <a:spLocks noGrp="1"/>
          </p:cNvSpPr>
          <p:nvPr>
            <p:ph idx="1"/>
          </p:nvPr>
        </p:nvSpPr>
        <p:spPr>
          <a:effectLst>
            <a:outerShdw blurRad="50800" dist="38100" dir="2700000" algn="tl" rotWithShape="0">
              <a:prstClr val="black">
                <a:alpha val="40000"/>
              </a:prstClr>
            </a:outerShdw>
          </a:effectLst>
        </p:spPr>
        <p:txBody>
          <a:bodyPr>
            <a:normAutofit/>
          </a:bodyPr>
          <a:lstStyle/>
          <a:p>
            <a:pPr marL="0" indent="0" algn="ctr">
              <a:buNone/>
            </a:pPr>
            <a:r>
              <a:rPr lang="en-GB" dirty="0">
                <a:latin typeface="Eras Demi ITC" panose="020B0805030504020804" pitchFamily="34" charset="0"/>
              </a:rPr>
              <a:t>Major Global Events</a:t>
            </a:r>
          </a:p>
          <a:p>
            <a:pPr marL="0" indent="0" algn="just">
              <a:buNone/>
            </a:pPr>
            <a:r>
              <a:rPr lang="en-GB" dirty="0">
                <a:latin typeface="Eras Demi ITC" panose="020B0805030504020804" pitchFamily="34" charset="0"/>
              </a:rPr>
              <a:t>Events such as the Monaco Grand Prix, the Daytona 500, and the 24 Hours of Le Mans draw international attention, showcasing the pinnacle of motorsport.</a:t>
            </a:r>
          </a:p>
          <a:p>
            <a:pPr marL="0" indent="0" algn="just">
              <a:buNone/>
            </a:pPr>
            <a:endParaRPr lang="en-GB" dirty="0">
              <a:latin typeface="Eras Demi ITC" panose="020B0805030504020804" pitchFamily="34" charset="0"/>
            </a:endParaRPr>
          </a:p>
          <a:p>
            <a:pPr marL="0" indent="0" algn="ctr">
              <a:buNone/>
            </a:pPr>
            <a:r>
              <a:rPr lang="en-GB" dirty="0">
                <a:latin typeface="Eras Demi ITC" panose="020B0805030504020804" pitchFamily="34" charset="0"/>
              </a:rPr>
              <a:t>Event Structure</a:t>
            </a:r>
          </a:p>
          <a:p>
            <a:pPr marL="0" indent="0" algn="just">
              <a:buNone/>
            </a:pPr>
            <a:r>
              <a:rPr lang="en-GB" dirty="0">
                <a:latin typeface="Eras Demi ITC" panose="020B0805030504020804" pitchFamily="34" charset="0"/>
              </a:rPr>
              <a:t>Motorsport events typically consist of practice, qualifying, and races, each serving a distinct purpose to prepare teams and engage fans.</a:t>
            </a:r>
          </a:p>
        </p:txBody>
      </p:sp>
    </p:spTree>
    <p:extLst>
      <p:ext uri="{BB962C8B-B14F-4D97-AF65-F5344CB8AC3E}">
        <p14:creationId xmlns:p14="http://schemas.microsoft.com/office/powerpoint/2010/main" val="827869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B31DF-4FD6-0F58-3F6B-4B3E78561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062EA-A579-F22C-F245-8002C7F73AA4}"/>
              </a:ext>
            </a:extLst>
          </p:cNvPr>
          <p:cNvSpPr>
            <a:spLocks noGrp="1"/>
          </p:cNvSpPr>
          <p:nvPr>
            <p:ph type="title"/>
          </p:nvPr>
        </p:nvSpPr>
        <p:spPr/>
        <p:txBody>
          <a:bodyPr>
            <a:normAutofit/>
          </a:bodyPr>
          <a:lstStyle/>
          <a:p>
            <a:r>
              <a:rPr lang="en-US" sz="3200" dirty="0">
                <a:latin typeface="Akira Expanded" panose="02000800000000000000" pitchFamily="50" charset="0"/>
              </a:rPr>
              <a:t>Legends of </a:t>
            </a:r>
            <a:r>
              <a:rPr lang="en-US" sz="3200" dirty="0" err="1">
                <a:latin typeface="Akira Expanded" panose="02000800000000000000" pitchFamily="50" charset="0"/>
              </a:rPr>
              <a:t>tHe</a:t>
            </a:r>
            <a:r>
              <a:rPr lang="en-US" sz="3200" dirty="0">
                <a:latin typeface="Akira Expanded" panose="02000800000000000000" pitchFamily="50" charset="0"/>
              </a:rPr>
              <a:t> track</a:t>
            </a:r>
          </a:p>
        </p:txBody>
      </p:sp>
      <p:sp>
        <p:nvSpPr>
          <p:cNvPr id="3" name="Content Placeholder 2">
            <a:extLst>
              <a:ext uri="{FF2B5EF4-FFF2-40B4-BE49-F238E27FC236}">
                <a16:creationId xmlns:a16="http://schemas.microsoft.com/office/drawing/2014/main" id="{DDEF8D2D-C69C-EF65-3E9B-416460756088}"/>
              </a:ext>
            </a:extLst>
          </p:cNvPr>
          <p:cNvSpPr>
            <a:spLocks noGrp="1"/>
          </p:cNvSpPr>
          <p:nvPr>
            <p:ph idx="1"/>
          </p:nvPr>
        </p:nvSpPr>
        <p:spPr>
          <a:effectLst>
            <a:outerShdw blurRad="50800" dist="38100" dir="2700000" algn="tl" rotWithShape="0">
              <a:prstClr val="black">
                <a:alpha val="40000"/>
              </a:prstClr>
            </a:outerShdw>
          </a:effectLst>
        </p:spPr>
        <p:txBody>
          <a:bodyPr>
            <a:normAutofit/>
          </a:bodyPr>
          <a:lstStyle/>
          <a:p>
            <a:pPr marL="0" indent="0" algn="ctr">
              <a:buNone/>
            </a:pPr>
            <a:r>
              <a:rPr lang="en-GB" dirty="0">
                <a:latin typeface="Eras Demi ITC" panose="020B0805030504020804" pitchFamily="34" charset="0"/>
              </a:rPr>
              <a:t>Iconic Personalities</a:t>
            </a:r>
          </a:p>
          <a:p>
            <a:pPr marL="0" indent="0" algn="just">
              <a:buNone/>
            </a:pPr>
            <a:r>
              <a:rPr lang="en-GB" dirty="0">
                <a:latin typeface="Eras Demi ITC" panose="020B0805030504020804" pitchFamily="34" charset="0"/>
              </a:rPr>
              <a:t>Names like Michael Schumacher, Ayrton Senna, and Valentino Rossi have become synonymous with motorsport excellence, inspiring countless fans worldwide.</a:t>
            </a:r>
          </a:p>
          <a:p>
            <a:pPr marL="0" indent="0" algn="just">
              <a:buNone/>
            </a:pPr>
            <a:endParaRPr lang="en-GB" dirty="0">
              <a:latin typeface="Eras Demi ITC" panose="020B0805030504020804" pitchFamily="34" charset="0"/>
            </a:endParaRPr>
          </a:p>
          <a:p>
            <a:pPr marL="0" indent="0" algn="ctr">
              <a:buNone/>
            </a:pPr>
            <a:r>
              <a:rPr lang="en-GB" dirty="0">
                <a:latin typeface="Eras Demi ITC" panose="020B0805030504020804" pitchFamily="34" charset="0"/>
              </a:rPr>
              <a:t>Legendary Teams</a:t>
            </a:r>
          </a:p>
          <a:p>
            <a:pPr marL="0" indent="0" algn="just">
              <a:buNone/>
            </a:pPr>
            <a:r>
              <a:rPr lang="en-GB" dirty="0">
                <a:latin typeface="Eras Demi ITC" panose="020B0805030504020804" pitchFamily="34" charset="0"/>
              </a:rPr>
              <a:t>Historical teams such as Ferrari in F1 and Team Penske in NASCAR have shaped the sport, achieving remarkable records and accolades.</a:t>
            </a:r>
          </a:p>
        </p:txBody>
      </p:sp>
    </p:spTree>
    <p:extLst>
      <p:ext uri="{BB962C8B-B14F-4D97-AF65-F5344CB8AC3E}">
        <p14:creationId xmlns:p14="http://schemas.microsoft.com/office/powerpoint/2010/main" val="3741964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10CEA-3C50-9BF0-7025-5B1506125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F26F9-2CDC-EEA2-B999-090AB521E59A}"/>
              </a:ext>
            </a:extLst>
          </p:cNvPr>
          <p:cNvSpPr>
            <a:spLocks noGrp="1"/>
          </p:cNvSpPr>
          <p:nvPr>
            <p:ph type="title"/>
          </p:nvPr>
        </p:nvSpPr>
        <p:spPr/>
        <p:txBody>
          <a:bodyPr>
            <a:normAutofit/>
          </a:bodyPr>
          <a:lstStyle/>
          <a:p>
            <a:r>
              <a:rPr lang="en-US" sz="3200" dirty="0">
                <a:latin typeface="Akira Expanded" panose="02000800000000000000" pitchFamily="50" charset="0"/>
              </a:rPr>
              <a:t>Innovations on the Horizon</a:t>
            </a:r>
          </a:p>
        </p:txBody>
      </p:sp>
      <p:sp>
        <p:nvSpPr>
          <p:cNvPr id="3" name="Content Placeholder 2">
            <a:extLst>
              <a:ext uri="{FF2B5EF4-FFF2-40B4-BE49-F238E27FC236}">
                <a16:creationId xmlns:a16="http://schemas.microsoft.com/office/drawing/2014/main" id="{139BB82C-24F0-EB37-1425-F0608ADD6A88}"/>
              </a:ext>
            </a:extLst>
          </p:cNvPr>
          <p:cNvSpPr>
            <a:spLocks noGrp="1"/>
          </p:cNvSpPr>
          <p:nvPr>
            <p:ph idx="1"/>
          </p:nvPr>
        </p:nvSpPr>
        <p:spPr>
          <a:effectLst>
            <a:outerShdw blurRad="50800" dist="38100" dir="2700000" algn="tl" rotWithShape="0">
              <a:prstClr val="black">
                <a:alpha val="40000"/>
              </a:prstClr>
            </a:outerShdw>
          </a:effectLst>
        </p:spPr>
        <p:txBody>
          <a:bodyPr>
            <a:normAutofit lnSpcReduction="10000"/>
          </a:bodyPr>
          <a:lstStyle/>
          <a:p>
            <a:pPr marL="0" indent="0" algn="just">
              <a:buNone/>
            </a:pPr>
            <a:r>
              <a:rPr lang="en-GB" dirty="0">
                <a:latin typeface="Eras Demi ITC" panose="020B0805030504020804" pitchFamily="34" charset="0"/>
              </a:rPr>
              <a:t>Contributions to the Sport: Drivers and teams not only compete but also contribute to the evolution of driving techniques, safety standards, and sportsmanship in motorsport.</a:t>
            </a:r>
          </a:p>
          <a:p>
            <a:pPr marL="0" indent="0" algn="just">
              <a:buNone/>
            </a:pPr>
            <a:endParaRPr lang="en-GB" dirty="0">
              <a:latin typeface="Eras Demi ITC" panose="020B0805030504020804" pitchFamily="34" charset="0"/>
            </a:endParaRPr>
          </a:p>
          <a:p>
            <a:pPr marL="0" indent="0" algn="just">
              <a:buNone/>
            </a:pPr>
            <a:r>
              <a:rPr lang="en-GB" dirty="0">
                <a:latin typeface="Eras Demi ITC" panose="020B0805030504020804" pitchFamily="34" charset="0"/>
              </a:rPr>
              <a:t>Electric Racing Series: The rise of series like Formula E highlights the shift towards sustainable racing practices, appealing to environmentally-conscious fans and promoting green technology.</a:t>
            </a:r>
          </a:p>
          <a:p>
            <a:pPr marL="0" indent="0" algn="just">
              <a:buNone/>
            </a:pPr>
            <a:endParaRPr lang="en-GB" dirty="0">
              <a:latin typeface="Eras Demi ITC" panose="020B0805030504020804" pitchFamily="34" charset="0"/>
            </a:endParaRPr>
          </a:p>
          <a:p>
            <a:pPr marL="0" indent="0" algn="just">
              <a:buNone/>
            </a:pPr>
            <a:r>
              <a:rPr lang="en-GB" dirty="0">
                <a:latin typeface="Eras Demi ITC" panose="020B0805030504020804" pitchFamily="34" charset="0"/>
              </a:rPr>
              <a:t>Sustainability Efforts: Motorsports is increasingly focused on reducing its carbon footprint, implementing more sustainable practices in event management and vehicle technology.</a:t>
            </a:r>
          </a:p>
        </p:txBody>
      </p:sp>
    </p:spTree>
    <p:extLst>
      <p:ext uri="{BB962C8B-B14F-4D97-AF65-F5344CB8AC3E}">
        <p14:creationId xmlns:p14="http://schemas.microsoft.com/office/powerpoint/2010/main" val="1003878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4862</TotalTime>
  <Words>342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Akira Expanded</vt:lpstr>
      <vt:lpstr>Arial</vt:lpstr>
      <vt:lpstr>Calibri</vt:lpstr>
      <vt:lpstr>Calibri Light</vt:lpstr>
      <vt:lpstr>Calibri Light (Headings)</vt:lpstr>
      <vt:lpstr>Eras Demi ITC</vt:lpstr>
      <vt:lpstr>Office Theme</vt:lpstr>
      <vt:lpstr>MOTORSPORTS</vt:lpstr>
      <vt:lpstr>INTRODUCTION TO MOTORSPORTS</vt:lpstr>
      <vt:lpstr>KEY TYPES OF MOTORSPORTS</vt:lpstr>
      <vt:lpstr>MOTORSPORT EVENTS</vt:lpstr>
      <vt:lpstr>Legends of tHe track</vt:lpstr>
      <vt:lpstr>Innovations on the Horizon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aleksa marinkovic</cp:lastModifiedBy>
  <cp:revision>265</cp:revision>
  <dcterms:created xsi:type="dcterms:W3CDTF">2021-03-15T16:54:13Z</dcterms:created>
  <dcterms:modified xsi:type="dcterms:W3CDTF">2024-11-03T10:10:20Z</dcterms:modified>
</cp:coreProperties>
</file>