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stic Printed" charset="1" panose="00000000000000000000"/>
      <p:regular r:id="rId14"/>
    </p:embeddedFont>
    <p:embeddedFont>
      <p:font typeface="Canva Sans Medium" charset="1" panose="020B0603030501040103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36.png" Type="http://schemas.openxmlformats.org/officeDocument/2006/relationships/image"/><Relationship Id="rId16" Target="../media/image37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20.png" Type="http://schemas.openxmlformats.org/officeDocument/2006/relationships/image"/><Relationship Id="rId2" Target="../media/image1.jpeg" Type="http://schemas.openxmlformats.org/officeDocument/2006/relationships/image"/><Relationship Id="rId20" Target="../media/image21.svg" Type="http://schemas.openxmlformats.org/officeDocument/2006/relationships/image"/><Relationship Id="rId21" Target="../media/image26.png" Type="http://schemas.openxmlformats.org/officeDocument/2006/relationships/image"/><Relationship Id="rId22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346877" y="2415445"/>
            <a:ext cx="13594246" cy="484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1"/>
              </a:lnSpc>
            </a:pPr>
            <a:r>
              <a:rPr lang="en-US" sz="13526" spc="-811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VIOLÊNCIA</a:t>
            </a:r>
          </a:p>
          <a:p>
            <a:pPr algn="ctr">
              <a:lnSpc>
                <a:spcPts val="11361"/>
              </a:lnSpc>
            </a:pPr>
            <a:r>
              <a:rPr lang="en-US" sz="13526" spc="-811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NAS</a:t>
            </a:r>
          </a:p>
          <a:p>
            <a:pPr algn="ctr" marL="0" indent="0" lvl="0">
              <a:lnSpc>
                <a:spcPts val="11361"/>
              </a:lnSpc>
            </a:pPr>
            <a:r>
              <a:rPr lang="en-US" sz="13526" spc="-811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ESCOLAS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2936542" y="212427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66196" y="7307112"/>
            <a:ext cx="10355609" cy="38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55"/>
              </a:lnSpc>
              <a:spcBef>
                <a:spcPct val="0"/>
              </a:spcBef>
            </a:pPr>
            <a:r>
              <a:rPr lang="en-US" b="true" sz="2841" spc="17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PROF. CALVETTI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4270593" y="2612842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0B4E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88973" y="4319561"/>
            <a:ext cx="13510054" cy="313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1"/>
              </a:lnSpc>
              <a:spcBef>
                <a:spcPct val="0"/>
              </a:spcBef>
            </a:pPr>
            <a:r>
              <a:rPr lang="en-US" sz="3060" spc="1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proposta busca melhorar a segurança nas escolas públicas de São Paulo por meio de sensores IoT e IA, que detectam sons e movimentos anormais, permitindo respostas rápidas a emergências. Apesar dos desafios em privacidade, manutenção e treinamento, a solução visa criar ambientes mais seguros e inovadores.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36150" y="2282703"/>
            <a:ext cx="781570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 PROPOSTA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6632" y="-1082517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5462" y="71485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625462" y="375677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462" y="6800107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246232" y="73522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763321" y="4670879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2246232" y="377714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246232" y="6820476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6670564" y="3286125"/>
            <a:ext cx="4946872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00"/>
              </a:lnSpc>
              <a:spcBef>
                <a:spcPct val="0"/>
              </a:spcBef>
            </a:pPr>
            <a:r>
              <a:rPr lang="en-US" sz="15000" spc="-900" strike="noStrike" u="none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MIND MAP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900054">
            <a:off x="6683659" y="2428354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10714295" y="2419160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3209977">
            <a:off x="10730752" y="7477591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7866361">
            <a:off x="6727823" y="7539773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722807" y="9667398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8"/>
                </a:lnTo>
                <a:lnTo>
                  <a:pt x="0" y="151997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10320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3" y="0"/>
                </a:lnTo>
                <a:lnTo>
                  <a:pt x="4826643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10800000">
            <a:off x="6963965" y="-924229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8690951" y="2223971"/>
            <a:ext cx="906098" cy="976429"/>
          </a:xfrm>
          <a:custGeom>
            <a:avLst/>
            <a:gdLst/>
            <a:ahLst/>
            <a:cxnLst/>
            <a:rect r="r" b="b" t="t" l="l"/>
            <a:pathLst>
              <a:path h="976429" w="906098">
                <a:moveTo>
                  <a:pt x="906098" y="0"/>
                </a:moveTo>
                <a:lnTo>
                  <a:pt x="0" y="0"/>
                </a:lnTo>
                <a:lnTo>
                  <a:pt x="0" y="976429"/>
                </a:lnTo>
                <a:lnTo>
                  <a:pt x="906098" y="976429"/>
                </a:lnTo>
                <a:lnTo>
                  <a:pt x="906098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165865" y="4946051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8"/>
                </a:lnTo>
                <a:lnTo>
                  <a:pt x="0" y="3948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800000">
            <a:off x="6242806" y="4946051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8"/>
                </a:lnTo>
                <a:lnTo>
                  <a:pt x="0" y="3948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478154" y="1155775"/>
            <a:ext cx="3710922" cy="1678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Seleção de ideias sobre possíveis problemas atuais.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8274" y="4547234"/>
            <a:ext cx="3710922" cy="110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Levantamento de problemas atuais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8154" y="7508674"/>
            <a:ext cx="3710922" cy="110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Escolha do problema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01524" y="1531810"/>
            <a:ext cx="3710922" cy="110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Discussão sobre possíveis melhorias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098924" y="4547234"/>
            <a:ext cx="3710922" cy="110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Criação de esboço de ideias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01524" y="7008494"/>
            <a:ext cx="3710922" cy="224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Execução do projeto de melhoria do problema selecionado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504950" y="3987370"/>
          <a:ext cx="6067552" cy="4924425"/>
        </p:xfrm>
        <a:graphic>
          <a:graphicData uri="http://schemas.openxmlformats.org/drawingml/2006/table">
            <a:tbl>
              <a:tblPr/>
              <a:tblGrid>
                <a:gridCol w="2022517"/>
                <a:gridCol w="2022517"/>
                <a:gridCol w="2022517"/>
              </a:tblGrid>
              <a:tr h="10847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ESTADO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MUNICIPIO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QNTD. DE INCIDENTES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SÃO PAULO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SÃO PAULO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RIO DE JANEIRO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RIO DE JANEIRO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MINAS GERAIS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BELO HORIZONTE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BAHIA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SALVADOR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CEARÁ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FORTALEZA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ustic Printed"/>
                          <a:ea typeface="Rustic Printed"/>
                          <a:cs typeface="Rustic Printed"/>
                          <a:sym typeface="Rustic Printe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1681100" y="2748941"/>
            <a:ext cx="5384122" cy="5384122"/>
          </a:xfrm>
          <a:custGeom>
            <a:avLst/>
            <a:gdLst/>
            <a:ahLst/>
            <a:cxnLst/>
            <a:rect r="r" b="b" t="t" l="l"/>
            <a:pathLst>
              <a:path h="5384122" w="5384122">
                <a:moveTo>
                  <a:pt x="0" y="0"/>
                </a:moveTo>
                <a:lnTo>
                  <a:pt x="5384121" y="0"/>
                </a:lnTo>
                <a:lnTo>
                  <a:pt x="5384121" y="5384122"/>
                </a:lnTo>
                <a:lnTo>
                  <a:pt x="0" y="5384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1442884"/>
            <a:ext cx="10003768" cy="2544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1"/>
              </a:lnSpc>
            </a:pPr>
            <a:r>
              <a:rPr lang="en-US" sz="9105" spc="-546">
                <a:solidFill>
                  <a:srgbClr val="52BFA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ÍNDICE DE VIOLÊNCIA NAS ESCOLAS BRASILEIRAS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8883220"/>
            <a:ext cx="4532366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Fonte: Ministério da justiça e segurança pública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87222" y="2764558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811142" y="2764558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963512" y="2763485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29963" y="-96606"/>
            <a:ext cx="6913821" cy="4114800"/>
          </a:xfrm>
          <a:custGeom>
            <a:avLst/>
            <a:gdLst/>
            <a:ahLst/>
            <a:cxnLst/>
            <a:rect r="r" b="b" t="t" l="l"/>
            <a:pathLst>
              <a:path h="4114800" w="6913821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3758" y="981075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 PROJETO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7392" y="4375364"/>
            <a:ext cx="4174668" cy="812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2"/>
              </a:lnSpc>
            </a:pPr>
            <a:r>
              <a:rPr lang="en-US" sz="1573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Microfones com IA em escolas detectam sons de emergência e alertam autoridades rapidamente.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49148" y="4264278"/>
            <a:ext cx="3589494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0"/>
              </a:lnSpc>
            </a:pPr>
            <a:r>
              <a:rPr lang="en-US" b="true" sz="1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Sensores IoT monitoram perímetros escolares, detectando invasões e enviando alertas automáticos à segurança.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73068" y="4264278"/>
            <a:ext cx="3589494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0"/>
              </a:lnSpc>
            </a:pPr>
            <a:r>
              <a:rPr lang="en-US" b="true" sz="1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Sensores IoT monitoram perímetros escolares, detectando invasões e enviando alertas automáticos à segurança.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0678" y="3047906"/>
            <a:ext cx="3588097" cy="120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6"/>
              </a:lnSpc>
            </a:pPr>
            <a:r>
              <a:rPr lang="en-US" sz="2737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Sensores de Ambiente Inteligentes e Detecção de Sons Incomuns: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24333" y="3129461"/>
            <a:ext cx="4839124" cy="99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7"/>
              </a:lnSpc>
            </a:pPr>
            <a:r>
              <a:rPr lang="en-US" sz="328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Detecção de Intrusão com Sensores de Movimento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16269" y="3038381"/>
            <a:ext cx="3903091" cy="125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6"/>
              </a:lnSpc>
            </a:pPr>
            <a:r>
              <a:rPr lang="en-US" sz="2839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Sensores de Incêndio e Qualidade do Ar com Alerta Automático: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392156" y="6170965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8"/>
                </a:lnTo>
                <a:lnTo>
                  <a:pt x="0" y="3044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4224726" y="6430592"/>
            <a:ext cx="4839124" cy="99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7"/>
              </a:lnSpc>
            </a:pPr>
            <a:r>
              <a:rPr lang="en-US" sz="328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Plataforma de monitoramento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49541" y="7561193"/>
            <a:ext cx="3589494" cy="136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 plataforma centralizada fornecerá visão em tempo real e armazenará dados para análise e decisões estratégicas.</a:t>
            </a:r>
          </a:p>
          <a:p>
            <a:pPr algn="ctr" marL="0" indent="0" lvl="0">
              <a:lnSpc>
                <a:spcPts val="2240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554468" y="6170965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8"/>
                </a:lnTo>
                <a:lnTo>
                  <a:pt x="0" y="3044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0016395" y="7447929"/>
            <a:ext cx="3589494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0"/>
              </a:lnSpc>
            </a:pPr>
            <a:r>
              <a:rPr lang="en-US" b="true" sz="1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 sistema estará conectado a serviços de emergência para garantir resposta rápida em caso de incidentes.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59596" y="6444788"/>
            <a:ext cx="3903091" cy="86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6"/>
              </a:lnSpc>
            </a:pPr>
            <a:r>
              <a:rPr lang="en-US" sz="2839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Integração com Autoridades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981075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POSSÍVEIS PROBLEMAS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8852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888528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1244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812448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962205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962205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426745" y="4462467"/>
            <a:ext cx="3589494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Dificuldade em distinguir sons realmente perigosos de sons normais do ambiente escolar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50455" y="4073847"/>
            <a:ext cx="3589494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Devido à coleta de dados de alunos e profissionais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25768" y="4317365"/>
            <a:ext cx="3686707" cy="84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00"/>
              </a:lnSpc>
            </a:pPr>
            <a:r>
              <a:rPr lang="en-US" b="true" sz="16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Atividades escolares, como aulas de química, podem gerar fumaça inofensiva.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6745" y="7984747"/>
            <a:ext cx="3589494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9"/>
              </a:lnSpc>
            </a:pPr>
            <a:r>
              <a:rPr lang="en-US" b="true" sz="18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Dificuldade de integração com os sistemas de emergência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49253" y="7685107"/>
            <a:ext cx="358949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99"/>
              </a:lnSpc>
            </a:pPr>
            <a:r>
              <a:rPr lang="en-US" b="true" sz="19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Falhas na comunicação podem levar a acidentes.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74375" y="7824727"/>
            <a:ext cx="3589494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 sistema pode sobrecarregar pela quantidade de informações enviadas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29269" y="3222824"/>
            <a:ext cx="3229461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PRIVACIDADE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40357" y="2965094"/>
            <a:ext cx="3857530" cy="126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4"/>
              </a:lnSpc>
            </a:pPr>
            <a:r>
              <a:rPr lang="en-US" sz="4171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ALARMES FALSOS</a:t>
            </a:r>
          </a:p>
          <a:p>
            <a:pPr algn="ctr">
              <a:lnSpc>
                <a:spcPts val="4504"/>
              </a:lnSpc>
            </a:pPr>
            <a:r>
              <a:rPr lang="en-US" sz="4171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GÁS E FUMAÇA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61997" y="6457427"/>
            <a:ext cx="4166409" cy="165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1"/>
              </a:lnSpc>
            </a:pPr>
            <a:r>
              <a:rPr lang="en-US" sz="351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FALHAS DE COMUNICAÇÃO/TÉCNICA</a:t>
            </a:r>
          </a:p>
          <a:p>
            <a:pPr algn="ctr">
              <a:lnSpc>
                <a:spcPts val="465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991461" y="6201427"/>
            <a:ext cx="4244282" cy="162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9"/>
              </a:lnSpc>
            </a:pPr>
          </a:p>
          <a:p>
            <a:pPr algn="ctr">
              <a:lnSpc>
                <a:spcPts val="4019"/>
              </a:lnSpc>
            </a:pPr>
            <a:r>
              <a:rPr lang="en-US" sz="3721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LENTIDÃO DAS AUTORIDADES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74375" y="6323145"/>
            <a:ext cx="3686707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SOBRECARGA DE INFORMAÇÕES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04892" y="2991485"/>
            <a:ext cx="423320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ALARMES FALSOS</a:t>
            </a:r>
          </a:p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SOM E MOVIMENTO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981075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SOLUÇÕES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8852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888528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1244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812448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962205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962205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426745" y="4452942"/>
            <a:ext cx="3589494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Fase de calibragem e treinamento da IA.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50455" y="3968943"/>
            <a:ext cx="3589494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 coleta de dados ocorrerá apenas durante sons anormais e seguiremos a LGPD.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25768" y="4263524"/>
            <a:ext cx="3686707" cy="127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80"/>
              </a:lnSpc>
            </a:pPr>
            <a:r>
              <a:rPr lang="en-US" b="true" sz="18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Os sensores detectarão fumaça e gases, usando algoritmos para distinguir incidentes reais de situações normais na escola.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6745" y="7521041"/>
            <a:ext cx="3589494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9"/>
              </a:lnSpc>
            </a:pPr>
            <a:r>
              <a:rPr lang="en-US" b="true" sz="18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Serão feitas parcerias com órgãos de segurança e o sistema seguirá protocolos de emergência existentes.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30471" y="7502440"/>
            <a:ext cx="3233978" cy="157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2"/>
              </a:lnSpc>
            </a:pPr>
            <a:r>
              <a:rPr lang="en-US" b="true" sz="180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Serão criadas redundâncias com backups de dados e conexão via canais secundários, como SMS ou apps.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74375" y="7658550"/>
            <a:ext cx="3589494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 plataforma contará com funcionalidades como filtros automáticos e resumos que priorizam eventos críticos.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30471" y="3087469"/>
            <a:ext cx="3229461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PRIVACIDADE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40357" y="2923700"/>
            <a:ext cx="3857530" cy="126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4"/>
              </a:lnSpc>
            </a:pPr>
            <a:r>
              <a:rPr lang="en-US" sz="4171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ALARMES FALSOS</a:t>
            </a:r>
          </a:p>
          <a:p>
            <a:pPr algn="ctr">
              <a:lnSpc>
                <a:spcPts val="4504"/>
              </a:lnSpc>
            </a:pPr>
            <a:r>
              <a:rPr lang="en-US" sz="4171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GÁS E FUMAÇA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61997" y="6457427"/>
            <a:ext cx="4166409" cy="165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1"/>
              </a:lnSpc>
            </a:pPr>
            <a:r>
              <a:rPr lang="en-US" sz="351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FALHAS DE COMUNICAÇÃO/TÉCNICA</a:t>
            </a:r>
          </a:p>
          <a:p>
            <a:pPr algn="ctr">
              <a:lnSpc>
                <a:spcPts val="465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096738" y="5932674"/>
            <a:ext cx="4244282" cy="162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9"/>
              </a:lnSpc>
            </a:pPr>
          </a:p>
          <a:p>
            <a:pPr algn="ctr">
              <a:lnSpc>
                <a:spcPts val="4019"/>
              </a:lnSpc>
            </a:pPr>
            <a:r>
              <a:rPr lang="en-US" sz="3721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LENTIDÃO DAS AUTORIDADES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74375" y="6323145"/>
            <a:ext cx="3686707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SOBRECARGA DE INFORMAÇÕES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04892" y="2991485"/>
            <a:ext cx="423320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ALARMES FALSOS</a:t>
            </a:r>
          </a:p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SOM E MOVIMENTO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94957" y="1898408"/>
            <a:ext cx="7973677" cy="275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OBRIGADA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016675">
            <a:off x="12345309" y="1029786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252436">
            <a:off x="2674106" y="738611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59907" y="832681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7" y="0"/>
                </a:moveTo>
                <a:lnTo>
                  <a:pt x="0" y="0"/>
                </a:lnTo>
                <a:lnTo>
                  <a:pt x="0" y="1291579"/>
                </a:lnTo>
                <a:lnTo>
                  <a:pt x="1198547" y="1291579"/>
                </a:lnTo>
                <a:lnTo>
                  <a:pt x="1198547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409088" y="7604192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2" y="0"/>
                </a:lnTo>
                <a:lnTo>
                  <a:pt x="1140142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4059368" y="4312138"/>
            <a:ext cx="10168533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4E7C"/>
                </a:solidFill>
                <a:latin typeface="Open Sans"/>
                <a:ea typeface="Open Sans"/>
                <a:cs typeface="Open Sans"/>
                <a:sym typeface="Open Sans"/>
              </a:rPr>
              <a:t>Beatriz Silva de Jesus – RA: 824219590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4E7C"/>
                </a:solidFill>
                <a:latin typeface="Open Sans"/>
                <a:ea typeface="Open Sans"/>
                <a:cs typeface="Open Sans"/>
                <a:sym typeface="Open Sans"/>
              </a:rPr>
              <a:t>Christian Batista de Lima – RA: 824126605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4E7C"/>
                </a:solidFill>
                <a:latin typeface="Open Sans"/>
                <a:ea typeface="Open Sans"/>
                <a:cs typeface="Open Sans"/>
                <a:sym typeface="Open Sans"/>
              </a:rPr>
              <a:t> Mariana Hildebrand DantaS – RA: 824118462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4E7C"/>
                </a:solidFill>
                <a:latin typeface="Open Sans"/>
                <a:ea typeface="Open Sans"/>
                <a:cs typeface="Open Sans"/>
                <a:sym typeface="Open Sans"/>
              </a:rPr>
              <a:t>Marinna Pereira Carneiro da Silva – RA: 824142121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4E7C"/>
                </a:solidFill>
                <a:latin typeface="Open Sans"/>
                <a:ea typeface="Open Sans"/>
                <a:cs typeface="Open Sans"/>
                <a:sym typeface="Open Sans"/>
              </a:rPr>
              <a:t> Mayara Fernanda dos Santos – RA: 824227938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4E7C"/>
                </a:solidFill>
                <a:latin typeface="Open Sans"/>
                <a:ea typeface="Open Sans"/>
                <a:cs typeface="Open Sans"/>
                <a:sym typeface="Open Sans"/>
              </a:rPr>
              <a:t>Victor Pinas Arnault – RA: 82215768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DAGW35wTbjU</dc:identifier>
  <dcterms:modified xsi:type="dcterms:W3CDTF">2011-08-01T06:04:30Z</dcterms:modified>
  <cp:revision>1</cp:revision>
  <dc:title>A3 CALVETTI</dc:title>
</cp:coreProperties>
</file>