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0C9E-C0C2-EE4D-8FEB-A340F0F4D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659933-DB67-B54F-90D1-5C0901466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EC29D-9DCF-6343-A185-9DA7A0AE2A21}"/>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D7D40236-9AEB-F745-B381-9D7D18492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131C5-C32D-3542-96A6-ABBCD49B6354}"/>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345511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3081-1160-E14A-BDDD-D6D7B54067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737239-8836-C44A-A78F-C096FE6A88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639AE-9B06-2546-B73D-721ABF582EF1}"/>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676D1065-2011-1949-B762-645575932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8D463-0BFE-584F-8D32-366C47EA3C8B}"/>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73167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04376-4F70-984C-8B32-D0E1AE7BD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D3BF5-061A-8648-A195-09DEA0F62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957B2-E884-5542-B9F8-7CAEE5D396FE}"/>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8D8D866B-95E2-0E4E-80FF-947D1E864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D732C-CE62-CC43-AAEE-AF242402A0C4}"/>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165059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518D-75B0-A145-90B0-FB6ABEC69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5BF71-4455-2443-BDE4-8EEB0E4A6C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D6DA-8E3E-BC41-80BA-77F10DF8F8AF}"/>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4AF62127-8CF0-B440-A874-B307ABE63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49EFB-13A4-D344-8460-6D3D088FD182}"/>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86038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16C9-38AC-3248-A254-4547AAA9D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E794B-AB1B-114B-891A-3F290648C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D828B-F6BD-1241-8E19-4FF1F642C354}"/>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97B98DAC-D033-A444-B9EC-1A85F96A1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C9F9D-165B-D743-A38A-55E7203941A7}"/>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43936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020B-74CC-2F4B-9CFE-94B6D04E1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2BB04-C0E2-DE48-AFA4-93D19039B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1DDB13-0A49-B34D-AD90-C4F5EC370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4EFEC-2FD7-AD41-8C1C-74D5ADDFBDD1}"/>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6" name="Footer Placeholder 5">
            <a:extLst>
              <a:ext uri="{FF2B5EF4-FFF2-40B4-BE49-F238E27FC236}">
                <a16:creationId xmlns:a16="http://schemas.microsoft.com/office/drawing/2014/main" id="{4BFC6FD1-1107-4B43-B066-AB1A1C31A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47B86-E92A-AA4C-9E82-51550D5B567B}"/>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85918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F8C8-E5B1-164F-B05C-32E9F9A54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58FEB-EA7C-C346-B7C1-75534EF4A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ADC16-89A8-CF4C-B170-D8E173358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8EDBC2-0D44-3644-A8DC-8136B31D6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3F3C8-4464-7E46-A91A-079998111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07A309-7DB6-BA4B-B168-C40CB770BF4E}"/>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8" name="Footer Placeholder 7">
            <a:extLst>
              <a:ext uri="{FF2B5EF4-FFF2-40B4-BE49-F238E27FC236}">
                <a16:creationId xmlns:a16="http://schemas.microsoft.com/office/drawing/2014/main" id="{B0E44D58-9C57-A545-88AB-C8D7AB8C13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172118-946C-3B4A-BEB5-7ACBA09F1F68}"/>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61246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E0CF-2550-A649-B9CB-665D437697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5F9610-B34F-1640-8B50-288CA6F29B13}"/>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4" name="Footer Placeholder 3">
            <a:extLst>
              <a:ext uri="{FF2B5EF4-FFF2-40B4-BE49-F238E27FC236}">
                <a16:creationId xmlns:a16="http://schemas.microsoft.com/office/drawing/2014/main" id="{2D45E015-3917-7148-9AFD-F3C771AB2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352220-734B-8D4B-8551-6DB492BA28E3}"/>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11699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C95D6-506E-1543-BACA-0B0294A02C22}"/>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3" name="Footer Placeholder 2">
            <a:extLst>
              <a:ext uri="{FF2B5EF4-FFF2-40B4-BE49-F238E27FC236}">
                <a16:creationId xmlns:a16="http://schemas.microsoft.com/office/drawing/2014/main" id="{F1642312-DDFB-B24D-89D7-80DB3B319D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4914D-241A-6346-8948-8342670F76FA}"/>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329923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084E-D1FF-6E48-A9BE-96880D9FB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34CF7-1F5D-CE4B-A49E-2BA6BC986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914646-19E9-C745-B7CA-0C9F5B2BE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FB3C4-F336-E94F-83A2-1702DA0D1697}"/>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6" name="Footer Placeholder 5">
            <a:extLst>
              <a:ext uri="{FF2B5EF4-FFF2-40B4-BE49-F238E27FC236}">
                <a16:creationId xmlns:a16="http://schemas.microsoft.com/office/drawing/2014/main" id="{C56790B6-1FA3-2E41-9BEB-9A0B106FF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0BC4F-C319-724A-B184-D67CB4B6B5FC}"/>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21607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FA58-9418-FD4A-A427-61762293A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858171-4F56-0844-B2C7-C207E7963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9FD31-3855-A64C-AF0F-9F70CFA26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85C08-3AC1-3944-931A-D5E9A2A28BED}"/>
              </a:ext>
            </a:extLst>
          </p:cNvPr>
          <p:cNvSpPr>
            <a:spLocks noGrp="1"/>
          </p:cNvSpPr>
          <p:nvPr>
            <p:ph type="dt" sz="half" idx="10"/>
          </p:nvPr>
        </p:nvSpPr>
        <p:spPr/>
        <p:txBody>
          <a:bodyPr/>
          <a:lstStyle/>
          <a:p>
            <a:fld id="{30E22F28-CF16-6F4F-BF85-5ABE545E35B9}" type="datetimeFigureOut">
              <a:rPr lang="en-US" smtClean="0"/>
              <a:t>11/10/21</a:t>
            </a:fld>
            <a:endParaRPr lang="en-US"/>
          </a:p>
        </p:txBody>
      </p:sp>
      <p:sp>
        <p:nvSpPr>
          <p:cNvPr id="6" name="Footer Placeholder 5">
            <a:extLst>
              <a:ext uri="{FF2B5EF4-FFF2-40B4-BE49-F238E27FC236}">
                <a16:creationId xmlns:a16="http://schemas.microsoft.com/office/drawing/2014/main" id="{6C789CC8-9247-4848-837E-D0C1953F0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86A98-B4AB-4642-8E59-4FD9FE289D54}"/>
              </a:ext>
            </a:extLst>
          </p:cNvPr>
          <p:cNvSpPr>
            <a:spLocks noGrp="1"/>
          </p:cNvSpPr>
          <p:nvPr>
            <p:ph type="sldNum" sz="quarter" idx="12"/>
          </p:nvPr>
        </p:nvSpPr>
        <p:spPr/>
        <p:txBody>
          <a:bodyPr/>
          <a:lstStyle/>
          <a:p>
            <a:fld id="{A739BECF-85CE-364A-8990-715AFD43EBAD}" type="slidenum">
              <a:rPr lang="en-US" smtClean="0"/>
              <a:t>‹#›</a:t>
            </a:fld>
            <a:endParaRPr lang="en-US"/>
          </a:p>
        </p:txBody>
      </p:sp>
    </p:spTree>
    <p:extLst>
      <p:ext uri="{BB962C8B-B14F-4D97-AF65-F5344CB8AC3E}">
        <p14:creationId xmlns:p14="http://schemas.microsoft.com/office/powerpoint/2010/main" val="382865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C72A8-42A0-3142-A326-F2DF0F77F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3225F-0851-E144-9ED2-7822551892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D32F-3809-8546-A38E-16986D29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2F28-CF16-6F4F-BF85-5ABE545E35B9}" type="datetimeFigureOut">
              <a:rPr lang="en-US" smtClean="0"/>
              <a:t>11/10/21</a:t>
            </a:fld>
            <a:endParaRPr lang="en-US"/>
          </a:p>
        </p:txBody>
      </p:sp>
      <p:sp>
        <p:nvSpPr>
          <p:cNvPr id="5" name="Footer Placeholder 4">
            <a:extLst>
              <a:ext uri="{FF2B5EF4-FFF2-40B4-BE49-F238E27FC236}">
                <a16:creationId xmlns:a16="http://schemas.microsoft.com/office/drawing/2014/main" id="{EDB3DF7D-C4BF-3643-8202-51B631A12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2CFEEF-2ECB-C34B-8182-CDEF20C23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9BECF-85CE-364A-8990-715AFD43EBAD}" type="slidenum">
              <a:rPr lang="en-US" smtClean="0"/>
              <a:t>‹#›</a:t>
            </a:fld>
            <a:endParaRPr lang="en-US"/>
          </a:p>
        </p:txBody>
      </p:sp>
    </p:spTree>
    <p:extLst>
      <p:ext uri="{BB962C8B-B14F-4D97-AF65-F5344CB8AC3E}">
        <p14:creationId xmlns:p14="http://schemas.microsoft.com/office/powerpoint/2010/main" val="385790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F95BC0-055A-BB4F-8563-B571CA84A17C}"/>
              </a:ext>
            </a:extLst>
          </p:cNvPr>
          <p:cNvSpPr txBox="1"/>
          <p:nvPr/>
        </p:nvSpPr>
        <p:spPr>
          <a:xfrm>
            <a:off x="441435" y="302359"/>
            <a:ext cx="9942786" cy="6771084"/>
          </a:xfrm>
          <a:prstGeom prst="rect">
            <a:avLst/>
          </a:prstGeom>
          <a:noFill/>
        </p:spPr>
        <p:txBody>
          <a:bodyPr wrap="square">
            <a:spAutoFit/>
          </a:bodyPr>
          <a:lstStyle/>
          <a:p>
            <a:pPr marL="342900" indent="-342900" algn="l" rtl="0">
              <a:buAutoNum type="arabicPeriod"/>
            </a:pPr>
            <a:r>
              <a:rPr lang="en-US" sz="1400" b="0" i="1" u="none" strike="noStrike" dirty="0">
                <a:solidFill>
                  <a:srgbClr val="121212"/>
                </a:solidFill>
                <a:effectLst/>
                <a:latin typeface="Arial" panose="020B0604020202020204" pitchFamily="34" charset="0"/>
              </a:rPr>
              <a:t>Create a MIPS picture of outcome. </a:t>
            </a:r>
            <a:r>
              <a:rPr lang="en-US" sz="1400" b="0" i="1" u="none" strike="noStrike" dirty="0">
                <a:solidFill>
                  <a:srgbClr val="FF0000"/>
                </a:solidFill>
                <a:effectLst/>
                <a:latin typeface="Arial" panose="020B0604020202020204" pitchFamily="34" charset="0"/>
              </a:rPr>
              <a:t>One for consolidations and one for dispositions. </a:t>
            </a:r>
            <a:r>
              <a:rPr lang="en-US" sz="1400" b="0" i="1" u="none" strike="noStrike" dirty="0" err="1">
                <a:solidFill>
                  <a:srgbClr val="FF0000"/>
                </a:solidFill>
                <a:effectLst/>
                <a:latin typeface="Arial" panose="020B0604020202020204" pitchFamily="34" charset="0"/>
              </a:rPr>
              <a:t>DkB</a:t>
            </a:r>
            <a:r>
              <a:rPr lang="en-US" sz="1400" b="0" i="1" u="none" strike="noStrike" dirty="0">
                <a:solidFill>
                  <a:srgbClr val="FF0000"/>
                </a:solidFill>
                <a:effectLst/>
                <a:latin typeface="Arial" panose="020B0604020202020204" pitchFamily="34" charset="0"/>
              </a:rPr>
              <a:t> has provided with a cost estimations of the MIPs for each group. They have been considered in the calculation of the TCO. We will extend the information provided in our deliverable with a aggregated view of the cost per disposition (</a:t>
            </a:r>
            <a:r>
              <a:rPr lang="en-US" sz="1400" b="0" i="1" u="none" strike="noStrike" dirty="0" err="1">
                <a:solidFill>
                  <a:srgbClr val="FF0000"/>
                </a:solidFill>
                <a:effectLst/>
                <a:latin typeface="Arial" panose="020B0604020202020204" pitchFamily="34" charset="0"/>
              </a:rPr>
              <a:t>i.e</a:t>
            </a:r>
            <a:r>
              <a:rPr lang="en-US" sz="1400" b="0" i="1" u="none" strike="noStrike" dirty="0">
                <a:solidFill>
                  <a:srgbClr val="FF0000"/>
                </a:solidFill>
                <a:effectLst/>
                <a:latin typeface="Arial" panose="020B0604020202020204" pitchFamily="34" charset="0"/>
              </a:rPr>
              <a:t> what is the current cost of MIPS of SPI Groups to be re-architecture to cloud) and graphical representation of the distribution of such cost across the different dispositions (</a:t>
            </a:r>
            <a:r>
              <a:rPr lang="en-US" sz="1400" b="0" i="1" u="none" strike="noStrike" dirty="0" err="1">
                <a:solidFill>
                  <a:srgbClr val="FF0000"/>
                </a:solidFill>
                <a:effectLst/>
                <a:latin typeface="Arial" panose="020B0604020202020204" pitchFamily="34" charset="0"/>
              </a:rPr>
              <a:t>i.e</a:t>
            </a:r>
            <a:r>
              <a:rPr lang="en-US" sz="1400" b="0" i="1" u="none" strike="noStrike" dirty="0">
                <a:solidFill>
                  <a:srgbClr val="FF0000"/>
                </a:solidFill>
                <a:effectLst/>
                <a:latin typeface="Arial" panose="020B0604020202020204" pitchFamily="34" charset="0"/>
              </a:rPr>
              <a:t> retained applications won't save MIPS while re-</a:t>
            </a:r>
            <a:r>
              <a:rPr lang="en-US" sz="1400" b="0" i="1" u="none" strike="noStrike" dirty="0" err="1">
                <a:solidFill>
                  <a:srgbClr val="FF0000"/>
                </a:solidFill>
                <a:effectLst/>
                <a:latin typeface="Arial" panose="020B0604020202020204" pitchFamily="34" charset="0"/>
              </a:rPr>
              <a:t>achitectured</a:t>
            </a:r>
            <a:r>
              <a:rPr lang="en-US" sz="1400" b="0" i="1" u="none" strike="noStrike" dirty="0">
                <a:solidFill>
                  <a:srgbClr val="FF0000"/>
                </a:solidFill>
                <a:effectLst/>
                <a:latin typeface="Arial" panose="020B0604020202020204" pitchFamily="34" charset="0"/>
              </a:rPr>
              <a:t> ones will transform the cost from MIPS to Cloud infrastructure cost) The Cost of the target infrastructure cannot be provided at this stage.</a:t>
            </a:r>
            <a:r>
              <a:rPr lang="en-US" sz="1400" b="1" i="1" u="none" strike="noStrike" dirty="0">
                <a:solidFill>
                  <a:srgbClr val="FF0000"/>
                </a:solidFill>
                <a:effectLst/>
                <a:latin typeface="Arial" panose="020B0604020202020204" pitchFamily="34" charset="0"/>
              </a:rPr>
              <a:t> ONLY %</a:t>
            </a:r>
          </a:p>
          <a:p>
            <a:pPr marL="342900" indent="-342900" algn="l" rtl="0">
              <a:buAutoNum type="arabicPeriod"/>
            </a:pPr>
            <a:endParaRPr lang="en-US" sz="1400" i="1" dirty="0">
              <a:solidFill>
                <a:srgbClr val="FF0000"/>
              </a:solidFill>
              <a:latin typeface="Arial" panose="020B0604020202020204" pitchFamily="34" charset="0"/>
            </a:endParaRPr>
          </a:p>
          <a:p>
            <a:pPr marL="342900" indent="-342900" algn="l" rtl="0">
              <a:buAutoNum type="arabicPeriod"/>
            </a:pPr>
            <a:endParaRPr lang="en-US" sz="1400" b="0" i="1" u="none" strike="noStrike" dirty="0">
              <a:solidFill>
                <a:srgbClr val="FF0000"/>
              </a:solidFill>
              <a:effectLst/>
              <a:latin typeface="Arial" panose="020B0604020202020204" pitchFamily="34" charset="0"/>
            </a:endParaRPr>
          </a:p>
          <a:p>
            <a:pPr marL="342900" indent="-342900" algn="l" rtl="0">
              <a:buAutoNum type="arabicPeriod"/>
            </a:pPr>
            <a:r>
              <a:rPr lang="en-US" sz="1400" b="0" i="1" u="none" strike="noStrike" dirty="0">
                <a:solidFill>
                  <a:srgbClr val="121212"/>
                </a:solidFill>
                <a:effectLst/>
                <a:latin typeface="Arial" panose="020B0604020202020204" pitchFamily="34" charset="0"/>
              </a:rPr>
              <a:t>Create disposition recommendation details for the RD specific areas. </a:t>
            </a:r>
            <a:r>
              <a:rPr lang="en-US" sz="1400" b="0" i="1" u="none" strike="noStrike" dirty="0">
                <a:solidFill>
                  <a:srgbClr val="FF0000"/>
                </a:solidFill>
                <a:effectLst/>
                <a:latin typeface="Arial" panose="020B0604020202020204" pitchFamily="34" charset="0"/>
              </a:rPr>
              <a:t>The deliverable contains explanation for the dispositions, addressing the "WHY" question of the decisions taken. We will extend this information with further rational and write down an specific section in the </a:t>
            </a:r>
            <a:r>
              <a:rPr lang="en-US" sz="1400" b="0" i="1" u="none" strike="noStrike" dirty="0" err="1">
                <a:solidFill>
                  <a:srgbClr val="FF0000"/>
                </a:solidFill>
                <a:effectLst/>
                <a:latin typeface="Arial" panose="020B0604020202020204" pitchFamily="34" charset="0"/>
              </a:rPr>
              <a:t>deriverable</a:t>
            </a:r>
            <a:r>
              <a:rPr lang="en-US" sz="1400" b="0" i="1" u="none" strike="noStrike" dirty="0">
                <a:solidFill>
                  <a:srgbClr val="FF0000"/>
                </a:solidFill>
                <a:effectLst/>
                <a:latin typeface="Arial" panose="020B0604020202020204" pitchFamily="34" charset="0"/>
              </a:rPr>
              <a:t> with strict  focus applications to be managed by RD (white domains) separately from the ones to be replaced with Enterprise Solutions.</a:t>
            </a:r>
            <a:endParaRPr lang="en-US" sz="1400" dirty="0">
              <a:solidFill>
                <a:srgbClr val="FF0000"/>
              </a:solidFill>
              <a:latin typeface="Arial" panose="020B0604020202020204" pitchFamily="34" charset="0"/>
            </a:endParaRPr>
          </a:p>
          <a:p>
            <a:pPr marL="342900" indent="-342900" algn="l" rtl="0">
              <a:buAutoNum type="arabicPeriod"/>
            </a:pPr>
            <a:endParaRPr lang="en-US" sz="1400" b="0" i="1" u="none" strike="noStrike" dirty="0">
              <a:solidFill>
                <a:srgbClr val="FF0000"/>
              </a:solidFill>
              <a:effectLst/>
              <a:latin typeface="Arial" panose="020B0604020202020204" pitchFamily="34" charset="0"/>
            </a:endParaRPr>
          </a:p>
          <a:p>
            <a:pPr marL="342900" indent="-342900" algn="l" rtl="0">
              <a:buAutoNum type="arabicPeriod"/>
            </a:pPr>
            <a:r>
              <a:rPr lang="en-US" sz="1400" b="0" i="1" u="none" strike="noStrike" dirty="0">
                <a:effectLst/>
                <a:latin typeface="Arial" panose="020B0604020202020204" pitchFamily="34" charset="0"/>
              </a:rPr>
              <a:t>Make the link btw Common model and disposition overview</a:t>
            </a:r>
            <a:r>
              <a:rPr lang="en-US" sz="1400" b="0" i="1" u="none" strike="noStrike" dirty="0">
                <a:solidFill>
                  <a:srgbClr val="FF0000"/>
                </a:solidFill>
                <a:effectLst/>
                <a:latin typeface="Arial" panose="020B0604020202020204" pitchFamily="34" charset="0"/>
              </a:rPr>
              <a:t> Some diagrams were provided in the appendix of the deliverable describing the relationships between the domains in the common model and the dispositions of the SPI Groups. We will improve and extend those diagrams and provide explanations on how to read and understand the diagrams. DIAGRAMS provided are OK. ALSO INCLUDE SAAS</a:t>
            </a:r>
          </a:p>
          <a:p>
            <a:pPr marL="342900" indent="-342900" algn="l" rtl="0">
              <a:buAutoNum type="arabicPeriod"/>
            </a:pPr>
            <a:endParaRPr lang="en-US" sz="1400" i="1" dirty="0">
              <a:solidFill>
                <a:srgbClr val="FF0000"/>
              </a:solidFill>
              <a:latin typeface="Arial" panose="020B0604020202020204" pitchFamily="34" charset="0"/>
            </a:endParaRPr>
          </a:p>
          <a:p>
            <a:pPr marL="342900" indent="-342900" algn="l" rtl="0">
              <a:buAutoNum type="arabicPeriod"/>
            </a:pPr>
            <a:r>
              <a:rPr lang="en-US" sz="1400" b="0" i="1" u="none" strike="noStrike" dirty="0">
                <a:solidFill>
                  <a:srgbClr val="121212"/>
                </a:solidFill>
                <a:effectLst/>
                <a:latin typeface="Arial" panose="020B0604020202020204" pitchFamily="34" charset="0"/>
              </a:rPr>
              <a:t>Provide disposition/project details on the "white" areas on the common model. What should happen with them. </a:t>
            </a:r>
            <a:r>
              <a:rPr lang="en-US" sz="1400" b="0" i="1" u="none" strike="noStrike" dirty="0">
                <a:solidFill>
                  <a:srgbClr val="FF0000"/>
                </a:solidFill>
                <a:effectLst/>
                <a:latin typeface="Arial" panose="020B0604020202020204" pitchFamily="34" charset="0"/>
              </a:rPr>
              <a:t>Same as point 2. The document also provide the transformation principles in the roadmap sections. These principles are important to understand the type of applications to be developed for the "white" areas in the common model. We will consolidate all the info in a specific charters about now the RD Domains (white areas in common model) will be developed including principles, projects in the roadmap and related dispositions of existing SPI </a:t>
            </a:r>
            <a:r>
              <a:rPr lang="en-US" sz="1400" b="0" i="1" u="none" strike="noStrike" dirty="0" err="1">
                <a:solidFill>
                  <a:srgbClr val="FF0000"/>
                </a:solidFill>
                <a:effectLst/>
                <a:latin typeface="Arial" panose="020B0604020202020204" pitchFamily="34" charset="0"/>
              </a:rPr>
              <a:t>groups.THIS</a:t>
            </a:r>
            <a:r>
              <a:rPr lang="en-US" sz="1400" b="0" i="1" u="none" strike="noStrike" dirty="0">
                <a:solidFill>
                  <a:srgbClr val="FF0000"/>
                </a:solidFill>
                <a:effectLst/>
                <a:latin typeface="Arial" panose="020B0604020202020204" pitchFamily="34" charset="0"/>
              </a:rPr>
              <a:t> IS MORE THE WHAT AND HOW: PRINCIPLES AND PROJECTS</a:t>
            </a:r>
            <a:endParaRPr lang="en-US" sz="1400" dirty="0">
              <a:solidFill>
                <a:srgbClr val="FF0000"/>
              </a:solidFill>
              <a:latin typeface="Arial" panose="020B0604020202020204" pitchFamily="34" charset="0"/>
            </a:endParaRPr>
          </a:p>
          <a:p>
            <a:pPr marL="342900" indent="-342900" algn="l" rtl="0">
              <a:buAutoNum type="arabicPeriod"/>
            </a:pPr>
            <a:endParaRPr lang="en-US" sz="1400" b="0" i="1" u="none" strike="noStrike" dirty="0">
              <a:solidFill>
                <a:srgbClr val="FF0000"/>
              </a:solidFill>
              <a:effectLst/>
              <a:latin typeface="Arial" panose="020B0604020202020204" pitchFamily="34" charset="0"/>
            </a:endParaRPr>
          </a:p>
          <a:p>
            <a:pPr marL="342900" indent="-342900" algn="l" rtl="0">
              <a:buAutoNum type="arabicPeriod"/>
            </a:pPr>
            <a:r>
              <a:rPr lang="en-US" sz="1400" b="0" i="1" u="none" strike="noStrike" dirty="0">
                <a:solidFill>
                  <a:srgbClr val="121212"/>
                </a:solidFill>
                <a:effectLst/>
                <a:latin typeface="Arial" panose="020B0604020202020204" pitchFamily="34" charset="0"/>
              </a:rPr>
              <a:t>Explain the "Retain" areas. Why should they be retained. </a:t>
            </a:r>
            <a:r>
              <a:rPr lang="en-US" sz="1400" b="0" i="1" u="none" strike="noStrike" dirty="0">
                <a:solidFill>
                  <a:srgbClr val="FF0000"/>
                </a:solidFill>
                <a:effectLst/>
                <a:latin typeface="Arial" panose="020B0604020202020204" pitchFamily="34" charset="0"/>
              </a:rPr>
              <a:t>Same as point 2 but with focus on retained applications, explaining why they can be retained in mainframe and not modernized to cloud, or replaced. WHY WE RETAIN *AND HOW??)</a:t>
            </a:r>
          </a:p>
          <a:p>
            <a:pPr marL="342900" indent="-342900" algn="l" rtl="0">
              <a:buAutoNum type="arabicPeriod"/>
            </a:pPr>
            <a:endParaRPr lang="en-US" sz="1400" i="1" dirty="0">
              <a:solidFill>
                <a:srgbClr val="FF0000"/>
              </a:solidFill>
              <a:latin typeface="Arial" panose="020B0604020202020204" pitchFamily="34" charset="0"/>
            </a:endParaRPr>
          </a:p>
          <a:p>
            <a:pPr marL="342900" indent="-342900" algn="l" rtl="0">
              <a:buAutoNum type="arabicPeriod"/>
            </a:pPr>
            <a:r>
              <a:rPr lang="en-US" sz="1400" i="1" dirty="0">
                <a:latin typeface="Arial" panose="020B0604020202020204" pitchFamily="34" charset="0"/>
              </a:rPr>
              <a:t>Create what DB sees as a Target architecture - Not only a Domain model </a:t>
            </a:r>
            <a:r>
              <a:rPr lang="en-US" sz="1400" i="1" dirty="0" err="1">
                <a:solidFill>
                  <a:srgbClr val="FF0000"/>
                </a:solidFill>
                <a:latin typeface="Arial" panose="020B0604020202020204" pitchFamily="34" charset="0"/>
              </a:rPr>
              <a:t>focs</a:t>
            </a:r>
            <a:endParaRPr lang="en-US" sz="1400" b="0" i="1" u="none" strike="noStrike" dirty="0">
              <a:effectLst/>
              <a:latin typeface="Arial" panose="020B0604020202020204" pitchFamily="34" charset="0"/>
            </a:endParaRPr>
          </a:p>
        </p:txBody>
      </p:sp>
    </p:spTree>
    <p:extLst>
      <p:ext uri="{BB962C8B-B14F-4D97-AF65-F5344CB8AC3E}">
        <p14:creationId xmlns:p14="http://schemas.microsoft.com/office/powerpoint/2010/main" val="577732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440</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Alfredo Munoz Rios</dc:creator>
  <cp:lastModifiedBy>Alfredo Munoz Rios</cp:lastModifiedBy>
  <cp:revision>1</cp:revision>
  <dcterms:created xsi:type="dcterms:W3CDTF">2021-11-10T15:31:14Z</dcterms:created>
  <dcterms:modified xsi:type="dcterms:W3CDTF">2021-11-10T17:55:16Z</dcterms:modified>
</cp:coreProperties>
</file>