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c0dfa83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c0dfa83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c0dfa83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c0dfa83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e47a83b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e47a83b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closer to 1 the R-squared value the higher the correlation.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e47a83b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e47a83b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c45ab68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c45ab68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e47a83b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e47a83b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bar chart on the top shows the avg daily Index value sectioned by Station Type and colored by level</a:t>
            </a:r>
            <a:endParaRPr/>
          </a:p>
          <a:p>
            <a:pPr indent="0" lvl="0" marL="0" rtl="0" algn="l">
              <a:spcBef>
                <a:spcPts val="0"/>
              </a:spcBef>
              <a:spcAft>
                <a:spcPts val="0"/>
              </a:spcAft>
              <a:buNone/>
            </a:pPr>
            <a:r>
              <a:rPr lang="en"/>
              <a:t>The 2 charts in the bottom show the distribution of Pollutants contributing in that level ( on the left ) as well as section by station and date (on the right )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47a83b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e47a83b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c0dfa83c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c0dfa83c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ba90ee3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ba90ee3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e47a83b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e47a83b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47a83b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47a83b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c45ab68c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c45ab68c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ba90ee3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ba90ee3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c45ab6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c45ab6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Missng values and values BDL were removed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7490ae4c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7490ae4c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ba90ee3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ba90ee3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index is </a:t>
            </a:r>
            <a:r>
              <a:rPr lang="en"/>
              <a:t>basically</a:t>
            </a:r>
            <a:r>
              <a:rPr lang="en"/>
              <a:t> the max value from the pollutants in the list for the </a:t>
            </a:r>
            <a:r>
              <a:rPr lang="en"/>
              <a:t>day.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c0dfa83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c0dfa83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 the chart’s y axis is not set to 0 …. The change over the years is insignificant if set to 0 so i wanted to show you how the change goes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c0dfa83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c0dfa83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ublic.tableau.com/app/profile/marinos.kaitis/viz/GoogleDataAnalyticsCapstoneProject_17137238543110/Dashboard1"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cmwf-projects.github.io/copernicus-training-cams/proc-aq-index.html#:~:text=The%20overall%20hourly%20European%20Air,overall%20index%20will%20be%203" TargetMode="External"/><Relationship Id="rId4" Type="http://schemas.openxmlformats.org/officeDocument/2006/relationships/hyperlink" Target="https://www.breeze-technologies.de/blog/major-air-pollutants-their-impact-and-sources/" TargetMode="External"/><Relationship Id="rId5" Type="http://schemas.openxmlformats.org/officeDocument/2006/relationships/hyperlink" Target="https://www.data.gov.cy/el/dataset/oriaies-metriseis-atmosfairikon-rypon-istorika-stoiheia" TargetMode="External"/><Relationship Id="rId6" Type="http://schemas.openxmlformats.org/officeDocument/2006/relationships/hyperlink" Target="https://www.data.gov.cy/el/dataset/imerisies-metriseis-aioroymenon-somatidion-stin-atmosfaira-istorika-stoiheia" TargetMode="External"/><Relationship Id="rId7" Type="http://schemas.openxmlformats.org/officeDocument/2006/relationships/hyperlink" Target="https://www.eea.europa.eu/themes/air/country-fact-sheets/2023-country-fact-sheets/cyprus-air-pollution-country" TargetMode="External"/><Relationship Id="rId8" Type="http://schemas.openxmlformats.org/officeDocument/2006/relationships/hyperlink" Target="https://www.eea.europa.eu/publications/status-of-air-quality-in-Europe-2022/europes-air-quality-status-2022/world-health-organization-who-ai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10875"/>
            <a:ext cx="5017500" cy="20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Air </a:t>
            </a:r>
            <a:r>
              <a:rPr lang="en"/>
              <a:t>Pollution</a:t>
            </a:r>
            <a:r>
              <a:rPr lang="en"/>
              <a:t> in Cyprus</a:t>
            </a:r>
            <a:endParaRPr/>
          </a:p>
          <a:p>
            <a:pPr indent="0" lvl="0" marL="0" rtl="0" algn="l">
              <a:spcBef>
                <a:spcPts val="0"/>
              </a:spcBef>
              <a:spcAft>
                <a:spcPts val="0"/>
              </a:spcAft>
              <a:buNone/>
            </a:pPr>
            <a:r>
              <a:rPr lang="en" sz="3500"/>
              <a:t>2018-2023</a:t>
            </a:r>
            <a:endParaRPr sz="3500"/>
          </a:p>
        </p:txBody>
      </p:sp>
      <p:sp>
        <p:nvSpPr>
          <p:cNvPr id="135" name="Google Shape;135;p13"/>
          <p:cNvSpPr txBox="1"/>
          <p:nvPr>
            <p:ph idx="1" type="subTitle"/>
          </p:nvPr>
        </p:nvSpPr>
        <p:spPr>
          <a:xfrm>
            <a:off x="6468725" y="4335800"/>
            <a:ext cx="22305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Author: Marinos Kaitis</a:t>
            </a:r>
            <a:endParaRPr/>
          </a:p>
          <a:p>
            <a:pPr indent="0" lvl="0" marL="0" rtl="0" algn="l">
              <a:spcBef>
                <a:spcPts val="0"/>
              </a:spcBef>
              <a:spcAft>
                <a:spcPts val="0"/>
              </a:spcAft>
              <a:buNone/>
            </a:pPr>
            <a:r>
              <a:rPr lang="en"/>
              <a:t>Date: 21 April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6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Sulphur Dioxide (SO2)</a:t>
            </a:r>
            <a:endParaRPr/>
          </a:p>
        </p:txBody>
      </p:sp>
      <p:sp>
        <p:nvSpPr>
          <p:cNvPr id="199" name="Google Shape;199;p22"/>
          <p:cNvSpPr txBox="1"/>
          <p:nvPr>
            <p:ph idx="1" type="body"/>
          </p:nvPr>
        </p:nvSpPr>
        <p:spPr>
          <a:xfrm>
            <a:off x="1297500" y="1181900"/>
            <a:ext cx="3699000" cy="366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t>Sulphur dioxide is a toxic gas with a </a:t>
            </a:r>
            <a:r>
              <a:rPr lang="en" sz="1200"/>
              <a:t>pungent smell. </a:t>
            </a:r>
            <a:endParaRPr sz="1200"/>
          </a:p>
          <a:p>
            <a:pPr indent="0" lvl="0" marL="0" rtl="0" algn="l">
              <a:lnSpc>
                <a:spcPct val="95000"/>
              </a:lnSpc>
              <a:spcBef>
                <a:spcPts val="1200"/>
              </a:spcBef>
              <a:spcAft>
                <a:spcPts val="0"/>
              </a:spcAft>
              <a:buNone/>
            </a:pPr>
            <a:r>
              <a:rPr lang="en" sz="1200"/>
              <a:t>It mainly arises from the combustion and refining process of coal, oil, and metal containing ores but also from transport-related emissions such as shipping. </a:t>
            </a:r>
            <a:endParaRPr sz="1200"/>
          </a:p>
          <a:p>
            <a:pPr indent="0" lvl="0" marL="0" rtl="0" algn="l">
              <a:lnSpc>
                <a:spcPct val="95000"/>
              </a:lnSpc>
              <a:spcBef>
                <a:spcPts val="1200"/>
              </a:spcBef>
              <a:spcAft>
                <a:spcPts val="0"/>
              </a:spcAft>
              <a:buNone/>
            </a:pPr>
            <a:r>
              <a:rPr lang="en" sz="1200"/>
              <a:t>It is an irritant , and can cause respiratory diseases in both humans and animals .</a:t>
            </a:r>
            <a:endParaRPr sz="1200"/>
          </a:p>
          <a:p>
            <a:pPr indent="0" lvl="0" marL="0" rtl="0" algn="l">
              <a:lnSpc>
                <a:spcPct val="95000"/>
              </a:lnSpc>
              <a:spcBef>
                <a:spcPts val="1200"/>
              </a:spcBef>
              <a:spcAft>
                <a:spcPts val="0"/>
              </a:spcAft>
              <a:buNone/>
            </a:pPr>
            <a:r>
              <a:rPr lang="en" sz="1200"/>
              <a:t>When dissolved in water it forms acid rain which damages vegetation, buildings and materials, and contributes to the acidification of terrestrial and aquatic ecosystems.</a:t>
            </a:r>
            <a:endParaRPr sz="1200"/>
          </a:p>
          <a:p>
            <a:pPr indent="0" lvl="0" marL="0" rtl="0" algn="l">
              <a:lnSpc>
                <a:spcPct val="95000"/>
              </a:lnSpc>
              <a:spcBef>
                <a:spcPts val="1200"/>
              </a:spcBef>
              <a:spcAft>
                <a:spcPts val="1200"/>
              </a:spcAft>
              <a:buNone/>
            </a:pPr>
            <a:r>
              <a:rPr lang="en" sz="1200"/>
              <a:t>Also forms secondary Particulate Matter(PM2.5) when combined in the atmosphere with compounds such as ammonia.</a:t>
            </a:r>
            <a:endParaRPr sz="1200"/>
          </a:p>
        </p:txBody>
      </p:sp>
      <p:sp>
        <p:nvSpPr>
          <p:cNvPr id="200" name="Google Shape;200;p22"/>
          <p:cNvSpPr txBox="1"/>
          <p:nvPr/>
        </p:nvSpPr>
        <p:spPr>
          <a:xfrm>
            <a:off x="5356550" y="3740900"/>
            <a:ext cx="23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S</a:t>
            </a:r>
            <a:r>
              <a:rPr lang="en" sz="500">
                <a:solidFill>
                  <a:schemeClr val="lt1"/>
                </a:solidFill>
                <a:latin typeface="Lato"/>
                <a:ea typeface="Lato"/>
                <a:cs typeface="Lato"/>
                <a:sym typeface="Lato"/>
              </a:rPr>
              <a:t>O2 :   0.0 - 40.0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01" name="Google Shape;201;p22"/>
          <p:cNvSpPr/>
          <p:nvPr/>
        </p:nvSpPr>
        <p:spPr>
          <a:xfrm>
            <a:off x="5610150" y="3951500"/>
            <a:ext cx="86100" cy="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02" name="Google Shape;202;p22"/>
          <p:cNvPicPr preferRelativeResize="0"/>
          <p:nvPr/>
        </p:nvPicPr>
        <p:blipFill>
          <a:blip r:embed="rId3">
            <a:alphaModFix/>
          </a:blip>
          <a:stretch>
            <a:fillRect/>
          </a:stretch>
        </p:blipFill>
        <p:spPr>
          <a:xfrm>
            <a:off x="5027175" y="1181900"/>
            <a:ext cx="3880098" cy="189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3774900" cy="6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Particulate Matter (PM)</a:t>
            </a:r>
            <a:endParaRPr/>
          </a:p>
        </p:txBody>
      </p:sp>
      <p:sp>
        <p:nvSpPr>
          <p:cNvPr id="208" name="Google Shape;208;p23"/>
          <p:cNvSpPr txBox="1"/>
          <p:nvPr>
            <p:ph idx="1" type="body"/>
          </p:nvPr>
        </p:nvSpPr>
        <p:spPr>
          <a:xfrm>
            <a:off x="1297500" y="994350"/>
            <a:ext cx="3774900" cy="3946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Particulate Matter consists of airbourne liquid and solid particles.</a:t>
            </a:r>
            <a:endParaRPr/>
          </a:p>
          <a:p>
            <a:pPr indent="0" lvl="0" marL="0" rtl="0" algn="l">
              <a:spcBef>
                <a:spcPts val="1200"/>
              </a:spcBef>
              <a:spcAft>
                <a:spcPts val="0"/>
              </a:spcAft>
              <a:buNone/>
            </a:pPr>
            <a:r>
              <a:rPr lang="en"/>
              <a:t>Primary</a:t>
            </a:r>
            <a:r>
              <a:rPr lang="en"/>
              <a:t> particulate matter is usually </a:t>
            </a:r>
            <a:r>
              <a:rPr lang="en"/>
              <a:t>emitted</a:t>
            </a:r>
            <a:r>
              <a:rPr lang="en"/>
              <a:t> from direct </a:t>
            </a:r>
            <a:r>
              <a:rPr lang="en"/>
              <a:t>sources, including power plants, vehicle traffic, construction sites and indoor stoves or heaters.</a:t>
            </a:r>
            <a:endParaRPr/>
          </a:p>
          <a:p>
            <a:pPr indent="0" lvl="0" marL="0" rtl="0" algn="l">
              <a:spcBef>
                <a:spcPts val="1200"/>
              </a:spcBef>
              <a:spcAft>
                <a:spcPts val="0"/>
              </a:spcAft>
              <a:buNone/>
            </a:pPr>
            <a:r>
              <a:rPr lang="en"/>
              <a:t>Secondary particulate matter is formed as a result of chemical and physical reactions with various compounds such as Sulphur Dioxide(SO2), Nitrogen Dioxide(NO2) and Ammonia(NH3).</a:t>
            </a:r>
            <a:endParaRPr/>
          </a:p>
          <a:p>
            <a:pPr indent="0" lvl="0" marL="0" rtl="0" algn="l">
              <a:spcBef>
                <a:spcPts val="1200"/>
              </a:spcBef>
              <a:spcAft>
                <a:spcPts val="0"/>
              </a:spcAft>
              <a:buNone/>
            </a:pPr>
            <a:r>
              <a:rPr lang="en"/>
              <a:t>It has been linked to cardiovascular and respiratory diseases such as asthma, bronchitis, and emphysema.</a:t>
            </a:r>
            <a:endParaRPr/>
          </a:p>
          <a:p>
            <a:pPr indent="0" lvl="0" marL="0" rtl="0" algn="l">
              <a:spcBef>
                <a:spcPts val="1200"/>
              </a:spcBef>
              <a:spcAft>
                <a:spcPts val="0"/>
              </a:spcAft>
              <a:buNone/>
            </a:pPr>
            <a:r>
              <a:rPr lang="en"/>
              <a:t>The extent of health damage is determined by the size of the particles. The smaller the particle, the higher the risk, due to its ability to penetrate deeper into the respiratory and circulatory systems , causing damage to the lungs, heart and brain.</a:t>
            </a:r>
            <a:endParaRPr/>
          </a:p>
          <a:p>
            <a:pPr indent="0" lvl="0" marL="0" rtl="0" algn="l">
              <a:spcBef>
                <a:spcPts val="1200"/>
              </a:spcBef>
              <a:spcAft>
                <a:spcPts val="1200"/>
              </a:spcAft>
              <a:buNone/>
            </a:pPr>
            <a:r>
              <a:rPr lang="en"/>
              <a:t>Particles with a mass median diameter of less than 10 microns is called PM10 , while particles with a mass median diameter of less than 2.5 microns is called PM2.5.</a:t>
            </a:r>
            <a:endParaRPr/>
          </a:p>
        </p:txBody>
      </p:sp>
      <p:sp>
        <p:nvSpPr>
          <p:cNvPr id="209" name="Google Shape;209;p23"/>
          <p:cNvSpPr txBox="1"/>
          <p:nvPr/>
        </p:nvSpPr>
        <p:spPr>
          <a:xfrm>
            <a:off x="6614525" y="41300"/>
            <a:ext cx="2285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a:t>
            </a:r>
            <a:r>
              <a:rPr lang="en" sz="500">
                <a:solidFill>
                  <a:schemeClr val="lt1"/>
                </a:solidFill>
                <a:latin typeface="Lato"/>
                <a:ea typeface="Lato"/>
                <a:cs typeface="Lato"/>
                <a:sym typeface="Lato"/>
              </a:rPr>
              <a:t>2.5 :   0.0 - 10.0 μm/m3	</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PM2.5 :   10.0 - 20.0</a:t>
            </a:r>
            <a:r>
              <a:rPr lang="en" sz="500">
                <a:solidFill>
                  <a:schemeClr val="lt1"/>
                </a:solidFill>
                <a:latin typeface="Lato"/>
                <a:ea typeface="Lato"/>
                <a:cs typeface="Lato"/>
                <a:sym typeface="Lato"/>
              </a:rPr>
              <a:t> μm/m3 </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10" name="Google Shape;210;p23"/>
          <p:cNvSpPr/>
          <p:nvPr/>
        </p:nvSpPr>
        <p:spPr>
          <a:xfrm>
            <a:off x="6896369" y="251900"/>
            <a:ext cx="94800" cy="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 name="Google Shape;211;p23"/>
          <p:cNvSpPr/>
          <p:nvPr/>
        </p:nvSpPr>
        <p:spPr>
          <a:xfrm>
            <a:off x="6896369" y="353575"/>
            <a:ext cx="94800" cy="4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23"/>
          <p:cNvSpPr txBox="1"/>
          <p:nvPr/>
        </p:nvSpPr>
        <p:spPr>
          <a:xfrm>
            <a:off x="6766925" y="4681800"/>
            <a:ext cx="2132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PM10  :  20.0 - 40.0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a:t>
            </a:r>
            <a:r>
              <a:rPr lang="en" sz="500">
                <a:solidFill>
                  <a:schemeClr val="lt1"/>
                </a:solidFill>
                <a:latin typeface="Lato"/>
                <a:ea typeface="Lato"/>
                <a:cs typeface="Lato"/>
                <a:sym typeface="Lato"/>
              </a:rPr>
              <a:t>per EU Environmental Agency</a:t>
            </a:r>
            <a:r>
              <a:rPr lang="en" sz="500">
                <a:solidFill>
                  <a:schemeClr val="lt1"/>
                </a:solidFill>
                <a:latin typeface="Lato"/>
                <a:ea typeface="Lato"/>
                <a:cs typeface="Lato"/>
                <a:sym typeface="Lato"/>
              </a:rPr>
              <a:t>          </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a:t>
            </a:r>
            <a:endParaRPr sz="500">
              <a:solidFill>
                <a:schemeClr val="lt1"/>
              </a:solidFill>
              <a:latin typeface="Lato"/>
              <a:ea typeface="Lato"/>
              <a:cs typeface="Lato"/>
              <a:sym typeface="Lato"/>
            </a:endParaRPr>
          </a:p>
        </p:txBody>
      </p:sp>
      <p:sp>
        <p:nvSpPr>
          <p:cNvPr id="213" name="Google Shape;213;p23"/>
          <p:cNvSpPr/>
          <p:nvPr/>
        </p:nvSpPr>
        <p:spPr>
          <a:xfrm>
            <a:off x="7020525" y="4892400"/>
            <a:ext cx="86100" cy="4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14" name="Google Shape;214;p23"/>
          <p:cNvPicPr preferRelativeResize="0"/>
          <p:nvPr/>
        </p:nvPicPr>
        <p:blipFill>
          <a:blip r:embed="rId3">
            <a:alphaModFix/>
          </a:blip>
          <a:stretch>
            <a:fillRect/>
          </a:stretch>
        </p:blipFill>
        <p:spPr>
          <a:xfrm>
            <a:off x="5072400" y="2738750"/>
            <a:ext cx="3860873" cy="1884235"/>
          </a:xfrm>
          <a:prstGeom prst="rect">
            <a:avLst/>
          </a:prstGeom>
          <a:noFill/>
          <a:ln>
            <a:noFill/>
          </a:ln>
        </p:spPr>
      </p:pic>
      <p:pic>
        <p:nvPicPr>
          <p:cNvPr id="215" name="Google Shape;215;p23"/>
          <p:cNvPicPr preferRelativeResize="0"/>
          <p:nvPr/>
        </p:nvPicPr>
        <p:blipFill>
          <a:blip r:embed="rId4">
            <a:alphaModFix/>
          </a:blip>
          <a:stretch>
            <a:fillRect/>
          </a:stretch>
        </p:blipFill>
        <p:spPr>
          <a:xfrm>
            <a:off x="5072400" y="693708"/>
            <a:ext cx="3860876" cy="18854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2288"/>
              <a:t>Correlation Between Pollutants And Index Value-1</a:t>
            </a:r>
            <a:endParaRPr sz="2288"/>
          </a:p>
        </p:txBody>
      </p:sp>
      <p:sp>
        <p:nvSpPr>
          <p:cNvPr id="221" name="Google Shape;221;p24"/>
          <p:cNvSpPr txBox="1"/>
          <p:nvPr/>
        </p:nvSpPr>
        <p:spPr>
          <a:xfrm>
            <a:off x="3795900" y="1147000"/>
            <a:ext cx="155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Linear Regression</a:t>
            </a:r>
            <a:endParaRPr sz="1300">
              <a:solidFill>
                <a:schemeClr val="lt1"/>
              </a:solidFill>
              <a:latin typeface="Lato"/>
              <a:ea typeface="Lato"/>
              <a:cs typeface="Lato"/>
              <a:sym typeface="Lato"/>
            </a:endParaRPr>
          </a:p>
        </p:txBody>
      </p:sp>
      <p:pic>
        <p:nvPicPr>
          <p:cNvPr id="222" name="Google Shape;222;p24"/>
          <p:cNvPicPr preferRelativeResize="0"/>
          <p:nvPr/>
        </p:nvPicPr>
        <p:blipFill>
          <a:blip r:embed="rId3">
            <a:alphaModFix/>
          </a:blip>
          <a:stretch>
            <a:fillRect/>
          </a:stretch>
        </p:blipFill>
        <p:spPr>
          <a:xfrm>
            <a:off x="422663" y="1531900"/>
            <a:ext cx="8298669" cy="341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2300"/>
              <a:t>Correlation Between Pollutants And Index Value-2</a:t>
            </a:r>
            <a:endParaRPr sz="2300"/>
          </a:p>
        </p:txBody>
      </p:sp>
      <p:pic>
        <p:nvPicPr>
          <p:cNvPr id="228" name="Google Shape;228;p25"/>
          <p:cNvPicPr preferRelativeResize="0"/>
          <p:nvPr/>
        </p:nvPicPr>
        <p:blipFill>
          <a:blip r:embed="rId3">
            <a:alphaModFix/>
          </a:blip>
          <a:stretch>
            <a:fillRect/>
          </a:stretch>
        </p:blipFill>
        <p:spPr>
          <a:xfrm>
            <a:off x="280075" y="1531900"/>
            <a:ext cx="8583849" cy="3393250"/>
          </a:xfrm>
          <a:prstGeom prst="rect">
            <a:avLst/>
          </a:prstGeom>
          <a:noFill/>
          <a:ln>
            <a:noFill/>
          </a:ln>
        </p:spPr>
      </p:pic>
      <p:sp>
        <p:nvSpPr>
          <p:cNvPr id="229" name="Google Shape;229;p25"/>
          <p:cNvSpPr txBox="1"/>
          <p:nvPr/>
        </p:nvSpPr>
        <p:spPr>
          <a:xfrm>
            <a:off x="3423900" y="1147000"/>
            <a:ext cx="229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Second Order Polynomial</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Results</a:t>
            </a:r>
            <a:endParaRPr/>
          </a:p>
        </p:txBody>
      </p:sp>
      <p:sp>
        <p:nvSpPr>
          <p:cNvPr id="235" name="Google Shape;235;p26"/>
          <p:cNvSpPr txBox="1"/>
          <p:nvPr>
            <p:ph idx="1" type="body"/>
          </p:nvPr>
        </p:nvSpPr>
        <p:spPr>
          <a:xfrm>
            <a:off x="1297500" y="1567550"/>
            <a:ext cx="6422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see the overall trend of the major Pollutants for the years heading downwards which implies the Air Quality is getting better year by year.</a:t>
            </a:r>
            <a:endParaRPr/>
          </a:p>
          <a:p>
            <a:pPr indent="-311150" lvl="0" marL="457200" rtl="0" algn="l">
              <a:spcBef>
                <a:spcPts val="0"/>
              </a:spcBef>
              <a:spcAft>
                <a:spcPts val="0"/>
              </a:spcAft>
              <a:buSzPts val="1300"/>
              <a:buChar char="●"/>
            </a:pPr>
            <a:r>
              <a:rPr lang="en"/>
              <a:t>Even though the change of each of them is </a:t>
            </a:r>
            <a:r>
              <a:rPr lang="en"/>
              <a:t>minimal for the area there the contribution on Air Quality is still significant.</a:t>
            </a:r>
            <a:endParaRPr/>
          </a:p>
          <a:p>
            <a:pPr indent="-311150" lvl="0" marL="457200" rtl="0" algn="l">
              <a:spcBef>
                <a:spcPts val="0"/>
              </a:spcBef>
              <a:spcAft>
                <a:spcPts val="0"/>
              </a:spcAft>
              <a:buSzPts val="1300"/>
              <a:buChar char="●"/>
            </a:pPr>
            <a:r>
              <a:rPr lang="en"/>
              <a:t>While testing for correlation between Pollutants and Index Value we can see that the only Pollutant that is really correlated with Air Quality in Cyprus is Ozone (O3)</a:t>
            </a:r>
            <a:endParaRPr/>
          </a:p>
          <a:p>
            <a:pPr indent="-298450" lvl="1" marL="914400" rtl="0" algn="l">
              <a:spcBef>
                <a:spcPts val="0"/>
              </a:spcBef>
              <a:spcAft>
                <a:spcPts val="0"/>
              </a:spcAft>
              <a:buSzPts val="1100"/>
              <a:buChar char="○"/>
            </a:pPr>
            <a:r>
              <a:rPr lang="en"/>
              <a:t>High temperatures of the island.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looking at the Air Quality Index we can validate this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of Air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800" u="sng">
                <a:solidFill>
                  <a:schemeClr val="hlink"/>
                </a:solidFill>
                <a:hlinkClick r:id="rId3"/>
              </a:rPr>
              <a:t>https://public.tableau.com/app/profile/marinos.kaitis/viz/GoogleDataAnalyticsCapstoneProject_17137238543110/Dashboard1</a:t>
            </a:r>
            <a:endParaRPr sz="800"/>
          </a:p>
        </p:txBody>
      </p:sp>
      <p:pic>
        <p:nvPicPr>
          <p:cNvPr id="241" name="Google Shape;241;p27"/>
          <p:cNvPicPr preferRelativeResize="0"/>
          <p:nvPr/>
        </p:nvPicPr>
        <p:blipFill>
          <a:blip r:embed="rId4">
            <a:alphaModFix/>
          </a:blip>
          <a:stretch>
            <a:fillRect/>
          </a:stretch>
        </p:blipFill>
        <p:spPr>
          <a:xfrm>
            <a:off x="1297500" y="1307850"/>
            <a:ext cx="7371373" cy="3662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Results </a:t>
            </a:r>
            <a:r>
              <a:rPr lang="en" sz="1844"/>
              <a:t>(continued )</a:t>
            </a:r>
            <a:endParaRPr sz="1844"/>
          </a:p>
        </p:txBody>
      </p:sp>
      <p:sp>
        <p:nvSpPr>
          <p:cNvPr id="247" name="Google Shape;24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last 4 years the Average Air Quality was between</a:t>
            </a:r>
            <a:r>
              <a:rPr lang="en">
                <a:solidFill>
                  <a:srgbClr val="38761D"/>
                </a:solidFill>
              </a:rPr>
              <a:t> Very good</a:t>
            </a:r>
            <a:r>
              <a:rPr lang="en"/>
              <a:t> and</a:t>
            </a:r>
            <a:r>
              <a:rPr lang="en">
                <a:solidFill>
                  <a:srgbClr val="FFE599"/>
                </a:solidFill>
              </a:rPr>
              <a:t> Medium</a:t>
            </a:r>
            <a:r>
              <a:rPr lang="en"/>
              <a:t> with exceptions only in April 2022 and May 2023 that had some days of </a:t>
            </a:r>
            <a:r>
              <a:rPr lang="en">
                <a:solidFill>
                  <a:srgbClr val="FCE5CD"/>
                </a:solidFill>
              </a:rPr>
              <a:t>Poor</a:t>
            </a:r>
            <a:r>
              <a:rPr lang="en"/>
              <a:t> - </a:t>
            </a:r>
            <a:r>
              <a:rPr lang="en">
                <a:solidFill>
                  <a:srgbClr val="E06666"/>
                </a:solidFill>
              </a:rPr>
              <a:t>Extremely Poor</a:t>
            </a:r>
            <a:r>
              <a:rPr lang="en"/>
              <a:t> Levels</a:t>
            </a:r>
            <a:endParaRPr/>
          </a:p>
          <a:p>
            <a:pPr indent="0" lvl="0" marL="0" rtl="0" algn="l">
              <a:spcBef>
                <a:spcPts val="1200"/>
              </a:spcBef>
              <a:spcAft>
                <a:spcPts val="0"/>
              </a:spcAft>
              <a:buNone/>
            </a:pPr>
            <a:r>
              <a:rPr lang="en"/>
              <a:t>The main pollutant contributing for Cyprus Air Quality is Ozone ( O3 ) and it is mostly on </a:t>
            </a:r>
            <a:r>
              <a:rPr lang="en">
                <a:solidFill>
                  <a:srgbClr val="93C47D"/>
                </a:solidFill>
              </a:rPr>
              <a:t>Good</a:t>
            </a:r>
            <a:r>
              <a:rPr lang="en"/>
              <a:t> and </a:t>
            </a:r>
            <a:r>
              <a:rPr lang="en">
                <a:solidFill>
                  <a:srgbClr val="38761D"/>
                </a:solidFill>
              </a:rPr>
              <a:t>Very good</a:t>
            </a:r>
            <a:r>
              <a:rPr lang="en"/>
              <a:t> levels . The most serious Pollutant for health ( PM 2.5 ) never comes as an Index of Pollution in Cyprus even though it is </a:t>
            </a:r>
            <a:r>
              <a:rPr lang="en"/>
              <a:t>correlated</a:t>
            </a:r>
            <a:r>
              <a:rPr lang="en"/>
              <a:t> a bit with the Index Value</a:t>
            </a:r>
            <a:endParaRPr/>
          </a:p>
          <a:p>
            <a:pPr indent="0" lvl="0" marL="0" rtl="0" algn="l">
              <a:spcBef>
                <a:spcPts val="1200"/>
              </a:spcBef>
              <a:spcAft>
                <a:spcPts val="0"/>
              </a:spcAft>
              <a:buNone/>
            </a:pPr>
            <a:r>
              <a:rPr lang="en"/>
              <a:t>The higher pollution mainly comes from Traffic Stations where the emission from cars is concentrated.</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Summary</a:t>
            </a:r>
            <a:endParaRPr/>
          </a:p>
        </p:txBody>
      </p:sp>
      <p:sp>
        <p:nvSpPr>
          <p:cNvPr id="253" name="Google Shape;253;p29"/>
          <p:cNvSpPr txBox="1"/>
          <p:nvPr>
            <p:ph idx="1" type="body"/>
          </p:nvPr>
        </p:nvSpPr>
        <p:spPr>
          <a:xfrm>
            <a:off x="1297500" y="1567550"/>
            <a:ext cx="7038900" cy="3312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majority of the Quality of Air in Cyprus falls into 3 Categories</a:t>
            </a:r>
            <a:endParaRPr/>
          </a:p>
          <a:p>
            <a:pPr indent="-304958" lvl="0" marL="457200" rtl="0" algn="l">
              <a:spcBef>
                <a:spcPts val="1200"/>
              </a:spcBef>
              <a:spcAft>
                <a:spcPts val="0"/>
              </a:spcAft>
              <a:buClr>
                <a:srgbClr val="38761D"/>
              </a:buClr>
              <a:buSzPct val="100000"/>
              <a:buChar char="●"/>
            </a:pPr>
            <a:r>
              <a:rPr lang="en">
                <a:solidFill>
                  <a:srgbClr val="38761D"/>
                </a:solidFill>
              </a:rPr>
              <a:t>Very good</a:t>
            </a:r>
            <a:endParaRPr>
              <a:solidFill>
                <a:srgbClr val="38761D"/>
              </a:solidFill>
            </a:endParaRPr>
          </a:p>
          <a:p>
            <a:pPr indent="-304958" lvl="0" marL="457200" rtl="0" algn="l">
              <a:spcBef>
                <a:spcPts val="0"/>
              </a:spcBef>
              <a:spcAft>
                <a:spcPts val="0"/>
              </a:spcAft>
              <a:buClr>
                <a:srgbClr val="93C47D"/>
              </a:buClr>
              <a:buSzPct val="100000"/>
              <a:buChar char="●"/>
            </a:pPr>
            <a:r>
              <a:rPr lang="en">
                <a:solidFill>
                  <a:srgbClr val="93C47D"/>
                </a:solidFill>
              </a:rPr>
              <a:t>Good</a:t>
            </a:r>
            <a:endParaRPr>
              <a:solidFill>
                <a:srgbClr val="93C47D"/>
              </a:solidFill>
            </a:endParaRPr>
          </a:p>
          <a:p>
            <a:pPr indent="-304958" lvl="0" marL="457200" rtl="0" algn="l">
              <a:spcBef>
                <a:spcPts val="0"/>
              </a:spcBef>
              <a:spcAft>
                <a:spcPts val="0"/>
              </a:spcAft>
              <a:buClr>
                <a:srgbClr val="FFE599"/>
              </a:buClr>
              <a:buSzPct val="100000"/>
              <a:buChar char="●"/>
            </a:pPr>
            <a:r>
              <a:rPr lang="en">
                <a:solidFill>
                  <a:srgbClr val="FFE599"/>
                </a:solidFill>
              </a:rPr>
              <a:t>Medium</a:t>
            </a:r>
            <a:endParaRPr>
              <a:solidFill>
                <a:srgbClr val="FFE599"/>
              </a:solidFill>
            </a:endParaRPr>
          </a:p>
          <a:p>
            <a:pPr indent="0" lvl="0" marL="0" rtl="0" algn="l">
              <a:spcBef>
                <a:spcPts val="1200"/>
              </a:spcBef>
              <a:spcAft>
                <a:spcPts val="0"/>
              </a:spcAft>
              <a:buNone/>
            </a:pPr>
            <a:r>
              <a:rPr lang="en"/>
              <a:t>The months from May </a:t>
            </a:r>
            <a:r>
              <a:rPr lang="en"/>
              <a:t>until</a:t>
            </a:r>
            <a:r>
              <a:rPr lang="en"/>
              <a:t> September have </a:t>
            </a:r>
            <a:r>
              <a:rPr b="1" lang="en"/>
              <a:t>at the worst</a:t>
            </a:r>
            <a:r>
              <a:rPr lang="en"/>
              <a:t> a</a:t>
            </a:r>
            <a:r>
              <a:rPr lang="en">
                <a:solidFill>
                  <a:srgbClr val="FFE599"/>
                </a:solidFill>
              </a:rPr>
              <a:t>  Medium Average Index Value </a:t>
            </a:r>
            <a:r>
              <a:rPr lang="en"/>
              <a:t>which is really good considering the </a:t>
            </a:r>
            <a:r>
              <a:rPr b="1" lang="en"/>
              <a:t>high </a:t>
            </a:r>
            <a:r>
              <a:rPr b="1" lang="en"/>
              <a:t>UV</a:t>
            </a:r>
            <a:r>
              <a:rPr b="1" lang="en"/>
              <a:t> </a:t>
            </a:r>
            <a:r>
              <a:rPr lang="en"/>
              <a:t>radiation from the sun during those months.</a:t>
            </a:r>
            <a:endParaRPr/>
          </a:p>
          <a:p>
            <a:pPr indent="0" lvl="0" marL="0" rtl="0" algn="l">
              <a:spcBef>
                <a:spcPts val="1200"/>
              </a:spcBef>
              <a:spcAft>
                <a:spcPts val="0"/>
              </a:spcAft>
              <a:buNone/>
            </a:pPr>
            <a:r>
              <a:rPr lang="en"/>
              <a:t>The only pollutant that made Air Quality in Cyprus to go in </a:t>
            </a:r>
            <a:r>
              <a:rPr lang="en">
                <a:solidFill>
                  <a:srgbClr val="BF9000"/>
                </a:solidFill>
              </a:rPr>
              <a:t>Very poor</a:t>
            </a:r>
            <a:r>
              <a:rPr lang="en"/>
              <a:t> and </a:t>
            </a:r>
            <a:r>
              <a:rPr lang="en">
                <a:solidFill>
                  <a:srgbClr val="E06666"/>
                </a:solidFill>
              </a:rPr>
              <a:t>Extremely poor</a:t>
            </a:r>
            <a:r>
              <a:rPr lang="en"/>
              <a:t> levels is the Particulate Matter &lt;10 μm/m3 and that was mainly in 2018 with few exceptions around the years and not on every station.</a:t>
            </a:r>
            <a:endParaRPr/>
          </a:p>
          <a:p>
            <a:pPr indent="0" lvl="0" marL="0" rtl="0" algn="l">
              <a:spcBef>
                <a:spcPts val="1200"/>
              </a:spcBef>
              <a:spcAft>
                <a:spcPts val="0"/>
              </a:spcAft>
              <a:buNone/>
            </a:pPr>
            <a:r>
              <a:rPr lang="en"/>
              <a:t>The only Pollutant with serius correlation on Cyprus’s Air Quality Index is Ozone ( high temperatures )</a:t>
            </a:r>
            <a:endParaRPr/>
          </a:p>
          <a:p>
            <a:pPr indent="0" lvl="0" marL="0" rtl="0" algn="l">
              <a:spcBef>
                <a:spcPts val="1200"/>
              </a:spcBef>
              <a:spcAft>
                <a:spcPts val="1200"/>
              </a:spcAft>
              <a:buNone/>
            </a:pPr>
            <a:r>
              <a:rPr lang="en"/>
              <a:t>The overall trend of Pollutants is Downwards which makes Cyprus a decent Country when it comes to Air Quality.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0"/>
              <a:t>Appendix</a:t>
            </a:r>
            <a:endParaRPr sz="2150"/>
          </a:p>
          <a:p>
            <a:pPr indent="0" lvl="0" marL="0" rtl="0" algn="l">
              <a:spcBef>
                <a:spcPts val="0"/>
              </a:spcBef>
              <a:spcAft>
                <a:spcPts val="0"/>
              </a:spcAft>
              <a:buNone/>
            </a:pPr>
            <a:r>
              <a:t/>
            </a:r>
            <a:endParaRPr sz="1850"/>
          </a:p>
          <a:p>
            <a:pPr indent="0" lvl="0" marL="0" rtl="0" algn="l">
              <a:spcBef>
                <a:spcPts val="0"/>
              </a:spcBef>
              <a:spcAft>
                <a:spcPts val="0"/>
              </a:spcAft>
              <a:buNone/>
            </a:pPr>
            <a:r>
              <a:rPr lang="en" sz="1850"/>
              <a:t>Citation</a:t>
            </a:r>
            <a:endParaRPr sz="1850"/>
          </a:p>
        </p:txBody>
      </p:sp>
      <p:sp>
        <p:nvSpPr>
          <p:cNvPr id="259" name="Google Shape;259;p30"/>
          <p:cNvSpPr txBox="1"/>
          <p:nvPr>
            <p:ph idx="1" type="body"/>
          </p:nvPr>
        </p:nvSpPr>
        <p:spPr>
          <a:xfrm>
            <a:off x="1297500" y="1307850"/>
            <a:ext cx="7038900" cy="348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Atmosphere Monitoring Service - European Air Quality Index Calculation</a:t>
            </a:r>
            <a:endParaRPr/>
          </a:p>
          <a:p>
            <a:pPr indent="0" lvl="0" marL="0" rtl="0" algn="l">
              <a:spcBef>
                <a:spcPts val="1200"/>
              </a:spcBef>
              <a:spcAft>
                <a:spcPts val="0"/>
              </a:spcAft>
              <a:buNone/>
            </a:pPr>
            <a:r>
              <a:rPr lang="en" u="sng">
                <a:solidFill>
                  <a:schemeClr val="hlink"/>
                </a:solidFill>
                <a:hlinkClick r:id="rId3"/>
              </a:rPr>
              <a:t>https://ecmwf-projects.github.io/copernicus-training-cams/proc-aq-index.html#:~:text=The%20overall%20hourly%20European%20Air,overall%20index%20will%20be%203.</a:t>
            </a:r>
            <a:endParaRPr/>
          </a:p>
          <a:p>
            <a:pPr indent="0" lvl="0" marL="0" rtl="0" algn="l">
              <a:spcBef>
                <a:spcPts val="1200"/>
              </a:spcBef>
              <a:spcAft>
                <a:spcPts val="0"/>
              </a:spcAft>
              <a:buNone/>
            </a:pPr>
            <a:r>
              <a:rPr lang="en"/>
              <a:t>Breeze Technologies /Major air pollutants, their impact </a:t>
            </a:r>
            <a:r>
              <a:rPr lang="en"/>
              <a:t>and</a:t>
            </a:r>
            <a:r>
              <a:rPr lang="en"/>
              <a:t> sources</a:t>
            </a:r>
            <a:endParaRPr/>
          </a:p>
          <a:p>
            <a:pPr indent="0" lvl="0" marL="0" rtl="0" algn="l">
              <a:spcBef>
                <a:spcPts val="1200"/>
              </a:spcBef>
              <a:spcAft>
                <a:spcPts val="0"/>
              </a:spcAft>
              <a:buNone/>
            </a:pPr>
            <a:r>
              <a:rPr lang="en" u="sng">
                <a:solidFill>
                  <a:schemeClr val="accent5"/>
                </a:solidFill>
                <a:hlinkClick r:id="rId4">
                  <a:extLst>
                    <a:ext uri="{A12FA001-AC4F-418D-AE19-62706E023703}">
                      <ahyp:hlinkClr val="tx"/>
                    </a:ext>
                  </a:extLst>
                </a:hlinkClick>
              </a:rPr>
              <a:t>https://www.breeze-technologies.de/blog/major-air-pollutants-their-impact-and-sources</a:t>
            </a:r>
            <a:endParaRPr/>
          </a:p>
          <a:p>
            <a:pPr indent="0" lvl="0" marL="0" rtl="0" algn="l">
              <a:spcBef>
                <a:spcPts val="1200"/>
              </a:spcBef>
              <a:spcAft>
                <a:spcPts val="0"/>
              </a:spcAft>
              <a:buNone/>
            </a:pPr>
            <a:r>
              <a:rPr lang="en"/>
              <a:t>Cyprus </a:t>
            </a:r>
            <a:r>
              <a:rPr lang="en"/>
              <a:t>Government</a:t>
            </a:r>
            <a:r>
              <a:rPr lang="en"/>
              <a:t> National Open Data Portal</a:t>
            </a:r>
            <a:endParaRPr/>
          </a:p>
          <a:p>
            <a:pPr indent="0" lvl="0" marL="0" rtl="0" algn="l">
              <a:spcBef>
                <a:spcPts val="1200"/>
              </a:spcBef>
              <a:spcAft>
                <a:spcPts val="0"/>
              </a:spcAft>
              <a:buNone/>
            </a:pPr>
            <a:r>
              <a:rPr lang="en"/>
              <a:t> </a:t>
            </a:r>
            <a:r>
              <a:rPr lang="en" u="sng">
                <a:solidFill>
                  <a:schemeClr val="hlink"/>
                </a:solidFill>
                <a:hlinkClick r:id="rId5"/>
              </a:rPr>
              <a:t>https://www.data.gov.cy/el/dataset/oriaies-metriseis-atmosfairikon-rypon-istorika-stoiheia</a:t>
            </a:r>
            <a:endParaRPr/>
          </a:p>
          <a:p>
            <a:pPr indent="0" lvl="0" marL="0" rtl="0" algn="l">
              <a:spcBef>
                <a:spcPts val="1200"/>
              </a:spcBef>
              <a:spcAft>
                <a:spcPts val="0"/>
              </a:spcAft>
              <a:buNone/>
            </a:pPr>
            <a:r>
              <a:rPr lang="en" u="sng">
                <a:solidFill>
                  <a:schemeClr val="hlink"/>
                </a:solidFill>
                <a:hlinkClick r:id="rId6"/>
              </a:rPr>
              <a:t>https://www.data.gov.cy/el/dataset/imerisies-metriseis-aioroymenon-somatidion-stin-atmosfaira-istorika-stoiheia</a:t>
            </a:r>
            <a:endParaRPr/>
          </a:p>
          <a:p>
            <a:pPr indent="0" lvl="0" marL="0" rtl="0" algn="l">
              <a:spcBef>
                <a:spcPts val="1200"/>
              </a:spcBef>
              <a:spcAft>
                <a:spcPts val="0"/>
              </a:spcAft>
              <a:buNone/>
            </a:pPr>
            <a:r>
              <a:rPr lang="en"/>
              <a:t>European Environment Agency</a:t>
            </a:r>
            <a:endParaRPr/>
          </a:p>
          <a:p>
            <a:pPr indent="0" lvl="0" marL="0" rtl="0" algn="l">
              <a:spcBef>
                <a:spcPts val="1200"/>
              </a:spcBef>
              <a:spcAft>
                <a:spcPts val="0"/>
              </a:spcAft>
              <a:buNone/>
            </a:pPr>
            <a:r>
              <a:rPr lang="en" u="sng">
                <a:solidFill>
                  <a:schemeClr val="hlink"/>
                </a:solidFill>
                <a:hlinkClick r:id="rId7"/>
              </a:rPr>
              <a:t>https://www.eea.europa.eu/themes/air/country-fact-sheets/2023-country-fact-sheets/cyprus-air-pollution-country</a:t>
            </a:r>
            <a:endParaRPr/>
          </a:p>
          <a:p>
            <a:pPr indent="0" lvl="0" marL="0" rtl="0" algn="l">
              <a:spcBef>
                <a:spcPts val="1200"/>
              </a:spcBef>
              <a:spcAft>
                <a:spcPts val="1200"/>
              </a:spcAft>
              <a:buNone/>
            </a:pPr>
            <a:r>
              <a:rPr lang="en" u="sng">
                <a:solidFill>
                  <a:schemeClr val="hlink"/>
                </a:solidFill>
                <a:hlinkClick r:id="rId8"/>
              </a:rPr>
              <a:t>https://www.eea.europa.eu/publications/status-of-air-quality-in-Europe-2022/europes-air-quality-status-2022/world-health-organization-who-air</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80"/>
              <a:t>Special Thanks </a:t>
            </a:r>
            <a:endParaRPr sz="2480"/>
          </a:p>
          <a:p>
            <a:pPr indent="0" lvl="0" marL="0" rtl="0" algn="l">
              <a:spcBef>
                <a:spcPts val="1200"/>
              </a:spcBef>
              <a:spcAft>
                <a:spcPts val="0"/>
              </a:spcAft>
              <a:buNone/>
            </a:pPr>
            <a:r>
              <a:rPr lang="en" sz="1500"/>
              <a:t>Dr. Chrysanthos Savvides </a:t>
            </a:r>
            <a:endParaRPr sz="1500"/>
          </a:p>
          <a:p>
            <a:pPr indent="0" lvl="0" marL="0" rtl="0" algn="l">
              <a:spcBef>
                <a:spcPts val="1200"/>
              </a:spcBef>
              <a:spcAft>
                <a:spcPts val="0"/>
              </a:spcAft>
              <a:buNone/>
            </a:pPr>
            <a:r>
              <a:rPr lang="en" sz="1500"/>
              <a:t>Senior Labour Inspection Officer - Air quality Section Head</a:t>
            </a:r>
            <a:endParaRPr sz="1500"/>
          </a:p>
          <a:p>
            <a:pPr indent="0" lvl="0" marL="0" rtl="0" algn="l">
              <a:spcBef>
                <a:spcPts val="1200"/>
              </a:spcBef>
              <a:spcAft>
                <a:spcPts val="0"/>
              </a:spcAft>
              <a:buNone/>
            </a:pPr>
            <a:r>
              <a:rPr lang="en" sz="1500"/>
              <a:t>Cyprus Department of Labour Inspection</a:t>
            </a:r>
            <a:endParaRPr sz="1500"/>
          </a:p>
          <a:p>
            <a:pPr indent="0" lvl="0" marL="0" rtl="0" algn="l">
              <a:spcBef>
                <a:spcPts val="1200"/>
              </a:spcBef>
              <a:spcAft>
                <a:spcPts val="0"/>
              </a:spcAft>
              <a:buNone/>
            </a:pPr>
            <a:r>
              <a:rPr lang="en" sz="1500"/>
              <a:t>Cyprus Ministry of Labour and Social Insurance                   </a:t>
            </a:r>
            <a:endParaRPr sz="1500"/>
          </a:p>
          <a:p>
            <a:pPr indent="457200" lvl="0" marL="3200400" rtl="0" algn="l">
              <a:spcBef>
                <a:spcPts val="1200"/>
              </a:spcBef>
              <a:spcAft>
                <a:spcPts val="1200"/>
              </a:spcAft>
              <a:buNone/>
            </a:pPr>
            <a:r>
              <a:rPr lang="en" sz="1200"/>
              <a:t>for providing Data information and clarification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Table of contents</a:t>
            </a:r>
            <a:endParaRPr/>
          </a:p>
        </p:txBody>
      </p:sp>
      <p:sp>
        <p:nvSpPr>
          <p:cNvPr id="141" name="Google Shape;141;p14"/>
          <p:cNvSpPr txBox="1"/>
          <p:nvPr>
            <p:ph idx="1" type="body"/>
          </p:nvPr>
        </p:nvSpPr>
        <p:spPr>
          <a:xfrm>
            <a:off x="1297500" y="1307850"/>
            <a:ext cx="7038900" cy="3501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Data</a:t>
            </a:r>
            <a:endParaRPr/>
          </a:p>
          <a:p>
            <a:pPr indent="-298450" lvl="1" marL="914400" rtl="0" algn="l">
              <a:spcBef>
                <a:spcPts val="0"/>
              </a:spcBef>
              <a:spcAft>
                <a:spcPts val="0"/>
              </a:spcAft>
              <a:buSzPts val="1100"/>
              <a:buChar char="○"/>
            </a:pPr>
            <a:r>
              <a:rPr lang="en"/>
              <a:t>Where does it come from</a:t>
            </a:r>
            <a:endParaRPr/>
          </a:p>
          <a:p>
            <a:pPr indent="-298450" lvl="1" marL="914400" rtl="0" algn="l">
              <a:spcBef>
                <a:spcPts val="0"/>
              </a:spcBef>
              <a:spcAft>
                <a:spcPts val="0"/>
              </a:spcAft>
              <a:buSzPts val="1100"/>
              <a:buChar char="○"/>
            </a:pPr>
            <a:r>
              <a:rPr lang="en"/>
              <a:t>What it consists of</a:t>
            </a:r>
            <a:endParaRPr/>
          </a:p>
          <a:p>
            <a:pPr indent="-311150" lvl="0" marL="457200" rtl="0" algn="l">
              <a:spcBef>
                <a:spcPts val="0"/>
              </a:spcBef>
              <a:spcAft>
                <a:spcPts val="0"/>
              </a:spcAft>
              <a:buSzPts val="1300"/>
              <a:buChar char="●"/>
            </a:pPr>
            <a:r>
              <a:rPr lang="en"/>
              <a:t>Methods </a:t>
            </a:r>
            <a:endParaRPr/>
          </a:p>
          <a:p>
            <a:pPr indent="-298450" lvl="1" marL="914400" rtl="0" algn="l">
              <a:spcBef>
                <a:spcPts val="0"/>
              </a:spcBef>
              <a:spcAft>
                <a:spcPts val="0"/>
              </a:spcAft>
              <a:buSzPts val="1100"/>
              <a:buChar char="○"/>
            </a:pPr>
            <a:r>
              <a:rPr lang="en"/>
              <a:t>How the data was manipulated </a:t>
            </a:r>
            <a:endParaRPr/>
          </a:p>
          <a:p>
            <a:pPr indent="-298450" lvl="1" marL="914400" rtl="0" algn="l">
              <a:spcBef>
                <a:spcPts val="0"/>
              </a:spcBef>
              <a:spcAft>
                <a:spcPts val="0"/>
              </a:spcAft>
              <a:buSzPts val="1100"/>
              <a:buChar char="○"/>
            </a:pPr>
            <a:r>
              <a:rPr lang="en"/>
              <a:t>What tools were used </a:t>
            </a:r>
            <a:endParaRPr/>
          </a:p>
          <a:p>
            <a:pPr indent="-311150" lvl="0" marL="457200" rtl="0" algn="l">
              <a:spcBef>
                <a:spcPts val="0"/>
              </a:spcBef>
              <a:spcAft>
                <a:spcPts val="0"/>
              </a:spcAft>
              <a:buSzPts val="1300"/>
              <a:buChar char="●"/>
            </a:pPr>
            <a:r>
              <a:rPr lang="en"/>
              <a:t>Discussion</a:t>
            </a:r>
            <a:endParaRPr/>
          </a:p>
          <a:p>
            <a:pPr indent="-298450" lvl="1" marL="914400" rtl="0" algn="l">
              <a:spcBef>
                <a:spcPts val="0"/>
              </a:spcBef>
              <a:spcAft>
                <a:spcPts val="0"/>
              </a:spcAft>
              <a:buSzPts val="1100"/>
              <a:buChar char="○"/>
            </a:pPr>
            <a:r>
              <a:rPr lang="en"/>
              <a:t>What parts of the data we are looking at</a:t>
            </a:r>
            <a:endParaRPr/>
          </a:p>
          <a:p>
            <a:pPr indent="-311150" lvl="0" marL="457200" rtl="0" algn="l">
              <a:spcBef>
                <a:spcPts val="0"/>
              </a:spcBef>
              <a:spcAft>
                <a:spcPts val="0"/>
              </a:spcAft>
              <a:buSzPts val="1300"/>
              <a:buChar char="●"/>
            </a:pPr>
            <a:r>
              <a:rPr lang="en"/>
              <a:t>Explanation of Index /Pollutants</a:t>
            </a:r>
            <a:endParaRPr/>
          </a:p>
          <a:p>
            <a:pPr indent="-298450" lvl="1" marL="914400" rtl="0" algn="l">
              <a:spcBef>
                <a:spcPts val="0"/>
              </a:spcBef>
              <a:spcAft>
                <a:spcPts val="0"/>
              </a:spcAft>
              <a:buSzPts val="1100"/>
              <a:buChar char="○"/>
            </a:pPr>
            <a:r>
              <a:rPr lang="en"/>
              <a:t>Yearly trends</a:t>
            </a:r>
            <a:endParaRPr/>
          </a:p>
          <a:p>
            <a:pPr indent="-311150" lvl="0" marL="457200" rtl="0" algn="l">
              <a:spcBef>
                <a:spcPts val="0"/>
              </a:spcBef>
              <a:spcAft>
                <a:spcPts val="0"/>
              </a:spcAft>
              <a:buSzPts val="1300"/>
              <a:buChar char="●"/>
            </a:pPr>
            <a:r>
              <a:rPr lang="en"/>
              <a:t>Results</a:t>
            </a:r>
            <a:endParaRPr/>
          </a:p>
          <a:p>
            <a:pPr indent="-298450" lvl="1" marL="914400" rtl="0" algn="l">
              <a:spcBef>
                <a:spcPts val="0"/>
              </a:spcBef>
              <a:spcAft>
                <a:spcPts val="0"/>
              </a:spcAft>
              <a:buSzPts val="1100"/>
              <a:buChar char="○"/>
            </a:pPr>
            <a:r>
              <a:rPr lang="en"/>
              <a:t>What story the data tells us and how</a:t>
            </a:r>
            <a:endParaRPr/>
          </a:p>
          <a:p>
            <a:pPr indent="-298450" lvl="1" marL="914400" rtl="0" algn="l">
              <a:spcBef>
                <a:spcPts val="0"/>
              </a:spcBef>
              <a:spcAft>
                <a:spcPts val="0"/>
              </a:spcAft>
              <a:buSzPts val="1100"/>
              <a:buChar char="○"/>
            </a:pPr>
            <a:r>
              <a:rPr lang="en"/>
              <a:t>Tableau Dashboard</a:t>
            </a:r>
            <a:endParaRPr/>
          </a:p>
          <a:p>
            <a:pPr indent="-311150" lvl="0" marL="457200" rtl="0" algn="l">
              <a:spcBef>
                <a:spcPts val="0"/>
              </a:spcBef>
              <a:spcAft>
                <a:spcPts val="0"/>
              </a:spcAft>
              <a:buSzPts val="1300"/>
              <a:buChar char="●"/>
            </a:pPr>
            <a:r>
              <a:rPr lang="en"/>
              <a:t>Summary</a:t>
            </a:r>
            <a:endParaRPr/>
          </a:p>
          <a:p>
            <a:pPr indent="-311150" lvl="0" marL="457200" rtl="0" algn="l">
              <a:spcBef>
                <a:spcPts val="0"/>
              </a:spcBef>
              <a:spcAft>
                <a:spcPts val="0"/>
              </a:spcAft>
              <a:buSzPts val="1300"/>
              <a:buChar char="●"/>
            </a:pPr>
            <a:r>
              <a:rPr lang="e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389850"/>
            <a:ext cx="6975600" cy="32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all want the ability to breath clean air so we can have a healthier life and that is why people consider air quality when planning a vacation. </a:t>
            </a:r>
            <a:endParaRPr/>
          </a:p>
          <a:p>
            <a:pPr indent="0" lvl="0" marL="0" rtl="0" algn="l">
              <a:spcBef>
                <a:spcPts val="1200"/>
              </a:spcBef>
              <a:spcAft>
                <a:spcPts val="0"/>
              </a:spcAft>
              <a:buNone/>
            </a:pPr>
            <a:r>
              <a:rPr lang="en"/>
              <a:t>With the transition to electric vehicles, and solar power </a:t>
            </a:r>
            <a:r>
              <a:rPr lang="en"/>
              <a:t>investments growing around the globe we will see the impact on the Air Pollution on the island i live in ( Cyprus ) .</a:t>
            </a:r>
            <a:endParaRPr/>
          </a:p>
          <a:p>
            <a:pPr indent="0" lvl="0" marL="0" rtl="0" algn="l">
              <a:spcBef>
                <a:spcPts val="1200"/>
              </a:spcBef>
              <a:spcAft>
                <a:spcPts val="0"/>
              </a:spcAft>
              <a:buNone/>
            </a:pPr>
            <a:r>
              <a:rPr lang="en"/>
              <a:t>Cyprus is a beautiful island and a very popular </a:t>
            </a:r>
            <a:r>
              <a:rPr lang="en"/>
              <a:t>vacation</a:t>
            </a:r>
            <a:r>
              <a:rPr lang="en"/>
              <a:t> destination for all people (Europeans especially) as it has warm weather and sandy beaches.  </a:t>
            </a:r>
            <a:endParaRPr/>
          </a:p>
          <a:p>
            <a:pPr indent="0" lvl="0" marL="0" rtl="0" algn="l">
              <a:spcBef>
                <a:spcPts val="1200"/>
              </a:spcBef>
              <a:spcAft>
                <a:spcPts val="0"/>
              </a:spcAft>
              <a:buNone/>
            </a:pPr>
            <a:r>
              <a:rPr lang="en"/>
              <a:t>It consists of 1.251 million current population and growing, as due to nice weather and good taxation system many people and </a:t>
            </a:r>
            <a:r>
              <a:rPr lang="en"/>
              <a:t>businesses</a:t>
            </a:r>
            <a:r>
              <a:rPr lang="en"/>
              <a:t> started moving here.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Data</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334075"/>
            <a:ext cx="7038900" cy="3489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Where is the data from ? </a:t>
            </a:r>
            <a:endParaRPr/>
          </a:p>
          <a:p>
            <a:pPr indent="-298450" lvl="1" marL="914400" rtl="0" algn="l">
              <a:spcBef>
                <a:spcPts val="0"/>
              </a:spcBef>
              <a:spcAft>
                <a:spcPts val="0"/>
              </a:spcAft>
              <a:buSzPts val="1100"/>
              <a:buChar char="○"/>
            </a:pPr>
            <a:r>
              <a:rPr lang="en"/>
              <a:t>Official Website of Cyprus </a:t>
            </a:r>
            <a:r>
              <a:rPr lang="en"/>
              <a:t>Government</a:t>
            </a:r>
            <a:r>
              <a:rPr lang="en"/>
              <a:t> </a:t>
            </a:r>
            <a:endParaRPr/>
          </a:p>
          <a:p>
            <a:pPr indent="-298450" lvl="1" marL="914400" rtl="0" algn="l">
              <a:spcBef>
                <a:spcPts val="0"/>
              </a:spcBef>
              <a:spcAft>
                <a:spcPts val="0"/>
              </a:spcAft>
              <a:buSzPts val="1100"/>
              <a:buChar char="○"/>
            </a:pPr>
            <a:r>
              <a:rPr lang="en"/>
              <a:t>Data is gathered from 9 stations around the island.</a:t>
            </a:r>
            <a:endParaRPr/>
          </a:p>
          <a:p>
            <a:pPr indent="-298450" lvl="2" marL="1371600" rtl="0" algn="l">
              <a:spcBef>
                <a:spcPts val="0"/>
              </a:spcBef>
              <a:spcAft>
                <a:spcPts val="0"/>
              </a:spcAft>
              <a:buSzPts val="1100"/>
              <a:buChar char="■"/>
            </a:pPr>
            <a:r>
              <a:rPr lang="en"/>
              <a:t>5 Traffic</a:t>
            </a:r>
            <a:endParaRPr/>
          </a:p>
          <a:p>
            <a:pPr indent="-298450" lvl="2" marL="1371600" rtl="0" algn="l">
              <a:spcBef>
                <a:spcPts val="0"/>
              </a:spcBef>
              <a:spcAft>
                <a:spcPts val="0"/>
              </a:spcAft>
              <a:buSzPts val="1100"/>
              <a:buChar char="■"/>
            </a:pPr>
            <a:r>
              <a:rPr lang="en"/>
              <a:t>2 Industrial </a:t>
            </a:r>
            <a:endParaRPr/>
          </a:p>
          <a:p>
            <a:pPr indent="-298450" lvl="2" marL="1371600" rtl="0" algn="l">
              <a:spcBef>
                <a:spcPts val="0"/>
              </a:spcBef>
              <a:spcAft>
                <a:spcPts val="0"/>
              </a:spcAft>
              <a:buSzPts val="1100"/>
              <a:buChar char="■"/>
            </a:pPr>
            <a:r>
              <a:rPr lang="en"/>
              <a:t>1 Background</a:t>
            </a:r>
            <a:endParaRPr/>
          </a:p>
          <a:p>
            <a:pPr indent="-298450" lvl="2" marL="1371600" rtl="0" algn="l">
              <a:spcBef>
                <a:spcPts val="0"/>
              </a:spcBef>
              <a:spcAft>
                <a:spcPts val="0"/>
              </a:spcAft>
              <a:buSzPts val="1100"/>
              <a:buChar char="■"/>
            </a:pPr>
            <a:r>
              <a:rPr lang="en"/>
              <a:t>1 Residential</a:t>
            </a:r>
            <a:endParaRPr/>
          </a:p>
          <a:p>
            <a:pPr indent="-311150" lvl="0" marL="457200" rtl="0" algn="l">
              <a:spcBef>
                <a:spcPts val="0"/>
              </a:spcBef>
              <a:spcAft>
                <a:spcPts val="0"/>
              </a:spcAft>
              <a:buSzPts val="1300"/>
              <a:buChar char="●"/>
            </a:pPr>
            <a:r>
              <a:rPr lang="en"/>
              <a:t>Consisted of  hourly measurements </a:t>
            </a:r>
            <a:r>
              <a:rPr lang="en"/>
              <a:t>(  in </a:t>
            </a:r>
            <a:r>
              <a:rPr b="1" lang="en"/>
              <a:t>μm/m3</a:t>
            </a:r>
            <a:r>
              <a:rPr lang="en"/>
              <a:t> - micrometers( microns ) ) </a:t>
            </a:r>
            <a:r>
              <a:rPr lang="en"/>
              <a:t>for each pollutant, for each of the stations, with some pollutants like PM10 and PM2.5 been daily </a:t>
            </a:r>
            <a:r>
              <a:rPr lang="en"/>
              <a:t>measurements</a:t>
            </a:r>
            <a:r>
              <a:rPr lang="en"/>
              <a:t>. </a:t>
            </a:r>
            <a:endParaRPr/>
          </a:p>
          <a:p>
            <a:pPr indent="-311150" lvl="0" marL="457200" rtl="0" algn="l">
              <a:spcBef>
                <a:spcPts val="0"/>
              </a:spcBef>
              <a:spcAft>
                <a:spcPts val="0"/>
              </a:spcAft>
              <a:buSzPts val="1300"/>
              <a:buChar char="●"/>
            </a:pPr>
            <a:r>
              <a:rPr lang="en"/>
              <a:t>Inconsistencies</a:t>
            </a:r>
            <a:r>
              <a:rPr lang="en"/>
              <a:t> </a:t>
            </a:r>
            <a:endParaRPr/>
          </a:p>
          <a:p>
            <a:pPr indent="-298450" lvl="1" marL="914400" rtl="0" algn="l">
              <a:spcBef>
                <a:spcPts val="0"/>
              </a:spcBef>
              <a:spcAft>
                <a:spcPts val="0"/>
              </a:spcAft>
              <a:buSzPts val="1100"/>
              <a:buChar char="○"/>
            </a:pPr>
            <a:r>
              <a:rPr lang="en"/>
              <a:t>Missing Values (N/A) </a:t>
            </a:r>
            <a:endParaRPr/>
          </a:p>
          <a:p>
            <a:pPr indent="-298450" lvl="2" marL="1371600" rtl="0" algn="l">
              <a:spcBef>
                <a:spcPts val="0"/>
              </a:spcBef>
              <a:spcAft>
                <a:spcPts val="0"/>
              </a:spcAft>
              <a:buSzPts val="1100"/>
              <a:buChar char="■"/>
            </a:pPr>
            <a:r>
              <a:rPr lang="en"/>
              <a:t>Measurement organ malfunction</a:t>
            </a:r>
            <a:endParaRPr/>
          </a:p>
          <a:p>
            <a:pPr indent="-298450" lvl="2" marL="1371600" rtl="0" algn="l">
              <a:spcBef>
                <a:spcPts val="0"/>
              </a:spcBef>
              <a:spcAft>
                <a:spcPts val="0"/>
              </a:spcAft>
              <a:buSzPts val="1100"/>
              <a:buChar char="■"/>
            </a:pPr>
            <a:r>
              <a:rPr lang="en"/>
              <a:t>Measurement organs maintenance</a:t>
            </a:r>
            <a:endParaRPr/>
          </a:p>
          <a:p>
            <a:pPr indent="-298450" lvl="2" marL="1371600" rtl="0" algn="l">
              <a:spcBef>
                <a:spcPts val="0"/>
              </a:spcBef>
              <a:spcAft>
                <a:spcPts val="0"/>
              </a:spcAft>
              <a:buSzPts val="1100"/>
              <a:buChar char="■"/>
            </a:pPr>
            <a:r>
              <a:rPr lang="en"/>
              <a:t>Power Outbreak</a:t>
            </a:r>
            <a:endParaRPr/>
          </a:p>
          <a:p>
            <a:pPr indent="-298450" lvl="2" marL="1371600" rtl="0" algn="l">
              <a:spcBef>
                <a:spcPts val="0"/>
              </a:spcBef>
              <a:spcAft>
                <a:spcPts val="0"/>
              </a:spcAft>
              <a:buSzPts val="1100"/>
              <a:buChar char="■"/>
            </a:pPr>
            <a:r>
              <a:rPr lang="en"/>
              <a:t>Each station </a:t>
            </a:r>
            <a:r>
              <a:rPr b="1" lang="en"/>
              <a:t>does not</a:t>
            </a:r>
            <a:r>
              <a:rPr lang="en"/>
              <a:t> measure all pollutants.</a:t>
            </a:r>
            <a:endParaRPr/>
          </a:p>
          <a:p>
            <a:pPr indent="-298450" lvl="1" marL="914400" rtl="0" algn="l">
              <a:spcBef>
                <a:spcPts val="0"/>
              </a:spcBef>
              <a:spcAft>
                <a:spcPts val="0"/>
              </a:spcAft>
              <a:buSzPts val="1100"/>
              <a:buChar char="○"/>
            </a:pPr>
            <a:r>
              <a:rPr lang="en"/>
              <a:t>Values Below Detectable Level ( BDL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Methods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Missing Values and BDL values were removed from the Data ( total of 763 572 rows)</a:t>
            </a:r>
            <a:endParaRPr sz="1400"/>
          </a:p>
          <a:p>
            <a:pPr indent="-317500" lvl="0" marL="457200" rtl="0" algn="l">
              <a:spcBef>
                <a:spcPts val="0"/>
              </a:spcBef>
              <a:spcAft>
                <a:spcPts val="0"/>
              </a:spcAft>
              <a:buSzPts val="1400"/>
              <a:buChar char="●"/>
            </a:pPr>
            <a:r>
              <a:rPr lang="en" sz="1400"/>
              <a:t>Data was t</a:t>
            </a:r>
            <a:r>
              <a:rPr lang="en" sz="1400"/>
              <a:t>hen uploaded to BigQuery and R studio , which helped Transform it  into a meaningful tables</a:t>
            </a:r>
            <a:endParaRPr sz="1400"/>
          </a:p>
          <a:p>
            <a:pPr indent="-304800" lvl="1" marL="914400" rtl="0" algn="l">
              <a:spcBef>
                <a:spcPts val="0"/>
              </a:spcBef>
              <a:spcAft>
                <a:spcPts val="0"/>
              </a:spcAft>
              <a:buSzPts val="1200"/>
              <a:buChar char="○"/>
            </a:pPr>
            <a:r>
              <a:rPr lang="en" sz="1200"/>
              <a:t>Calculated </a:t>
            </a:r>
            <a:r>
              <a:rPr b="1" lang="en" sz="1200"/>
              <a:t>Daily </a:t>
            </a:r>
            <a:r>
              <a:rPr lang="en" sz="1200"/>
              <a:t>averages for each pollutant for each station</a:t>
            </a:r>
            <a:endParaRPr sz="1200"/>
          </a:p>
          <a:p>
            <a:pPr indent="-304800" lvl="1" marL="914400" rtl="0" algn="l">
              <a:spcBef>
                <a:spcPts val="0"/>
              </a:spcBef>
              <a:spcAft>
                <a:spcPts val="0"/>
              </a:spcAft>
              <a:buSzPts val="1200"/>
              <a:buChar char="○"/>
            </a:pPr>
            <a:r>
              <a:rPr lang="en" sz="1200"/>
              <a:t>Converted Pollutant_ids and Station _codes into their corresponding names  from different tables using SUBQUERIES and JOINS</a:t>
            </a:r>
            <a:endParaRPr sz="1200"/>
          </a:p>
          <a:p>
            <a:pPr indent="-304800" lvl="1" marL="914400" rtl="0" algn="l">
              <a:spcBef>
                <a:spcPts val="0"/>
              </a:spcBef>
              <a:spcAft>
                <a:spcPts val="0"/>
              </a:spcAft>
              <a:buSzPts val="1200"/>
              <a:buChar char="○"/>
            </a:pPr>
            <a:r>
              <a:rPr lang="en" sz="1200"/>
              <a:t>Merged all data into a final working table using UNIONS</a:t>
            </a:r>
            <a:endParaRPr sz="1200"/>
          </a:p>
          <a:p>
            <a:pPr indent="-304800" lvl="1" marL="914400" rtl="0" algn="l">
              <a:spcBef>
                <a:spcPts val="0"/>
              </a:spcBef>
              <a:spcAft>
                <a:spcPts val="0"/>
              </a:spcAft>
              <a:buSzPts val="1200"/>
              <a:buChar char="○"/>
            </a:pPr>
            <a:r>
              <a:rPr lang="en" sz="1200"/>
              <a:t>Calculated Air Quality Index and categorized it into Level values </a:t>
            </a:r>
            <a:endParaRPr sz="1200"/>
          </a:p>
          <a:p>
            <a:pPr indent="-317500" lvl="0" marL="457200" rtl="0" algn="l">
              <a:spcBef>
                <a:spcPts val="0"/>
              </a:spcBef>
              <a:spcAft>
                <a:spcPts val="0"/>
              </a:spcAft>
              <a:buSzPts val="1400"/>
              <a:buChar char="●"/>
            </a:pPr>
            <a:r>
              <a:rPr lang="en" sz="1400"/>
              <a:t>Further analyzed using </a:t>
            </a:r>
            <a:endParaRPr sz="1400"/>
          </a:p>
          <a:p>
            <a:pPr indent="-317500" lvl="1" marL="914400" rtl="0" algn="l">
              <a:spcBef>
                <a:spcPts val="0"/>
              </a:spcBef>
              <a:spcAft>
                <a:spcPts val="0"/>
              </a:spcAft>
              <a:buSzPts val="1400"/>
              <a:buChar char="○"/>
            </a:pPr>
            <a:r>
              <a:rPr lang="en" sz="1400"/>
              <a:t>Pivot Tables and Charts in Excel </a:t>
            </a:r>
            <a:endParaRPr sz="1400"/>
          </a:p>
          <a:p>
            <a:pPr indent="-317500" lvl="1" marL="914400" rtl="0" algn="l">
              <a:spcBef>
                <a:spcPts val="0"/>
              </a:spcBef>
              <a:spcAft>
                <a:spcPts val="0"/>
              </a:spcAft>
              <a:buSzPts val="1400"/>
              <a:buChar char="○"/>
            </a:pPr>
            <a:r>
              <a:rPr lang="en" sz="1400"/>
              <a:t>Tableau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Discussion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What was the </a:t>
            </a:r>
            <a:r>
              <a:rPr lang="en" sz="1400"/>
              <a:t>pollution</a:t>
            </a:r>
            <a:r>
              <a:rPr lang="en" sz="1400"/>
              <a:t> change for those years? </a:t>
            </a:r>
            <a:endParaRPr sz="1400"/>
          </a:p>
          <a:p>
            <a:pPr indent="-304800" lvl="1" marL="914400" rtl="0" algn="l">
              <a:spcBef>
                <a:spcPts val="0"/>
              </a:spcBef>
              <a:spcAft>
                <a:spcPts val="0"/>
              </a:spcAft>
              <a:buSzPts val="1200"/>
              <a:buChar char="○"/>
            </a:pPr>
            <a:r>
              <a:rPr lang="en" sz="1200"/>
              <a:t>Yearly trend</a:t>
            </a:r>
            <a:r>
              <a:rPr lang="en" sz="1200"/>
              <a:t> for the </a:t>
            </a:r>
            <a:r>
              <a:rPr b="1" lang="en" sz="1200"/>
              <a:t>5</a:t>
            </a:r>
            <a:r>
              <a:rPr lang="en" sz="1200"/>
              <a:t> major pollutants</a:t>
            </a:r>
            <a:endParaRPr sz="1200"/>
          </a:p>
          <a:p>
            <a:pPr indent="-304800" lvl="1" marL="914400" rtl="0" algn="l">
              <a:spcBef>
                <a:spcPts val="0"/>
              </a:spcBef>
              <a:spcAft>
                <a:spcPts val="0"/>
              </a:spcAft>
              <a:buSzPts val="1200"/>
              <a:buChar char="○"/>
            </a:pPr>
            <a:r>
              <a:rPr lang="en" sz="1200"/>
              <a:t>Correlation of Pollutants with Air Quality Index</a:t>
            </a:r>
            <a:endParaRPr b="1" sz="1200"/>
          </a:p>
          <a:p>
            <a:pPr indent="-317500" lvl="0" marL="457200" rtl="0" algn="l">
              <a:spcBef>
                <a:spcPts val="0"/>
              </a:spcBef>
              <a:spcAft>
                <a:spcPts val="0"/>
              </a:spcAft>
              <a:buSzPts val="1400"/>
              <a:buChar char="●"/>
            </a:pPr>
            <a:r>
              <a:rPr lang="en" sz="1400"/>
              <a:t>Monthly Comparison</a:t>
            </a:r>
            <a:endParaRPr sz="1400"/>
          </a:p>
          <a:p>
            <a:pPr indent="-317500" lvl="1" marL="914400" rtl="0" algn="l">
              <a:spcBef>
                <a:spcPts val="0"/>
              </a:spcBef>
              <a:spcAft>
                <a:spcPts val="0"/>
              </a:spcAft>
              <a:buSzPts val="1400"/>
              <a:buChar char="○"/>
            </a:pPr>
            <a:r>
              <a:rPr lang="en" sz="1400"/>
              <a:t>Certain months have higher / lower quality than others ?</a:t>
            </a:r>
            <a:endParaRPr sz="1400"/>
          </a:p>
          <a:p>
            <a:pPr indent="-317500" lvl="0" marL="457200" rtl="0" algn="l">
              <a:spcBef>
                <a:spcPts val="0"/>
              </a:spcBef>
              <a:spcAft>
                <a:spcPts val="0"/>
              </a:spcAft>
              <a:buSzPts val="1400"/>
              <a:buChar char="●"/>
            </a:pPr>
            <a:r>
              <a:rPr lang="en" sz="1400"/>
              <a:t>Difference on Air Quality Index  between </a:t>
            </a:r>
            <a:endParaRPr sz="1400"/>
          </a:p>
          <a:p>
            <a:pPr indent="-317500" lvl="1" marL="914400" rtl="0" algn="l">
              <a:spcBef>
                <a:spcPts val="0"/>
              </a:spcBef>
              <a:spcAft>
                <a:spcPts val="0"/>
              </a:spcAft>
              <a:buSzPts val="1400"/>
              <a:buChar char="○"/>
            </a:pPr>
            <a:r>
              <a:rPr b="1" lang="en" sz="1400"/>
              <a:t>Industrial </a:t>
            </a:r>
            <a:r>
              <a:rPr lang="en" sz="1400"/>
              <a:t> </a:t>
            </a:r>
            <a:endParaRPr sz="1400"/>
          </a:p>
          <a:p>
            <a:pPr indent="-317500" lvl="1" marL="914400" rtl="0" algn="l">
              <a:spcBef>
                <a:spcPts val="0"/>
              </a:spcBef>
              <a:spcAft>
                <a:spcPts val="0"/>
              </a:spcAft>
              <a:buSzPts val="1400"/>
              <a:buChar char="○"/>
            </a:pPr>
            <a:r>
              <a:rPr b="1" lang="en" sz="1400"/>
              <a:t>Non-industrial</a:t>
            </a:r>
            <a:r>
              <a:rPr lang="en" sz="1400"/>
              <a:t> station areas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Air Quality Index</a:t>
            </a:r>
            <a:endParaRPr/>
          </a:p>
        </p:txBody>
      </p:sp>
      <p:sp>
        <p:nvSpPr>
          <p:cNvPr id="171" name="Google Shape;171;p19"/>
          <p:cNvSpPr txBox="1"/>
          <p:nvPr>
            <p:ph idx="1" type="body"/>
          </p:nvPr>
        </p:nvSpPr>
        <p:spPr>
          <a:xfrm>
            <a:off x="1297500" y="1572625"/>
            <a:ext cx="4358400" cy="329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5 major air pollutants which are considered when calculating Air Quality Index based on </a:t>
            </a:r>
            <a:r>
              <a:rPr lang="en"/>
              <a:t>European Guidelines</a:t>
            </a:r>
            <a:endParaRPr/>
          </a:p>
          <a:p>
            <a:pPr indent="-304958" lvl="0" marL="457200" rtl="0" algn="l">
              <a:spcBef>
                <a:spcPts val="1200"/>
              </a:spcBef>
              <a:spcAft>
                <a:spcPts val="0"/>
              </a:spcAft>
              <a:buSzPct val="100000"/>
              <a:buChar char="●"/>
            </a:pPr>
            <a:r>
              <a:rPr lang="en"/>
              <a:t>Nitrogen Dioxide ( NO2 )</a:t>
            </a:r>
            <a:endParaRPr/>
          </a:p>
          <a:p>
            <a:pPr indent="-304958" lvl="0" marL="457200" rtl="0" algn="l">
              <a:spcBef>
                <a:spcPts val="0"/>
              </a:spcBef>
              <a:spcAft>
                <a:spcPts val="0"/>
              </a:spcAft>
              <a:buSzPct val="100000"/>
              <a:buChar char="●"/>
            </a:pPr>
            <a:r>
              <a:rPr lang="en"/>
              <a:t>Ozone ( O3 )</a:t>
            </a:r>
            <a:endParaRPr/>
          </a:p>
          <a:p>
            <a:pPr indent="-304958" lvl="0" marL="457200" rtl="0" algn="l">
              <a:spcBef>
                <a:spcPts val="0"/>
              </a:spcBef>
              <a:spcAft>
                <a:spcPts val="0"/>
              </a:spcAft>
              <a:buSzPct val="100000"/>
              <a:buChar char="●"/>
            </a:pPr>
            <a:r>
              <a:rPr lang="en"/>
              <a:t>Sulphur dioxide ( SO2 )</a:t>
            </a:r>
            <a:endParaRPr/>
          </a:p>
          <a:p>
            <a:pPr indent="-304958" lvl="0" marL="457200" rtl="0" algn="l">
              <a:spcBef>
                <a:spcPts val="0"/>
              </a:spcBef>
              <a:spcAft>
                <a:spcPts val="0"/>
              </a:spcAft>
              <a:buSzPct val="100000"/>
              <a:buChar char="●"/>
            </a:pPr>
            <a:r>
              <a:rPr lang="en"/>
              <a:t>Particulate matter </a:t>
            </a:r>
            <a:r>
              <a:rPr lang="en" sz="1100"/>
              <a:t>&lt;10 microns in mass ( PM10 )</a:t>
            </a:r>
            <a:endParaRPr/>
          </a:p>
          <a:p>
            <a:pPr indent="-304958" lvl="0" marL="457200" rtl="0" algn="l">
              <a:spcBef>
                <a:spcPts val="0"/>
              </a:spcBef>
              <a:spcAft>
                <a:spcPts val="0"/>
              </a:spcAft>
              <a:buSzPct val="100000"/>
              <a:buChar char="●"/>
            </a:pPr>
            <a:r>
              <a:rPr lang="en" sz="1300"/>
              <a:t>Particulate matter </a:t>
            </a:r>
            <a:r>
              <a:rPr lang="en"/>
              <a:t>&lt;2.5 microns in mass ( PM2.5 )</a:t>
            </a:r>
            <a:endParaRPr/>
          </a:p>
          <a:p>
            <a:pPr indent="0" lvl="0" marL="0" rtl="0" algn="l">
              <a:spcBef>
                <a:spcPts val="1200"/>
              </a:spcBef>
              <a:spcAft>
                <a:spcPts val="0"/>
              </a:spcAft>
              <a:buNone/>
            </a:pPr>
            <a:r>
              <a:rPr lang="en"/>
              <a:t>Categories of Index and Values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1395000" y="3406100"/>
            <a:ext cx="3408701" cy="1458425"/>
          </a:xfrm>
          <a:prstGeom prst="rect">
            <a:avLst/>
          </a:prstGeom>
          <a:noFill/>
          <a:ln>
            <a:noFill/>
          </a:ln>
        </p:spPr>
      </p:pic>
      <p:sp>
        <p:nvSpPr>
          <p:cNvPr id="173" name="Google Shape;173;p19"/>
          <p:cNvSpPr txBox="1"/>
          <p:nvPr/>
        </p:nvSpPr>
        <p:spPr>
          <a:xfrm>
            <a:off x="4286325" y="4844225"/>
            <a:ext cx="2921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Table from Atmosphere Monitoring Service</a:t>
            </a:r>
            <a:endParaRPr sz="6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7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Nitrogen Dioxide (NO2)</a:t>
            </a:r>
            <a:endParaRPr/>
          </a:p>
        </p:txBody>
      </p:sp>
      <p:sp>
        <p:nvSpPr>
          <p:cNvPr id="179" name="Google Shape;179;p20"/>
          <p:cNvSpPr txBox="1"/>
          <p:nvPr>
            <p:ph idx="1" type="body"/>
          </p:nvPr>
        </p:nvSpPr>
        <p:spPr>
          <a:xfrm>
            <a:off x="1297500" y="1171900"/>
            <a:ext cx="3531600" cy="37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Nitrogen Dioxide is formed through the oxidation of nitric oxide(NO) from combustion processes such as diesel </a:t>
            </a:r>
            <a:r>
              <a:rPr lang="en"/>
              <a:t>engines and coal, oil, gas, wood and waste plants.</a:t>
            </a:r>
            <a:endParaRPr/>
          </a:p>
          <a:p>
            <a:pPr indent="0" lvl="0" marL="0" rtl="0" algn="l">
              <a:spcBef>
                <a:spcPts val="1200"/>
              </a:spcBef>
              <a:spcAft>
                <a:spcPts val="0"/>
              </a:spcAft>
              <a:buNone/>
            </a:pPr>
            <a:r>
              <a:rPr lang="en"/>
              <a:t>It dissolves in water vapour to create acid rain. </a:t>
            </a:r>
            <a:endParaRPr/>
          </a:p>
          <a:p>
            <a:pPr indent="0" lvl="0" marL="0" rtl="0" algn="l">
              <a:spcBef>
                <a:spcPts val="1200"/>
              </a:spcBef>
              <a:spcAft>
                <a:spcPts val="0"/>
              </a:spcAft>
              <a:buNone/>
            </a:pPr>
            <a:r>
              <a:rPr lang="en"/>
              <a:t>Contributes to the formation of ground level Ozone(O3), and forms Particulate Matter(PM2.5) when combined with other atmospheric compounds such as ammonia. </a:t>
            </a:r>
            <a:endParaRPr/>
          </a:p>
          <a:p>
            <a:pPr indent="0" lvl="0" marL="0" rtl="0" algn="l">
              <a:spcBef>
                <a:spcPts val="1200"/>
              </a:spcBef>
              <a:spcAft>
                <a:spcPts val="1200"/>
              </a:spcAft>
              <a:buNone/>
            </a:pPr>
            <a:r>
              <a:rPr lang="en"/>
              <a:t>It has an adverse effect on respiratory systems of both humans and animals, increasing risks of stroke.</a:t>
            </a:r>
            <a:endParaRPr/>
          </a:p>
        </p:txBody>
      </p:sp>
      <p:sp>
        <p:nvSpPr>
          <p:cNvPr id="180" name="Google Shape;180;p20"/>
          <p:cNvSpPr txBox="1"/>
          <p:nvPr/>
        </p:nvSpPr>
        <p:spPr>
          <a:xfrm>
            <a:off x="5356550" y="3740900"/>
            <a:ext cx="23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NO2 :   0.0 - 20.0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a:t>
            </a:r>
            <a:r>
              <a:rPr lang="en" sz="500">
                <a:solidFill>
                  <a:schemeClr val="lt1"/>
                </a:solidFill>
                <a:latin typeface="Lato"/>
                <a:ea typeface="Lato"/>
                <a:cs typeface="Lato"/>
                <a:sym typeface="Lato"/>
              </a:rPr>
              <a:t>NO2 :   20.0 - 40.0 μm/m3	per EU Environmental Agency</a:t>
            </a:r>
            <a:endParaRPr sz="500">
              <a:solidFill>
                <a:schemeClr val="lt1"/>
              </a:solidFill>
              <a:latin typeface="Lato"/>
              <a:ea typeface="Lato"/>
              <a:cs typeface="Lato"/>
              <a:sym typeface="Lato"/>
            </a:endParaRPr>
          </a:p>
        </p:txBody>
      </p:sp>
      <p:sp>
        <p:nvSpPr>
          <p:cNvPr id="181" name="Google Shape;181;p20"/>
          <p:cNvSpPr/>
          <p:nvPr/>
        </p:nvSpPr>
        <p:spPr>
          <a:xfrm>
            <a:off x="5610150" y="3951500"/>
            <a:ext cx="86100" cy="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20"/>
          <p:cNvSpPr/>
          <p:nvPr/>
        </p:nvSpPr>
        <p:spPr>
          <a:xfrm>
            <a:off x="5610150" y="4053175"/>
            <a:ext cx="86100" cy="4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83" name="Google Shape;183;p20"/>
          <p:cNvPicPr preferRelativeResize="0"/>
          <p:nvPr/>
        </p:nvPicPr>
        <p:blipFill>
          <a:blip r:embed="rId3">
            <a:alphaModFix/>
          </a:blip>
          <a:stretch>
            <a:fillRect/>
          </a:stretch>
        </p:blipFill>
        <p:spPr>
          <a:xfrm>
            <a:off x="4753000" y="1171900"/>
            <a:ext cx="4199027" cy="200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6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Ozone (O3)</a:t>
            </a:r>
            <a:endParaRPr/>
          </a:p>
        </p:txBody>
      </p:sp>
      <p:sp>
        <p:nvSpPr>
          <p:cNvPr id="189" name="Google Shape;189;p21"/>
          <p:cNvSpPr txBox="1"/>
          <p:nvPr>
            <p:ph idx="1" type="body"/>
          </p:nvPr>
        </p:nvSpPr>
        <p:spPr>
          <a:xfrm>
            <a:off x="1297500" y="1197100"/>
            <a:ext cx="3729300" cy="3631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105"/>
              <a:t>Ground- level Ozone is a </a:t>
            </a:r>
            <a:r>
              <a:rPr lang="en" sz="1105"/>
              <a:t>play</a:t>
            </a:r>
            <a:r>
              <a:rPr lang="en" sz="1105"/>
              <a:t> blue gas with a pungent smell and is mainly formed through the photochemical reactions of other pollutants such as nitrogen oxides(NO), carbon monoxide(CO), and volatile organic </a:t>
            </a:r>
            <a:r>
              <a:rPr lang="en" sz="1105"/>
              <a:t>compounds</a:t>
            </a:r>
            <a:r>
              <a:rPr lang="en" sz="1105"/>
              <a:t> from </a:t>
            </a:r>
            <a:r>
              <a:rPr lang="en" sz="1105"/>
              <a:t>strong sunlight and UV radiation.</a:t>
            </a:r>
            <a:endParaRPr sz="1105"/>
          </a:p>
          <a:p>
            <a:pPr indent="0" lvl="0" marL="0" rtl="0" algn="l">
              <a:lnSpc>
                <a:spcPct val="105000"/>
              </a:lnSpc>
              <a:spcBef>
                <a:spcPts val="1200"/>
              </a:spcBef>
              <a:spcAft>
                <a:spcPts val="0"/>
              </a:spcAft>
              <a:buSzPts val="935"/>
              <a:buNone/>
            </a:pPr>
            <a:r>
              <a:rPr lang="en" sz="1105"/>
              <a:t>Indoor sources consists of electric motors in appliances such as copiers and laser printers.</a:t>
            </a:r>
            <a:endParaRPr sz="1105"/>
          </a:p>
          <a:p>
            <a:pPr indent="0" lvl="0" marL="0" rtl="0" algn="l">
              <a:lnSpc>
                <a:spcPct val="105000"/>
              </a:lnSpc>
              <a:spcBef>
                <a:spcPts val="1200"/>
              </a:spcBef>
              <a:spcAft>
                <a:spcPts val="0"/>
              </a:spcAft>
              <a:buSzPts val="935"/>
              <a:buNone/>
            </a:pPr>
            <a:r>
              <a:rPr lang="en" sz="1105"/>
              <a:t>It is suspected to have carcinogenic effects, and also leads to reduced lung function and respiratory diseases, with exposure linked to premature mortality. </a:t>
            </a:r>
            <a:endParaRPr sz="1105"/>
          </a:p>
          <a:p>
            <a:pPr indent="0" lvl="0" marL="0" rtl="0" algn="l">
              <a:lnSpc>
                <a:spcPct val="105000"/>
              </a:lnSpc>
              <a:spcBef>
                <a:spcPts val="1200"/>
              </a:spcBef>
              <a:spcAft>
                <a:spcPts val="0"/>
              </a:spcAft>
              <a:buSzPts val="935"/>
              <a:buNone/>
            </a:pPr>
            <a:r>
              <a:rPr lang="en" sz="1105"/>
              <a:t>Damages vegetation, contributing to a decrease in crop productivity and forest decline.</a:t>
            </a:r>
            <a:endParaRPr sz="1105"/>
          </a:p>
          <a:p>
            <a:pPr indent="0" lvl="0" marL="0" rtl="0" algn="l">
              <a:lnSpc>
                <a:spcPct val="105000"/>
              </a:lnSpc>
              <a:spcBef>
                <a:spcPts val="1200"/>
              </a:spcBef>
              <a:spcAft>
                <a:spcPts val="1200"/>
              </a:spcAft>
              <a:buSzPts val="935"/>
              <a:buNone/>
            </a:pPr>
            <a:r>
              <a:rPr lang="en" sz="1105"/>
              <a:t>Accelerates the deterioration of rubbers, dyes, paints, coatings, various textiles and is also a major component of smog.</a:t>
            </a:r>
            <a:endParaRPr sz="1105"/>
          </a:p>
        </p:txBody>
      </p:sp>
      <p:sp>
        <p:nvSpPr>
          <p:cNvPr id="190" name="Google Shape;190;p21"/>
          <p:cNvSpPr txBox="1"/>
          <p:nvPr/>
        </p:nvSpPr>
        <p:spPr>
          <a:xfrm>
            <a:off x="5356550" y="3740900"/>
            <a:ext cx="23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O3</a:t>
            </a:r>
            <a:r>
              <a:rPr lang="en" sz="500">
                <a:solidFill>
                  <a:schemeClr val="lt1"/>
                </a:solidFill>
                <a:latin typeface="Lato"/>
                <a:ea typeface="Lato"/>
                <a:cs typeface="Lato"/>
                <a:sym typeface="Lato"/>
              </a:rPr>
              <a:t> : 100.0 - 120.0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O3 : 120.0- 140.0 μm/m3 	per EU Environmental Agency</a:t>
            </a:r>
            <a:endParaRPr sz="500">
              <a:solidFill>
                <a:schemeClr val="lt1"/>
              </a:solidFill>
              <a:latin typeface="Lato"/>
              <a:ea typeface="Lato"/>
              <a:cs typeface="Lato"/>
              <a:sym typeface="Lato"/>
            </a:endParaRPr>
          </a:p>
        </p:txBody>
      </p:sp>
      <p:sp>
        <p:nvSpPr>
          <p:cNvPr id="191" name="Google Shape;191;p21"/>
          <p:cNvSpPr/>
          <p:nvPr/>
        </p:nvSpPr>
        <p:spPr>
          <a:xfrm>
            <a:off x="5610150" y="3951500"/>
            <a:ext cx="86100" cy="40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 name="Google Shape;192;p21"/>
          <p:cNvSpPr/>
          <p:nvPr/>
        </p:nvSpPr>
        <p:spPr>
          <a:xfrm>
            <a:off x="5610150" y="4053175"/>
            <a:ext cx="86100" cy="40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93" name="Google Shape;193;p21"/>
          <p:cNvPicPr preferRelativeResize="0"/>
          <p:nvPr/>
        </p:nvPicPr>
        <p:blipFill>
          <a:blip r:embed="rId3">
            <a:alphaModFix/>
          </a:blip>
          <a:stretch>
            <a:fillRect/>
          </a:stretch>
        </p:blipFill>
        <p:spPr>
          <a:xfrm>
            <a:off x="5179200" y="1243050"/>
            <a:ext cx="3812401" cy="18618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