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59"/>
  </p:notesMasterIdLst>
  <p:handoutMasterIdLst>
    <p:handoutMasterId r:id="rId6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298" r:id="rId55"/>
    <p:sldId id="304" r:id="rId56"/>
    <p:sldId id="306" r:id="rId57"/>
    <p:sldId id="30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7680F6-D278-4F2B-99F4-BE250984BABB}">
          <p14:sldIdLst>
            <p14:sldId id="256"/>
            <p14:sldId id="257"/>
            <p14:sldId id="258"/>
          </p14:sldIdLst>
        </p14:section>
        <p14:section name="Components" id="{2725F3ED-BC0D-4C20-B84E-C1663CE881C0}">
          <p14:sldIdLst>
            <p14:sldId id="259"/>
            <p14:sldId id="260"/>
            <p14:sldId id="261"/>
            <p14:sldId id="262"/>
            <p14:sldId id="263"/>
          </p14:sldIdLst>
        </p14:section>
        <p14:section name="Components Props" id="{E83F58FA-FADC-45B8-8ABC-C7AD6A44F16E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onent State" id="{1F08FE9A-547B-4CFD-A12F-31FFFE090287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Handling DOM Events" id="{79C0CE49-190B-47E6-9181-D1DA635667C4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ditional Rendering" id="{81675CB4-4B05-4BB3-A94F-BAD624D2F066}">
          <p14:sldIdLst>
            <p14:sldId id="293"/>
            <p14:sldId id="294"/>
            <p14:sldId id="295"/>
            <p14:sldId id="296"/>
            <p14:sldId id="297"/>
          </p14:sldIdLst>
        </p14:section>
        <p14:section name="Lists &amp; Keys" id="{F4CF8E58-2789-4E73-99E9-C3B93B41CBD9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Conclusion" id="{69EB16DF-BA62-4015-A8C5-45B9575380DB}">
          <p14:sldIdLst>
            <p14:sldId id="298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03.07.2020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51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67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694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77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events.html#supported-event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Compose in React 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Components – Basic Idea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05228"/>
            <a:ext cx="2950749" cy="363552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57200" y="4724401"/>
            <a:ext cx="3061240" cy="987799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4A0E7-2B62-4680-BFF5-8769273EE0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0" y="2650908"/>
            <a:ext cx="2971800" cy="20734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28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React </a:t>
            </a:r>
            <a:r>
              <a:rPr lang="en-US" b="1" dirty="0">
                <a:solidFill>
                  <a:schemeClr val="bg1"/>
                </a:solidFill>
              </a:rPr>
              <a:t>this.props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98" y="1219200"/>
            <a:ext cx="2805604" cy="28056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5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69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Book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1591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82" y="1905001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368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Prop name should start with lowercase letter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217610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Use className to set css classes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4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 props inside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and use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to access them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in Class Components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1"/>
            <a:ext cx="62484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&lt;li className="book"&gt;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&lt;div&gt;{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20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987935"/>
            <a:ext cx="3276600" cy="882131"/>
          </a:xfrm>
          <a:prstGeom prst="wedgeRoundRectCallout">
            <a:avLst>
              <a:gd name="adj1" fmla="val -41081"/>
              <a:gd name="adj2" fmla="val -19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props to base component constructor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6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49790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73904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520725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4010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7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Props Demo</a:t>
            </a:r>
          </a:p>
        </p:txBody>
      </p:sp>
    </p:spTree>
    <p:extLst>
      <p:ext uri="{BB962C8B-B14F-4D97-AF65-F5344CB8AC3E}">
        <p14:creationId xmlns:p14="http://schemas.microsoft.com/office/powerpoint/2010/main" val="40222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Storing and Modifying Data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9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0" y="1402080"/>
            <a:ext cx="6934200" cy="484632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Components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Functional vs Class Components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Props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Handling DOM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Conditional Rendering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Lists &amp; Keys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49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24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513819"/>
            <a:ext cx="8524297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constructor(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super(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b="1" dirty="0">
                <a:latin typeface="Consolas" panose="020B0609020204030204" pitchFamily="49" charset="0"/>
              </a:rPr>
              <a:t>((prevState) =&gt; { count: prevState.count + 1 });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(&lt;button onClick={this.updateCount}&gt;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54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0361-4E69-40E1-AE8B-D8E2797BA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is used only with </a:t>
            </a:r>
            <a:r>
              <a:rPr lang="en-US" b="1" dirty="0">
                <a:solidFill>
                  <a:schemeClr val="bg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b="1" dirty="0">
                <a:solidFill>
                  <a:schemeClr val="bg1"/>
                </a:solidFill>
              </a:rPr>
              <a:t>merged </a:t>
            </a:r>
            <a:r>
              <a:rPr lang="en-US" dirty="0"/>
              <a:t>with old state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</a:t>
            </a:r>
            <a:endParaRPr lang="bg-BG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8202" y="3276600"/>
            <a:ext cx="4343399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24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DF49F8-43E4-46FE-BDF8-03442AF6C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setState()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schedules an update to a component's state object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state changes, component response by </a:t>
            </a:r>
            <a:r>
              <a:rPr lang="en-US" b="1" dirty="0">
                <a:solidFill>
                  <a:schemeClr val="bg1"/>
                </a:solidFill>
              </a:rPr>
              <a:t>re-rendering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Calls to </a:t>
            </a:r>
            <a:r>
              <a:rPr lang="en-US" b="1" dirty="0">
                <a:solidFill>
                  <a:schemeClr val="bg1"/>
                </a:solidFill>
              </a:rPr>
              <a:t>setState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inside event handlers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don't rely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to reflect the new value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immediately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7A0B2E-D6F8-4D9E-9626-1CF2C41C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97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C4908-929B-455E-9AC5-6048F78D8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callback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B9EBFD-2CF0-4789-A2BC-20098BFB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E9AC0-1CC4-40F4-9E57-4FCFDAC2B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2057401"/>
            <a:ext cx="9367549" cy="3849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constructor(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super(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b="1" dirty="0">
                <a:latin typeface="Consolas" panose="020B0609020204030204" pitchFamily="49" charset="0"/>
              </a:rPr>
              <a:t> = { count: 0 };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b="1" dirty="0">
                <a:latin typeface="Consolas" panose="020B0609020204030204" pitchFamily="49" charset="0"/>
              </a:rPr>
              <a:t> = this.updateCount.bind(this);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updateCount()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000" b="1" dirty="0">
                <a:latin typeface="Consolas" panose="020B0609020204030204" pitchFamily="49" charset="0"/>
              </a:rPr>
              <a:t>) =&gt; { count: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en-US" sz="2000" b="1" dirty="0">
                <a:latin typeface="Consolas" panose="020B0609020204030204" pitchFamily="49" charset="0"/>
              </a:rPr>
              <a:t>.count + 1 });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render()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(&lt;button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={this.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updateCount</a:t>
            </a:r>
            <a:r>
              <a:rPr lang="en-US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Clicked {this.state.count} times&lt;/button&gt;);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09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9A5E8-C7CE-415F-8F32-0D59769D0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Stateless</a:t>
            </a:r>
            <a:r>
              <a:rPr lang="en-US" dirty="0"/>
              <a:t> Components </a:t>
            </a:r>
          </a:p>
          <a:p>
            <a:pPr lvl="1"/>
            <a:r>
              <a:rPr lang="en-US" dirty="0"/>
              <a:t>only props, no state</a:t>
            </a:r>
          </a:p>
          <a:p>
            <a:pPr lvl="1"/>
            <a:r>
              <a:rPr lang="en-US" dirty="0"/>
              <a:t>there's no much going on besides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/>
              <a:t>easy to follow and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3525D-46D8-4A6F-A6B2-6343C7A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4C138-7964-4572-930D-26DB4863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98" y="4114800"/>
            <a:ext cx="4060703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Show(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bg-BG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latin typeface="Consolas" panose="020B0609020204030204" pitchFamily="49" charset="0"/>
              </a:rPr>
              <a:t>&lt;p&gt;{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200" b="1" dirty="0"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51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317C9-C715-4B7F-B5E6-6FC79601B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Stateful</a:t>
            </a:r>
            <a:r>
              <a:rPr lang="en-US" dirty="0"/>
              <a:t> Components (State Managers)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Both -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in charge or client-server communications,</a:t>
            </a:r>
            <a:br>
              <a:rPr lang="en-US" dirty="0"/>
            </a:br>
            <a:r>
              <a:rPr lang="en-US" dirty="0"/>
              <a:t>processing data and responding to user events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Has methods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01F65A-55CA-482D-A9EB-2E533B91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11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465D7D-7794-459C-9DFB-EBF0CC79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7A669-60BD-4F5D-85DA-692DF05A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208" y="1241077"/>
            <a:ext cx="7700193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000" b="1" dirty="0">
                <a:latin typeface="Consolas" panose="020B0609020204030204" pitchFamily="49" charset="0"/>
              </a:rPr>
              <a:t> extends React.Component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super(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 =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value: ""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this.handleChange = this.handleChange.bind(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handleChange</a:t>
            </a:r>
            <a:r>
              <a:rPr lang="en-US" sz="2000" b="1" dirty="0">
                <a:latin typeface="Consolas" panose="020B0609020204030204" pitchFamily="49" charset="0"/>
              </a:rPr>
              <a:t>(event) {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this.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value: event.target.value })</a:t>
            </a:r>
            <a:r>
              <a:rPr lang="bg-BG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82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FE940-7896-4232-9330-46B8DB76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Component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7E40E-0280-4226-899B-A60E05BB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402" y="1371600"/>
            <a:ext cx="579319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constructor(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) { ...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handleChange(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000" b="1" dirty="0">
                <a:latin typeface="Consolas" panose="020B0609020204030204" pitchFamily="49" charset="0"/>
              </a:rPr>
              <a:t>) { ...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000" b="1" dirty="0">
                <a:latin typeface="Consolas" panose="020B0609020204030204" pitchFamily="49" charset="0"/>
              </a:rPr>
              <a:t>() { 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&lt;input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latin typeface="Consolas" panose="020B0609020204030204" pitchFamily="49" charset="0"/>
              </a:rPr>
              <a:t>="firstName"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latin typeface="Consolas" panose="020B0609020204030204" pitchFamily="49" charset="0"/>
              </a:rPr>
              <a:t>="text"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={this.state.value}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onChange</a:t>
            </a:r>
            <a:r>
              <a:rPr lang="en-US" sz="2000" b="1" dirty="0">
                <a:latin typeface="Consolas" panose="020B0609020204030204" pitchFamily="49" charset="0"/>
              </a:rPr>
              <a:t>={this.handleChange}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&lt;Show value={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} /&gt;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0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Demo</a:t>
            </a:r>
          </a:p>
        </p:txBody>
      </p:sp>
    </p:spTree>
    <p:extLst>
      <p:ext uri="{BB962C8B-B14F-4D97-AF65-F5344CB8AC3E}">
        <p14:creationId xmlns:p14="http://schemas.microsoft.com/office/powerpoint/2010/main" val="31870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0608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10467"/>
            <a:ext cx="27432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</a:t>
            </a:r>
          </a:p>
        </p:txBody>
      </p:sp>
    </p:spTree>
    <p:extLst>
      <p:ext uri="{BB962C8B-B14F-4D97-AF65-F5344CB8AC3E}">
        <p14:creationId xmlns:p14="http://schemas.microsoft.com/office/powerpoint/2010/main" val="2505490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52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79000"/>
            <a:ext cx="4800600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20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marL="442912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27" y="4604445"/>
            <a:ext cx="6348073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" y="105490"/>
            <a:ext cx="40671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1000">
                <a:latin typeface="Arial Unicode MS"/>
              </a:rPr>
              <a:t>&lt;button onClick={(e) =&gt; this.deleteRow(id, e)}&gt;Delete Row&lt;/button&gt;</a:t>
            </a:r>
            <a:r>
              <a:rPr lang="bg-BG" altLang="bg-BG" sz="700"/>
              <a:t> </a:t>
            </a:r>
            <a:endParaRPr lang="bg-BG" altLang="bg-BG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00" y="2484000"/>
            <a:ext cx="6345000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&lt;button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latin typeface="Consolas" panose="020B0609020204030204" pitchFamily="49" charset="0"/>
              </a:rPr>
              <a:t>={(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latin typeface="Consolas" panose="020B0609020204030204" pitchFamily="49" charset="0"/>
              </a:rPr>
              <a:t>) =&gt;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8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4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={() =&gt; this.clickHandler()}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={this.state.clicks}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clickHandler = () =&gt;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currentClicks</a:t>
            </a:r>
            <a:r>
              <a:rPr lang="en-US" sz="2000" b="1" dirty="0">
                <a:latin typeface="Consolas" panose="020B0609020204030204" pitchFamily="49" charset="0"/>
              </a:rPr>
              <a:t> = this.state.clicks;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 err="1">
                <a:latin typeface="Consolas" panose="020B0609020204030204" pitchFamily="49" charset="0"/>
              </a:rPr>
              <a:t>this.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en-US" sz="2000" b="1" dirty="0">
                <a:latin typeface="Consolas" panose="020B0609020204030204" pitchFamily="49" charset="0"/>
              </a:rPr>
              <a:t>({ clicks: currentClicks + 1 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6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19110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4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000" y="3938217"/>
            <a:ext cx="4177199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onClick(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console.log(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const eventType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0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1F8C9-3ED7-4E98-8443-1A6BF50ED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Event </a:t>
            </a:r>
            <a:r>
              <a:rPr lang="en-US" b="1" dirty="0">
                <a:solidFill>
                  <a:schemeClr val="bg1"/>
                </a:solidFill>
              </a:rPr>
              <a:t>pooling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SyntheticEvent</a:t>
            </a:r>
            <a:r>
              <a:rPr lang="en-US" dirty="0"/>
              <a:t> object will be reused and all properties</a:t>
            </a:r>
            <a:br>
              <a:rPr lang="en-US" dirty="0"/>
            </a:b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nullified</a:t>
            </a:r>
            <a:r>
              <a:rPr lang="en-US" dirty="0"/>
              <a:t> after the event callback has been invoked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event in </a:t>
            </a: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possible by using </a:t>
            </a:r>
            <a:r>
              <a:rPr lang="en-US" b="1" dirty="0">
                <a:solidFill>
                  <a:schemeClr val="bg1"/>
                </a:solidFill>
              </a:rPr>
              <a:t>event.persist()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React Supported 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261E7-9C2B-4EAF-95CA-13C4F64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Pooling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7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 Demo</a:t>
            </a:r>
          </a:p>
        </p:txBody>
      </p:sp>
    </p:spTree>
    <p:extLst>
      <p:ext uri="{BB962C8B-B14F-4D97-AF65-F5344CB8AC3E}">
        <p14:creationId xmlns:p14="http://schemas.microsoft.com/office/powerpoint/2010/main" val="51577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6" y="1385091"/>
            <a:ext cx="2857348" cy="2857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</a:t>
            </a:r>
          </a:p>
        </p:txBody>
      </p:sp>
    </p:spTree>
    <p:extLst>
      <p:ext uri="{BB962C8B-B14F-4D97-AF65-F5344CB8AC3E}">
        <p14:creationId xmlns:p14="http://schemas.microsoft.com/office/powerpoint/2010/main" val="1829530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695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08" y="1371600"/>
            <a:ext cx="2461184" cy="24611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9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07949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19" y="2057401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297" y="2057401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811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70214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116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 Demo</a:t>
            </a:r>
          </a:p>
        </p:txBody>
      </p:sp>
    </p:spTree>
    <p:extLst>
      <p:ext uri="{BB962C8B-B14F-4D97-AF65-F5344CB8AC3E}">
        <p14:creationId xmlns:p14="http://schemas.microsoft.com/office/powerpoint/2010/main" val="127013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EB840-13BD-4BA7-BF51-16816C5BAD5F}"/>
              </a:ext>
            </a:extLst>
          </p:cNvPr>
          <p:cNvGrpSpPr/>
          <p:nvPr/>
        </p:nvGrpSpPr>
        <p:grpSpPr>
          <a:xfrm>
            <a:off x="4724400" y="1143000"/>
            <a:ext cx="2743200" cy="2819400"/>
            <a:chOff x="4722812" y="1143000"/>
            <a:chExt cx="2743200" cy="2819400"/>
          </a:xfrm>
        </p:grpSpPr>
        <p:pic>
          <p:nvPicPr>
            <p:cNvPr id="7" name="Picture 6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FC7C562D-7C0A-4079-9FC9-DF6EEEC2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812" y="1219200"/>
              <a:ext cx="2743200" cy="2743200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686A1E-AAAF-4133-9C2E-822EE8B8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412" y="2743200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 descr="A close up of graphics&#10;&#10;Description automatically generated">
              <a:extLst>
                <a:ext uri="{FF2B5EF4-FFF2-40B4-BE49-F238E27FC236}">
                  <a16:creationId xmlns:a16="http://schemas.microsoft.com/office/drawing/2014/main" id="{61D65F67-AE1B-45BC-99EA-90B526FD8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712" y="1905000"/>
              <a:ext cx="533400" cy="533400"/>
            </a:xfrm>
            <a:prstGeom prst="rect">
              <a:avLst/>
            </a:prstGeom>
          </p:spPr>
        </p:pic>
        <p:pic>
          <p:nvPicPr>
            <p:cNvPr id="25" name="Picture 2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2B8C2EE-313F-4BA4-A3DE-B2C86E9D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012" y="1143000"/>
              <a:ext cx="533400" cy="5334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 and Keys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B75F1-279D-4E51-B497-CD6D2E38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we can build collections of elements and include them in JSX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r>
              <a:rPr lang="en-US" dirty="0"/>
              <a:t>Keys should be given to the </a:t>
            </a:r>
            <a:r>
              <a:rPr lang="en-US" b="1" dirty="0">
                <a:solidFill>
                  <a:schemeClr val="bg1"/>
                </a:solidFill>
              </a:rPr>
              <a:t>elements inside the array</a:t>
            </a:r>
            <a:r>
              <a:rPr lang="en-US" dirty="0"/>
              <a:t> to give the elements a </a:t>
            </a:r>
            <a:r>
              <a:rPr lang="en-US" b="1" dirty="0">
                <a:solidFill>
                  <a:schemeClr val="bg1"/>
                </a:solidFill>
              </a:rPr>
              <a:t>stable identity</a:t>
            </a:r>
          </a:p>
          <a:p>
            <a:r>
              <a:rPr lang="en-US" dirty="0"/>
              <a:t>Keys help React identify which items have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, are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, or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7F9E0-1A62-4C49-8757-D8226DD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9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map()</a:t>
            </a:r>
            <a:r>
              <a:rPr lang="en-US" dirty="0"/>
              <a:t> to take an array of numbers and double their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Rendering Multiple Components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438401"/>
            <a:ext cx="67878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const doubled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 number * 2);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console.log(doubled); 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[2, 4, 6, 8, 10]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ABB6ED-9D02-44AF-B703-AEE3FC7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2" y="4572000"/>
            <a:ext cx="543862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numbers = [1, 2, 3, 4, 5];</a:t>
            </a:r>
          </a:p>
          <a:p>
            <a:r>
              <a:rPr lang="en-US" b="1" dirty="0">
                <a:latin typeface="Consolas" panose="020B0609020204030204" pitchFamily="49" charset="0"/>
              </a:rPr>
              <a:t>const listItems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&lt;li&gt;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latin typeface="Consolas" panose="020B0609020204030204" pitchFamily="49" charset="0"/>
              </a:rPr>
              <a:t>number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CA68E-8075-4E43-A519-92CBC83E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00" y="4202668"/>
            <a:ext cx="1353485" cy="1622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97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8C31-10AE-48D0-86CF-268A73998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List Component looks like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0F3E78-F8A2-4A35-B13F-7732BE2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Component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CD3403-D8D4-4070-8921-C42956B30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61961"/>
            <a:ext cx="5874000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NumberList(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numbers =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.numbers;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&lt;li&gt;{number}&lt;/li&gt;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&lt;ul&gt;{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}&lt;/ul&gt;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569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2E1CCE-F051-4653-938F-5ECA524C1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680" y="1196124"/>
            <a:ext cx="11815018" cy="5413786"/>
          </a:xfrm>
        </p:spPr>
        <p:txBody>
          <a:bodyPr/>
          <a:lstStyle/>
          <a:p>
            <a:r>
              <a:rPr lang="en-US" dirty="0"/>
              <a:t>You can build 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 of elements and include them in </a:t>
            </a:r>
            <a:r>
              <a:rPr lang="en-US" b="1" dirty="0">
                <a:solidFill>
                  <a:schemeClr val="bg1"/>
                </a:solidFill>
              </a:rPr>
              <a:t>JSX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lists are rendered inside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81B732-3943-4C4C-BE0D-DD00AEF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4C0830-F481-4B49-ACB7-4AF67E3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439000"/>
            <a:ext cx="58602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 = numbers.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US" b="1" dirty="0">
                <a:latin typeface="Consolas" panose="020B0609020204030204" pitchFamily="49" charset="0"/>
              </a:rPr>
              <a:t>{number}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return &lt;ul&gt;{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listItems</a:t>
            </a:r>
            <a:r>
              <a:rPr lang="en-US" b="1" dirty="0">
                <a:latin typeface="Consolas" panose="020B0609020204030204" pitchFamily="49" charset="0"/>
              </a:rPr>
              <a:t>}&lt;/ul&gt;;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668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8CBB46-701F-470B-808B-B26A07EC4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render an array of elements, React needs a </a:t>
            </a:r>
            <a:r>
              <a:rPr lang="en-US" b="1" dirty="0">
                <a:solidFill>
                  <a:schemeClr val="bg1"/>
                </a:solidFill>
              </a:rPr>
              <a:t>key prop</a:t>
            </a:r>
            <a:r>
              <a:rPr lang="en-US" dirty="0"/>
              <a:t> to identify elements for optimization purposes</a:t>
            </a:r>
          </a:p>
          <a:p>
            <a:pPr lvl="1"/>
            <a:r>
              <a:rPr lang="en-US" dirty="0"/>
              <a:t>If they don't have it, you will get</a:t>
            </a:r>
          </a:p>
          <a:p>
            <a:pPr marL="609036" lvl="1" indent="0">
              <a:buNone/>
            </a:pP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en-US" dirty="0"/>
              <a:t>It won't stop your 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BA508-B3C2-4B87-8617-E2A49B32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5AEE-B126-49A8-9DE9-5FE5B594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200400"/>
            <a:ext cx="8548437" cy="1066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9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way to pick a key is to use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uniquely identifies</a:t>
            </a:r>
            <a:r>
              <a:rPr lang="en-US" dirty="0"/>
              <a:t> a list item among its siblings</a:t>
            </a:r>
          </a:p>
          <a:p>
            <a:r>
              <a:rPr lang="en-US" dirty="0"/>
              <a:t>Most often you would use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's from your data as keys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Key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276601"/>
            <a:ext cx="48840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todoItems = todos.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((todo)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latin typeface="Consolas" panose="020B0609020204030204" pitchFamily="49" charset="0"/>
              </a:rPr>
              <a:t>={todo.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{todo.text}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4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9732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57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Keys only make sense in the context of the surrounding array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Components with Keys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1"/>
            <a:ext cx="9388119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NumberList(props)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numbers = props.numbers;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const listItems = numbers.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dirty="0">
                <a:latin typeface="Consolas" panose="020B0609020204030204" pitchFamily="49" charset="0"/>
              </a:rPr>
              <a:t>((number) =&gt;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200" b="1" dirty="0">
                <a:latin typeface="Consolas" panose="020B0609020204030204" pitchFamily="49" charset="0"/>
              </a:rPr>
              <a:t>={number.toString()}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={number} /&gt;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(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    {listItems}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&lt;/ul&gt;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3310" y="4613435"/>
            <a:ext cx="5466809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ListItem</a:t>
            </a:r>
            <a:r>
              <a:rPr lang="en-US" sz="22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return &lt;li&gt;{props.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200" b="1" dirty="0">
                <a:latin typeface="Consolas" panose="020B0609020204030204" pitchFamily="49" charset="0"/>
              </a:rPr>
              <a:t>}&lt;/li&gt;;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152900" y="3480079"/>
            <a:ext cx="3886200" cy="408623"/>
          </a:xfrm>
          <a:prstGeom prst="wedgeRoundRectCallout">
            <a:avLst>
              <a:gd name="adj1" fmla="val -53741"/>
              <a:gd name="adj2" fmla="val -5285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Keep the key on the list item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14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203E99-D70A-42D3-B184-DE7F1DD7B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5494"/>
          </a:xfrm>
        </p:spPr>
        <p:txBody>
          <a:bodyPr>
            <a:normAutofit/>
          </a:bodyPr>
          <a:lstStyle/>
          <a:p>
            <a:r>
              <a:rPr lang="en-US" sz="3400" dirty="0"/>
              <a:t>Don't use indexes for keys if the order </a:t>
            </a:r>
            <a:r>
              <a:rPr lang="en-US" sz="3400" b="1" dirty="0">
                <a:solidFill>
                  <a:schemeClr val="bg1"/>
                </a:solidFill>
              </a:rPr>
              <a:t>may change</a:t>
            </a:r>
          </a:p>
          <a:p>
            <a:r>
              <a:rPr lang="en-US" sz="3400" dirty="0"/>
              <a:t>Keys serve as a hint to React, but they </a:t>
            </a:r>
            <a:r>
              <a:rPr lang="en-US" sz="3400" b="1" dirty="0">
                <a:solidFill>
                  <a:schemeClr val="bg1"/>
                </a:solidFill>
              </a:rPr>
              <a:t>don't get passed </a:t>
            </a:r>
            <a:r>
              <a:rPr lang="en-US" sz="3400" dirty="0"/>
              <a:t>to your component</a:t>
            </a:r>
          </a:p>
          <a:p>
            <a:pPr lvl="1"/>
            <a:r>
              <a:rPr lang="en-US" sz="3200" dirty="0"/>
              <a:t>If you need the same value, pass it explicitly as prop with a</a:t>
            </a:r>
            <a:br>
              <a:rPr lang="en-US" sz="3200" dirty="0"/>
            </a:br>
            <a:r>
              <a:rPr lang="en-US" sz="3200" dirty="0"/>
              <a:t>different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9E2315-9F57-4062-9643-EAAB1762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1D4CA2-B519-4758-A4E3-73C103E0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4645"/>
            <a:ext cx="64206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content = posts.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latin typeface="Consolas" panose="020B0609020204030204" pitchFamily="49" charset="0"/>
              </a:rPr>
              <a:t>={post.id}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latin typeface="Consolas" panose="020B0609020204030204" pitchFamily="49" charset="0"/>
              </a:rPr>
              <a:t>={post.id}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={post.title}</a:t>
            </a:r>
          </a:p>
          <a:p>
            <a:r>
              <a:rPr lang="en-US" b="1" dirty="0">
                <a:latin typeface="Consolas" panose="020B0609020204030204" pitchFamily="49" charset="0"/>
              </a:rPr>
              <a:t> 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65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3947A-24AD-4E30-8931-E6DF2C797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83" y="1146229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Keys </a:t>
            </a:r>
            <a:r>
              <a:rPr lang="en-US" sz="3400" b="1" dirty="0">
                <a:solidFill>
                  <a:schemeClr val="bg1"/>
                </a:solidFill>
              </a:rPr>
              <a:t>don't</a:t>
            </a:r>
            <a:r>
              <a:rPr lang="en-US" sz="3400" dirty="0"/>
              <a:t> need to be </a:t>
            </a:r>
            <a:r>
              <a:rPr lang="en-US" sz="3400" b="1" dirty="0">
                <a:solidFill>
                  <a:schemeClr val="bg1"/>
                </a:solidFill>
              </a:rPr>
              <a:t>globally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 (only among their siblings)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EE83D-F16B-4CBA-9764-BCDD8ADE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Keys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DE5DAB-63F7-4295-9950-4189C5C1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46" y="2486703"/>
            <a:ext cx="4724400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sidebar =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{props.posts.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000" b="1" dirty="0">
                <a:latin typeface="Consolas" panose="020B0609020204030204" pitchFamily="49" charset="0"/>
              </a:rPr>
              <a:t>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&lt;li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&lt;/li&gt;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C840F-0A84-42DE-94D6-7722F606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1" y="3779365"/>
            <a:ext cx="6080541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content = props.posts.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>
                <a:latin typeface="Consolas" panose="020B0609020204030204" pitchFamily="49" charset="0"/>
              </a:rPr>
              <a:t>((post) =&gt;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&lt;div key={post.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&lt;h3&gt;{post.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000" b="1" dirty="0">
                <a:latin typeface="Consolas" panose="020B0609020204030204" pitchFamily="49" charset="0"/>
              </a:rPr>
              <a:t>}&lt;/h3&gt;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&lt;p&gt;{post.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}&lt;/p&gt;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48CE9BD-C635-4611-8F87-61C99D0E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152" y="2486702"/>
            <a:ext cx="6080541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posts = [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1,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latin typeface="Consolas" panose="020B0609020204030204" pitchFamily="49" charset="0"/>
              </a:rPr>
              <a:t>: 2, title: '...',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latin typeface="Consolas" panose="020B0609020204030204" pitchFamily="49" charset="0"/>
              </a:rPr>
              <a:t>: '...'}];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543074" y="1484035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Components</a:t>
            </a:r>
            <a:r>
              <a:rPr lang="en-US" sz="3000" dirty="0">
                <a:solidFill>
                  <a:schemeClr val="bg2"/>
                </a:solidFill>
              </a:rPr>
              <a:t> reusable elements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Functional</a:t>
            </a:r>
            <a:r>
              <a:rPr lang="en-US" sz="3000" b="1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Props </a:t>
            </a:r>
            <a:r>
              <a:rPr lang="en-US" sz="3000" dirty="0">
                <a:solidFill>
                  <a:schemeClr val="bg2"/>
                </a:solidFill>
              </a:rPr>
              <a:t>are used to pass down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>
                <a:solidFill>
                  <a:schemeClr val="bg2"/>
                </a:solidFill>
              </a:rPr>
              <a:t> is used to hold component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Handling Events in React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Conditional Rendering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If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ternary</a:t>
            </a:r>
            <a:r>
              <a:rPr lang="en-US" sz="3000" dirty="0">
                <a:solidFill>
                  <a:schemeClr val="bg2"/>
                </a:solidFill>
              </a:rPr>
              <a:t> operators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Lists &amp; Keys</a:t>
            </a:r>
          </a:p>
          <a:p>
            <a:pPr>
              <a:lnSpc>
                <a:spcPts val="3999"/>
              </a:lnSpc>
            </a:pPr>
            <a:endParaRPr lang="en-US" sz="3197" b="1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7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294000"/>
            <a:ext cx="5715000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 &lt;div&gt;My name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80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529000"/>
            <a:ext cx="63450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return &lt;h1&gt;My name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5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429000"/>
            <a:ext cx="5604000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&gt;Do Something&lt;/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&gt;Do Something Fun!&lt;/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  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13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385092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 and State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2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1275</Words>
  <Application>Microsoft Office PowerPoint</Application>
  <PresentationFormat>Widescreen</PresentationFormat>
  <Paragraphs>516</Paragraphs>
  <Slides>56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맑은 고딕</vt:lpstr>
      <vt:lpstr>Arial</vt:lpstr>
      <vt:lpstr>Arial Unicode MS</vt:lpstr>
      <vt:lpstr>Calibri</vt:lpstr>
      <vt:lpstr>Consolas</vt:lpstr>
      <vt:lpstr>Wingdings</vt:lpstr>
      <vt:lpstr>Wingdings 2</vt:lpstr>
      <vt:lpstr>SoftUni</vt:lpstr>
      <vt:lpstr>1_SoftUni</vt:lpstr>
      <vt:lpstr>React Components – Basic Idea</vt:lpstr>
      <vt:lpstr>Table of Contents</vt:lpstr>
      <vt:lpstr>Have a Question?</vt:lpstr>
      <vt:lpstr>Components Overview</vt:lpstr>
      <vt:lpstr>Components Overview</vt:lpstr>
      <vt:lpstr>Functional Component</vt:lpstr>
      <vt:lpstr>Class Component</vt:lpstr>
      <vt:lpstr>Component Syntax</vt:lpstr>
      <vt:lpstr>Component Props and State</vt:lpstr>
      <vt:lpstr>Props and State Overview</vt:lpstr>
      <vt:lpstr>Props and State Overview</vt:lpstr>
      <vt:lpstr>Component Props</vt:lpstr>
      <vt:lpstr>Component Props</vt:lpstr>
      <vt:lpstr>Passing Props to Nested Components</vt:lpstr>
      <vt:lpstr>Passing Props in Class Components</vt:lpstr>
      <vt:lpstr>Children Property</vt:lpstr>
      <vt:lpstr>Props Demo</vt:lpstr>
      <vt:lpstr>Storing and Modifying Data</vt:lpstr>
      <vt:lpstr>Component State Overview</vt:lpstr>
      <vt:lpstr>State</vt:lpstr>
      <vt:lpstr>Component State Example</vt:lpstr>
      <vt:lpstr>Working with States</vt:lpstr>
      <vt:lpstr>Working with States</vt:lpstr>
      <vt:lpstr>Working with States</vt:lpstr>
      <vt:lpstr>Stateless Component</vt:lpstr>
      <vt:lpstr>Stateful Component</vt:lpstr>
      <vt:lpstr>Stateful Component</vt:lpstr>
      <vt:lpstr>Stateful Component (2)</vt:lpstr>
      <vt:lpstr>State Demo</vt:lpstr>
      <vt:lpstr>Handling Events</vt:lpstr>
      <vt:lpstr>Handling Events</vt:lpstr>
      <vt:lpstr>Handling Events</vt:lpstr>
      <vt:lpstr>Handling Events</vt:lpstr>
      <vt:lpstr>Handling Events</vt:lpstr>
      <vt:lpstr>SyntheticEvent</vt:lpstr>
      <vt:lpstr>Event Pooling</vt:lpstr>
      <vt:lpstr>Handling Events Demo</vt:lpstr>
      <vt:lpstr>Conditional Rendering</vt:lpstr>
      <vt:lpstr>Conditional Rendering</vt:lpstr>
      <vt:lpstr>Conditional Rendering</vt:lpstr>
      <vt:lpstr>Conditional Rendering</vt:lpstr>
      <vt:lpstr>Conditional Rendering Demo</vt:lpstr>
      <vt:lpstr>Lists and Keys</vt:lpstr>
      <vt:lpstr>Lists and Keys</vt:lpstr>
      <vt:lpstr>Lists and Keys</vt:lpstr>
      <vt:lpstr>Basic List Component</vt:lpstr>
      <vt:lpstr>Lists and Keys</vt:lpstr>
      <vt:lpstr>Lists and Keys</vt:lpstr>
      <vt:lpstr>Picking a Key</vt:lpstr>
      <vt:lpstr>Extracting Components with Keys</vt:lpstr>
      <vt:lpstr>List and Keys</vt:lpstr>
      <vt:lpstr>Lists and Keys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Components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11</cp:revision>
  <dcterms:created xsi:type="dcterms:W3CDTF">2018-05-23T13:08:44Z</dcterms:created>
  <dcterms:modified xsi:type="dcterms:W3CDTF">2020-07-03T09:32:26Z</dcterms:modified>
  <cp:category>programming;computer programming;software development;javascript;web;react</cp:category>
</cp:coreProperties>
</file>