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81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18F5B5A-76B6-4EE4-A322-5F306DD35DAC}">
          <p14:sldIdLst>
            <p14:sldId id="256"/>
            <p14:sldId id="257"/>
            <p14:sldId id="258"/>
          </p14:sldIdLst>
        </p14:section>
        <p14:section name="Forms" id="{D15F81A2-B03E-4CC6-901A-0EC5012492B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9"/>
          </p14:sldIdLst>
        </p14:section>
        <p14:section name="Conclusion" id="{255991EE-8B31-4A31-A65A-284924F35FE6}">
          <p14:sldIdLst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14.07.2020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332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058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934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Controlled/Uncontrolled Form Components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– Forms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05228"/>
            <a:ext cx="2950749" cy="363552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879A8A-D440-4474-8CCD-6D680DD91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8" y="2533000"/>
            <a:ext cx="2283613" cy="2283613"/>
          </a:xfrm>
          <a:prstGeom prst="rect">
            <a:avLst/>
          </a:prstGeom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DBE0B0D-EFDA-4578-BB6A-10556A631F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2453" y="4938039"/>
            <a:ext cx="2981325" cy="455613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9001DE-21E7-43BD-8575-28F69B1290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2241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059363-1CAF-4193-9547-E5953B8E37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state mutation will have an associated handler</a:t>
            </a:r>
          </a:p>
          <a:p>
            <a:pPr lvl="1"/>
            <a:r>
              <a:rPr lang="en-US" dirty="0"/>
              <a:t>Straightforward to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input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900CD0-2D4A-4EC1-A82B-CE481E53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2664000"/>
            <a:ext cx="103950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changeHandler(event)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this.setState({value: event.target.value.toLowerCase()});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67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Inputs are </a:t>
            </a:r>
            <a:r>
              <a:rPr lang="en-US" b="1" dirty="0">
                <a:solidFill>
                  <a:schemeClr val="bg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Forms</a:t>
            </a:r>
            <a:endParaRPr lang="bg-B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5316" y="3505200"/>
            <a:ext cx="5027884" cy="2588704"/>
            <a:chOff x="5333728" y="3505200"/>
            <a:chExt cx="5027884" cy="2588704"/>
          </a:xfrm>
        </p:grpSpPr>
        <p:sp>
          <p:nvSpPr>
            <p:cNvPr id="37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234465">
                <a:alpha val="80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chemeClr val="tx1"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5745092" y="5207522"/>
            <a:ext cx="4240430" cy="590923"/>
          </a:xfrm>
          <a:prstGeom prst="roundRect">
            <a:avLst>
              <a:gd name="adj" fmla="val 5319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524000" y="3505928"/>
            <a:ext cx="2634894" cy="1124326"/>
            <a:chOff x="1522412" y="3505928"/>
            <a:chExt cx="2634894" cy="1124326"/>
          </a:xfrm>
        </p:grpSpPr>
        <p:sp>
          <p:nvSpPr>
            <p:cNvPr id="41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14400">
                <a:defRPr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Name:</a:t>
              </a:r>
            </a:p>
          </p:txBody>
        </p:sp>
      </p:grpSp>
      <p:sp>
        <p:nvSpPr>
          <p:cNvPr id="43" name="Rectangle: Rounded Corners 27"/>
          <p:cNvSpPr/>
          <p:nvPr/>
        </p:nvSpPr>
        <p:spPr>
          <a:xfrm>
            <a:off x="1551264" y="5618846"/>
            <a:ext cx="2580366" cy="475059"/>
          </a:xfrm>
          <a:prstGeom prst="roundRect">
            <a:avLst>
              <a:gd name="adj" fmla="val 5385"/>
            </a:avLst>
          </a:prstGeom>
          <a:solidFill>
            <a:schemeClr val="dk2">
              <a:alpha val="80000"/>
            </a:schemeClr>
          </a:solidFill>
          <a:ln w="3810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event</a:t>
            </a: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>
            <a:off x="2841447" y="4630255"/>
            <a:ext cx="0" cy="988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31"/>
          <p:cNvCxnSpPr>
            <a:stCxn id="43" idx="3"/>
            <a:endCxn id="39" idx="1"/>
          </p:cNvCxnSpPr>
          <p:nvPr/>
        </p:nvCxnSpPr>
        <p:spPr>
          <a:xfrm flipV="1">
            <a:off x="4131630" y="5502983"/>
            <a:ext cx="1613462" cy="35339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5"/>
          <p:cNvCxnSpPr>
            <a:stCxn id="38" idx="1"/>
            <a:endCxn id="41" idx="3"/>
          </p:cNvCxnSpPr>
          <p:nvPr/>
        </p:nvCxnSpPr>
        <p:spPr>
          <a:xfrm rot="10800000">
            <a:off x="4158894" y="4334795"/>
            <a:ext cx="1586202" cy="28180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2"/>
          <p:cNvCxnSpPr>
            <a:stCxn id="39" idx="3"/>
            <a:endCxn id="38" idx="3"/>
          </p:cNvCxnSpPr>
          <p:nvPr/>
        </p:nvCxnSpPr>
        <p:spPr>
          <a:xfrm flipV="1">
            <a:off x="9985522" y="4616601"/>
            <a:ext cx="12700" cy="886383"/>
          </a:xfrm>
          <a:prstGeom prst="bentConnector3">
            <a:avLst>
              <a:gd name="adj1" fmla="val 54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9296400" y="2778845"/>
            <a:ext cx="1981200" cy="507561"/>
          </a:xfrm>
          <a:prstGeom prst="wedgeRoundRectCallout">
            <a:avLst>
              <a:gd name="adj1" fmla="val 18599"/>
              <a:gd name="adj2" fmla="val 24105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setState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1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handles all form </a:t>
            </a:r>
            <a:r>
              <a:rPr lang="en-US" b="1" dirty="0">
                <a:solidFill>
                  <a:schemeClr val="bg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textarea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01000" y="2498231"/>
            <a:ext cx="10800000" cy="15673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 value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51000" y="5589000"/>
            <a:ext cx="1020203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 multiple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7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4D61CD-CD83-4F34-B7FE-618D86EB1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can be tedious to use controlled components</a:t>
            </a:r>
          </a:p>
          <a:p>
            <a:pPr lvl="1"/>
            <a:r>
              <a:rPr lang="en-US" dirty="0"/>
              <a:t>Writing every handler for every way your data</a:t>
            </a:r>
          </a:p>
          <a:p>
            <a:pPr lvl="1"/>
            <a:r>
              <a:rPr lang="en-US" dirty="0"/>
              <a:t>Pipe all the input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is an alternative technique for implementing input forms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B2832-0490-4963-9549-70C2D76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702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097D2-065D-4B87-9968-7688FC4B0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75814"/>
          </a:xfrm>
        </p:spPr>
        <p:txBody>
          <a:bodyPr/>
          <a:lstStyle/>
          <a:p>
            <a:r>
              <a:rPr lang="en-US" dirty="0"/>
              <a:t>To write an Uncontrolled  Component you can create a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erence to specific DOM element</a:t>
            </a:r>
          </a:p>
          <a:p>
            <a:pPr lvl="1"/>
            <a:r>
              <a:rPr lang="en-US" dirty="0"/>
              <a:t>Refs are created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</a:p>
          <a:p>
            <a:pPr lvl="1"/>
            <a:r>
              <a:rPr lang="en-US" dirty="0"/>
              <a:t>Attached to React elements via the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23301-7A4F-443F-A66E-FA52D7B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C38AD4C-5722-4B73-9FC4-35B82A03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50" y="3884032"/>
            <a:ext cx="1017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class MyComponent extends React.Component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constructor(props)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super(props);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this.myRef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render()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 return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={this.myRef}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/&gt;; }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5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91000" y="1320214"/>
            <a:ext cx="9964788" cy="51867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Register extends React.Component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constructor(props)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super(props);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this.handleSubmit = this.handleSubmit.bind(this);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this.input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React.createRef()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handleSubmit(event)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alert('A name was submitted: ' + this.input.current.value);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event.preventDefault();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2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76000" y="1539000"/>
            <a:ext cx="9300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&lt;form onSubmit={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this.handleSubmit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Name: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&lt;input type="text"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this.input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5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a few good </a:t>
            </a:r>
            <a:r>
              <a:rPr lang="en-US" b="1" dirty="0">
                <a:solidFill>
                  <a:schemeClr val="bg1"/>
                </a:solidFill>
              </a:rPr>
              <a:t>use cases </a:t>
            </a:r>
            <a:r>
              <a:rPr lang="en-US" dirty="0"/>
              <a:t>for refs</a:t>
            </a:r>
          </a:p>
          <a:p>
            <a:pPr lvl="1"/>
            <a:r>
              <a:rPr lang="en-US" dirty="0"/>
              <a:t>Managing focus, text selection, or media playback</a:t>
            </a:r>
          </a:p>
          <a:p>
            <a:pPr lvl="1"/>
            <a:r>
              <a:rPr lang="en-GB" dirty="0"/>
              <a:t>Triggering </a:t>
            </a:r>
            <a:r>
              <a:rPr lang="en-GB" b="1" dirty="0">
                <a:solidFill>
                  <a:schemeClr val="bg1"/>
                </a:solidFill>
              </a:rPr>
              <a:t>imperative animations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Integrating with third-party DOM libraries</a:t>
            </a:r>
          </a:p>
          <a:p>
            <a:r>
              <a:rPr lang="en-US" dirty="0"/>
              <a:t>Avoid using refs for anything that can be done </a:t>
            </a:r>
            <a:r>
              <a:rPr lang="en-US" b="1" dirty="0">
                <a:solidFill>
                  <a:schemeClr val="bg1"/>
                </a:solidFill>
              </a:rPr>
              <a:t>declaratively</a:t>
            </a:r>
          </a:p>
          <a:p>
            <a:r>
              <a:rPr lang="en-GB" dirty="0"/>
              <a:t>Don't overuse refs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Refs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900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D5853BE-E30A-49E1-897C-9C03A77E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14191"/>
            <a:ext cx="2762250" cy="27622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Form Validation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8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sz="3400" dirty="0"/>
              <a:t>Controlled 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sz="3400" dirty="0"/>
              <a:t>Uncontrolled 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sz="3400" dirty="0"/>
              <a:t>Validation</a:t>
            </a:r>
            <a:endParaRPr lang="bg-BG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2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2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7F13705-5F84-462C-9C51-401C5B96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8" y="1374931"/>
            <a:ext cx="2577004" cy="257700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1CD0-3216-443A-A25B-A63861454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822456"/>
          </a:xfrm>
        </p:spPr>
        <p:txBody>
          <a:bodyPr/>
          <a:lstStyle/>
          <a:p>
            <a:r>
              <a:rPr lang="en-US" dirty="0"/>
              <a:t>Form elements work a little bit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in React</a:t>
            </a:r>
          </a:p>
          <a:p>
            <a:pPr lvl="1"/>
            <a:r>
              <a:rPr lang="en-US" dirty="0"/>
              <a:t>They naturally keep some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en-US" dirty="0"/>
          </a:p>
          <a:p>
            <a:r>
              <a:rPr lang="en-US" dirty="0"/>
              <a:t>React provides </a:t>
            </a:r>
            <a:r>
              <a:rPr lang="en-US" b="1" dirty="0">
                <a:solidFill>
                  <a:schemeClr val="bg1"/>
                </a:solidFill>
              </a:rPr>
              <a:t>2 </a:t>
            </a:r>
            <a:r>
              <a:rPr lang="en-US" dirty="0"/>
              <a:t>standard ways to handle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Controlled</a:t>
            </a:r>
            <a:r>
              <a:rPr lang="en-US" dirty="0"/>
              <a:t>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54CC5-6FFF-49D7-BE84-2F91FF9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6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D27A8-CFEC-4FEA-AA70-C04A10467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b="1" dirty="0">
                <a:solidFill>
                  <a:schemeClr val="bg1"/>
                </a:solidFill>
              </a:rPr>
              <a:t>recommending</a:t>
            </a:r>
            <a:r>
              <a:rPr lang="en-US" dirty="0"/>
              <a:t> technique to implement forms</a:t>
            </a:r>
          </a:p>
          <a:p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controlled component</a:t>
            </a:r>
            <a:r>
              <a:rPr lang="en-US" dirty="0"/>
              <a:t>, form data is handled by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 dirty="0"/>
              <a:t>Input element's value is kept in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Custom handlers for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Piping all the input state through a React Component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304305-72AE-48CB-BC07-D204B781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381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136000" y="1272504"/>
            <a:ext cx="8020331" cy="5531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2200" b="1" dirty="0">
                <a:latin typeface="Consolas" panose="020B0609020204030204" pitchFamily="49" charset="0"/>
              </a:rPr>
              <a:t>class </a:t>
            </a:r>
            <a:r>
              <a:rPr lang="en-US" sz="2200" b="1" dirty="0">
                <a:latin typeface="Consolas" panose="020B0609020204030204" pitchFamily="49" charset="0"/>
              </a:rPr>
              <a:t>Register</a:t>
            </a:r>
            <a:r>
              <a:rPr lang="bg-BG" sz="22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state =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email: '',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password: '',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repeatPassword: ''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};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 changeHandler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</a:p>
          <a:p>
            <a:r>
              <a:rPr lang="bg-BG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this.setState({value: </a:t>
            </a:r>
            <a:r>
              <a:rPr 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event.target.value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bg-BG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event.preventDefault();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Doing some AJAX with the data...</a:t>
            </a:r>
          </a:p>
          <a:p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Continues ...</a:t>
            </a:r>
            <a:endParaRPr lang="bg-BG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16000" y="1277892"/>
            <a:ext cx="9505236" cy="5377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2200" b="1" dirty="0">
                <a:latin typeface="Consolas" panose="020B0609020204030204" pitchFamily="49" charset="0"/>
              </a:rPr>
              <a:t>class </a:t>
            </a:r>
            <a:r>
              <a:rPr lang="en-US" sz="2200" b="1" dirty="0">
                <a:latin typeface="Consolas" panose="020B0609020204030204" pitchFamily="49" charset="0"/>
              </a:rPr>
              <a:t>Register</a:t>
            </a:r>
            <a:r>
              <a:rPr lang="bg-BG" sz="22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render() {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const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repeatPassword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(</a:t>
            </a:r>
          </a:p>
          <a:p>
            <a:r>
              <a:rPr lang="bg-BG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.submitHandler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}&gt;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&lt;div&gt;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&lt;label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htmlFor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='email'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Email:&lt;/label&gt;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email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value={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this.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changeHandler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/&gt;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&lt;/div&gt;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And so on for other input elements</a:t>
            </a:r>
            <a:r>
              <a:rPr lang="en-US" sz="22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...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button</a:t>
            </a:r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type="submit"&gt;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Register&lt;/button&gt;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&lt;/form&gt;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);}}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75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319605-1951-4611-B0B6-5EDAACF10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value attribute is set on form element</a:t>
            </a:r>
          </a:p>
          <a:p>
            <a:pPr lvl="1"/>
            <a:r>
              <a:rPr lang="en-US" dirty="0"/>
              <a:t>The displayed value will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this.state.value</a:t>
            </a:r>
            <a:endParaRPr lang="en-US" dirty="0"/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changeHandler</a:t>
            </a:r>
            <a:r>
              <a:rPr lang="en-US" dirty="0"/>
              <a:t> runs on every keystroke to update the React state</a:t>
            </a:r>
          </a:p>
          <a:p>
            <a:pPr lvl="1"/>
            <a:r>
              <a:rPr lang="en-US" dirty="0"/>
              <a:t>The displayed value will update as the user types</a:t>
            </a:r>
          </a:p>
          <a:p>
            <a:pPr lvl="1"/>
            <a:endParaRPr lang="en-US" dirty="0"/>
          </a:p>
          <a:p>
            <a:pPr lvl="1"/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6A6E3-F600-49AB-964D-44EDC382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76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3698</TotalTime>
  <Words>907</Words>
  <Application>Microsoft Office PowerPoint</Application>
  <PresentationFormat>Widescreen</PresentationFormat>
  <Paragraphs>184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React – Forms</vt:lpstr>
      <vt:lpstr>Table of Contents</vt:lpstr>
      <vt:lpstr>Have a Question?</vt:lpstr>
      <vt:lpstr>Forms</vt:lpstr>
      <vt:lpstr>Forms</vt:lpstr>
      <vt:lpstr>Controlled Components</vt:lpstr>
      <vt:lpstr>Form Component Declaration</vt:lpstr>
      <vt:lpstr>Form Component Rendering</vt:lpstr>
      <vt:lpstr>Controlled Component</vt:lpstr>
      <vt:lpstr>Controlled Component</vt:lpstr>
      <vt:lpstr>Controlled Forms</vt:lpstr>
      <vt:lpstr>Unified Input Approach</vt:lpstr>
      <vt:lpstr>Uncontrolled Components</vt:lpstr>
      <vt:lpstr>Uncontrolled Components</vt:lpstr>
      <vt:lpstr>Using Refs Example</vt:lpstr>
      <vt:lpstr>Using Refs Example</vt:lpstr>
      <vt:lpstr>When to Use Refs ?</vt:lpstr>
      <vt:lpstr>Form Validation Demo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11</cp:revision>
  <dcterms:created xsi:type="dcterms:W3CDTF">2018-05-23T13:08:44Z</dcterms:created>
  <dcterms:modified xsi:type="dcterms:W3CDTF">2020-07-14T12:03:09Z</dcterms:modified>
  <cp:category>programming;computer programming;software development;javascript;web;react</cp:category>
</cp:coreProperties>
</file>