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8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304" r:id="rId16"/>
    <p:sldId id="305" r:id="rId17"/>
    <p:sldId id="306" r:id="rId18"/>
    <p:sldId id="300" r:id="rId19"/>
    <p:sldId id="299" r:id="rId20"/>
    <p:sldId id="297" r:id="rId21"/>
    <p:sldId id="307" r:id="rId22"/>
    <p:sldId id="296" r:id="rId23"/>
    <p:sldId id="302" r:id="rId24"/>
    <p:sldId id="301" r:id="rId25"/>
    <p:sldId id="303" r:id="rId26"/>
    <p:sldId id="308" r:id="rId27"/>
    <p:sldId id="285" r:id="rId28"/>
    <p:sldId id="291" r:id="rId29"/>
    <p:sldId id="293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42B7AA-7B2C-4B95-9A74-6F59ADBC9D14}">
          <p14:sldIdLst>
            <p14:sldId id="256"/>
            <p14:sldId id="257"/>
            <p14:sldId id="258"/>
          </p14:sldIdLst>
        </p14:section>
        <p14:section name="Error Boundaries" id="{EC84F007-FB8E-43B6-B587-395D7839D088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Unit Testing with JEST and ENZYME" id="{7B4C66AB-45E0-4BD7-94FB-C3DA0BC0FE32}">
          <p14:sldIdLst>
            <p14:sldId id="281"/>
            <p14:sldId id="282"/>
            <p14:sldId id="283"/>
            <p14:sldId id="284"/>
            <p14:sldId id="304"/>
            <p14:sldId id="305"/>
            <p14:sldId id="306"/>
            <p14:sldId id="300"/>
            <p14:sldId id="299"/>
            <p14:sldId id="297"/>
            <p14:sldId id="307"/>
          </p14:sldIdLst>
        </p14:section>
        <p14:section name="Server side rendering with React" id="{C939D889-AA1B-4251-A4EF-FA971D61902C}">
          <p14:sldIdLst>
            <p14:sldId id="296"/>
            <p14:sldId id="302"/>
            <p14:sldId id="301"/>
            <p14:sldId id="303"/>
            <p14:sldId id="308"/>
          </p14:sldIdLst>
        </p14:section>
        <p14:section name="Conclusion" id="{02642BDA-2CD1-44F5-A2D7-675A1BEB70D7}">
          <p14:sldIdLst>
            <p14:sldId id="285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264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03.08.2020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320FE-71CA-4B81-8DC4-26239FB79570}" type="slidenum">
              <a:rPr lang="bg-BG" smtClean="0"/>
              <a:t>12</a:t>
            </a:fld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529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231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irbnb.io/enzy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DC3B76-F533-482D-AD30-05A1F4F806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8F3D87-1B68-4C69-A5B8-1563158D2D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26E0CC-66A6-4B00-89BA-395348ED26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1" y="5344180"/>
            <a:ext cx="3095187" cy="44479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4CFD6A-04D4-4E7C-A9B5-A0B9D601F7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3095187" cy="454398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DF1A38-2E47-4D2D-948A-C64C76E25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BA7B83-B6F9-4EB1-BE48-F663E938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</a:t>
            </a:r>
            <a:endParaRPr lang="bg-BG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1DED5E8-FEA5-420A-A23E-75274C21D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5" y="1870920"/>
            <a:ext cx="2951518" cy="29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5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B7BE22AD-9106-48FC-BC32-1EAA4107A7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22" y="1910532"/>
            <a:ext cx="1351805" cy="1494871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FB6640-7E02-4195-BCA1-7F61C31115F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570" y="1819353"/>
            <a:ext cx="1586050" cy="1586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JEST and Enzyme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Jest is a JavaScript unit testing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endParaRPr lang="en-US" dirty="0"/>
          </a:p>
          <a:p>
            <a:r>
              <a:rPr lang="en-US" dirty="0" smtClean="0"/>
              <a:t>Jest </a:t>
            </a:r>
            <a:r>
              <a:rPr lang="en-US" dirty="0"/>
              <a:t>acts as a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test runner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assertion library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mocking library</a:t>
            </a:r>
            <a:endParaRPr lang="en-US" dirty="0"/>
          </a:p>
          <a:p>
            <a:r>
              <a:rPr lang="en-US" dirty="0"/>
              <a:t>Jest provides </a:t>
            </a:r>
            <a:r>
              <a:rPr lang="en-US" b="1" dirty="0">
                <a:solidFill>
                  <a:schemeClr val="bg1"/>
                </a:solidFill>
              </a:rPr>
              <a:t>Snapshot testing</a:t>
            </a:r>
          </a:p>
          <a:p>
            <a:pPr lvl="1"/>
            <a:r>
              <a:rPr lang="en-US" dirty="0"/>
              <a:t>create a rendered 'snapshot' and compare it to a previous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hlinkClick r:id="rId2"/>
              </a:rPr>
              <a:t>https://jestjs.io/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457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7489" cy="5528766"/>
          </a:xfrm>
        </p:spPr>
        <p:txBody>
          <a:bodyPr/>
          <a:lstStyle/>
          <a:p>
            <a:r>
              <a:rPr lang="en-US" dirty="0"/>
              <a:t>A JavaScript </a:t>
            </a:r>
            <a:r>
              <a:rPr lang="en-US" b="1" dirty="0">
                <a:solidFill>
                  <a:schemeClr val="bg1"/>
                </a:solidFill>
              </a:rPr>
              <a:t>Testing utility </a:t>
            </a:r>
            <a:r>
              <a:rPr lang="en-US" dirty="0"/>
              <a:t>for React that makes it easier to </a:t>
            </a: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manipulate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traverse</a:t>
            </a:r>
            <a:r>
              <a:rPr lang="en-US" dirty="0"/>
              <a:t> your React Components' output</a:t>
            </a:r>
          </a:p>
          <a:p>
            <a:r>
              <a:rPr lang="en-US" dirty="0"/>
              <a:t>Adds additional utility methods for </a:t>
            </a:r>
            <a:r>
              <a:rPr lang="en-US" b="1" dirty="0">
                <a:solidFill>
                  <a:schemeClr val="bg1"/>
                </a:solidFill>
              </a:rPr>
              <a:t>rendering 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finding elements</a:t>
            </a:r>
            <a:r>
              <a:rPr lang="en-US" dirty="0"/>
              <a:t>, and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dirty="0">
                <a:solidFill>
                  <a:schemeClr val="bg1"/>
                </a:solidFill>
              </a:rPr>
              <a:t>interacting with elements</a:t>
            </a:r>
          </a:p>
          <a:p>
            <a:r>
              <a:rPr lang="en-US" dirty="0">
                <a:hlinkClick r:id="rId3"/>
              </a:rPr>
              <a:t>https://airbnb.io/enzyme</a:t>
            </a:r>
            <a:r>
              <a:rPr lang="en-US" dirty="0" smtClean="0">
                <a:hlinkClick r:id="rId3"/>
              </a:rPr>
              <a:t>/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Enzyme?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51000" y="5454000"/>
            <a:ext cx="11102030" cy="5008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npm install --save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enzyme react-test-renderer enzyme-adapter-react-16 </a:t>
            </a:r>
          </a:p>
        </p:txBody>
      </p:sp>
    </p:spTree>
    <p:extLst>
      <p:ext uri="{BB962C8B-B14F-4D97-AF65-F5344CB8AC3E}">
        <p14:creationId xmlns:p14="http://schemas.microsoft.com/office/powerpoint/2010/main" val="91028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Enzyme only works with </a:t>
            </a:r>
            <a:br>
              <a:rPr lang="en-US" dirty="0"/>
            </a:br>
            <a:r>
              <a:rPr lang="en-US" dirty="0"/>
              <a:t>React</a:t>
            </a:r>
          </a:p>
          <a:p>
            <a:r>
              <a:rPr lang="en-US" dirty="0"/>
              <a:t>Enzyme must be paired </a:t>
            </a:r>
            <a:br>
              <a:rPr lang="en-US" dirty="0"/>
            </a:br>
            <a:r>
              <a:rPr lang="en-US" dirty="0"/>
              <a:t>with another test runner</a:t>
            </a:r>
          </a:p>
          <a:p>
            <a:r>
              <a:rPr lang="en-US" dirty="0"/>
              <a:t>Enzyme provides additional testing utilities</a:t>
            </a:r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Jest can be used with any </a:t>
            </a:r>
            <a:br>
              <a:rPr lang="en-US" dirty="0"/>
            </a:br>
            <a:r>
              <a:rPr lang="en-US" dirty="0"/>
              <a:t>other app</a:t>
            </a:r>
          </a:p>
          <a:p>
            <a:r>
              <a:rPr lang="en-US" dirty="0"/>
              <a:t>Jest can be used without</a:t>
            </a:r>
            <a:br>
              <a:rPr lang="en-US" dirty="0"/>
            </a:br>
            <a:r>
              <a:rPr lang="en-US" dirty="0"/>
              <a:t>Enzyme</a:t>
            </a:r>
          </a:p>
          <a:p>
            <a:r>
              <a:rPr lang="en-US" dirty="0"/>
              <a:t>Jest is test runner, assertion </a:t>
            </a:r>
            <a:br>
              <a:rPr lang="en-US" dirty="0"/>
            </a:br>
            <a:r>
              <a:rPr lang="en-US" dirty="0"/>
              <a:t>and mocking library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and Enzyme Compared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86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 DOM rendering </a:t>
            </a:r>
            <a:r>
              <a:rPr lang="en-US" dirty="0"/>
              <a:t>including child components</a:t>
            </a:r>
          </a:p>
          <a:p>
            <a:r>
              <a:rPr lang="en-US" dirty="0"/>
              <a:t>Ideal for use cases where you </a:t>
            </a:r>
            <a:endParaRPr lang="en-US" dirty="0" smtClean="0"/>
          </a:p>
          <a:p>
            <a:pPr lvl="1"/>
            <a:r>
              <a:rPr lang="en-US" dirty="0" smtClean="0"/>
              <a:t>Have </a:t>
            </a:r>
            <a:r>
              <a:rPr lang="en-US" dirty="0"/>
              <a:t>components that </a:t>
            </a:r>
            <a:r>
              <a:rPr lang="en-US" b="1" dirty="0">
                <a:solidFill>
                  <a:schemeClr val="bg1"/>
                </a:solidFill>
              </a:rPr>
              <a:t>may interact with DOM </a:t>
            </a:r>
            <a:r>
              <a:rPr lang="en-US" b="1" dirty="0" smtClean="0">
                <a:solidFill>
                  <a:schemeClr val="bg1"/>
                </a:solidFill>
              </a:rPr>
              <a:t>API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Use </a:t>
            </a:r>
            <a:r>
              <a:rPr lang="en-US" b="1" dirty="0">
                <a:solidFill>
                  <a:schemeClr val="bg1"/>
                </a:solidFill>
              </a:rPr>
              <a:t>React lifecycle methods</a:t>
            </a:r>
            <a:r>
              <a:rPr lang="en-US" dirty="0"/>
              <a:t> in order to fully test the component</a:t>
            </a:r>
          </a:p>
          <a:p>
            <a:r>
              <a:rPr lang="en-US" dirty="0" smtClean="0"/>
              <a:t>Allows </a:t>
            </a:r>
            <a:r>
              <a:rPr lang="en-US" dirty="0"/>
              <a:t>access to </a:t>
            </a:r>
            <a:r>
              <a:rPr lang="en-US" b="1" dirty="0">
                <a:solidFill>
                  <a:schemeClr val="bg1"/>
                </a:solidFill>
              </a:rPr>
              <a:t>both props directly passed into the root</a:t>
            </a:r>
            <a:r>
              <a:rPr lang="en-US" dirty="0"/>
              <a:t> component </a:t>
            </a:r>
            <a:r>
              <a:rPr lang="en-US" dirty="0" smtClean="0"/>
              <a:t>and </a:t>
            </a:r>
            <a:r>
              <a:rPr lang="en-US" b="1" dirty="0">
                <a:solidFill>
                  <a:schemeClr val="bg1"/>
                </a:solidFill>
              </a:rPr>
              <a:t>props passed into child components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/>
          </a:bodyPr>
          <a:lstStyle/>
          <a:p>
            <a:r>
              <a:rPr lang="en-US" dirty="0"/>
              <a:t>Renders </a:t>
            </a:r>
            <a:r>
              <a:rPr lang="en-US" b="1" dirty="0">
                <a:solidFill>
                  <a:schemeClr val="bg1"/>
                </a:solidFill>
              </a:rPr>
              <a:t>only the single </a:t>
            </a:r>
            <a:r>
              <a:rPr lang="en-US" b="1" dirty="0" smtClean="0">
                <a:solidFill>
                  <a:schemeClr val="bg1"/>
                </a:solidFill>
              </a:rPr>
              <a:t>component</a:t>
            </a:r>
          </a:p>
          <a:p>
            <a:r>
              <a:rPr lang="en-US" dirty="0" smtClean="0"/>
              <a:t>This </a:t>
            </a:r>
            <a:r>
              <a:rPr lang="en-US" dirty="0"/>
              <a:t>is useful </a:t>
            </a:r>
            <a:r>
              <a:rPr lang="en-US" b="1" dirty="0">
                <a:solidFill>
                  <a:schemeClr val="bg1"/>
                </a:solidFill>
              </a:rPr>
              <a:t>to isolate the component</a:t>
            </a:r>
            <a:r>
              <a:rPr lang="en-US" dirty="0"/>
              <a:t> for pure unit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 As </a:t>
            </a:r>
            <a:r>
              <a:rPr lang="en-US" dirty="0"/>
              <a:t>of Enzyme 3 shallow components </a:t>
            </a:r>
            <a:r>
              <a:rPr lang="en-US" b="1" dirty="0">
                <a:solidFill>
                  <a:schemeClr val="bg1"/>
                </a:solidFill>
              </a:rPr>
              <a:t>do have access to lifecycle methods</a:t>
            </a:r>
            <a:r>
              <a:rPr lang="en-US" dirty="0"/>
              <a:t> by default</a:t>
            </a:r>
          </a:p>
          <a:p>
            <a:r>
              <a:rPr lang="en-US" dirty="0"/>
              <a:t>Cannot access props passed into the root </a:t>
            </a:r>
            <a:r>
              <a:rPr lang="en-US" dirty="0" smtClean="0"/>
              <a:t>component, </a:t>
            </a:r>
            <a:r>
              <a:rPr lang="en-US" dirty="0"/>
              <a:t>but can those passed into child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</a:t>
            </a:r>
          </a:p>
        </p:txBody>
      </p:sp>
    </p:spTree>
    <p:extLst>
      <p:ext uri="{BB962C8B-B14F-4D97-AF65-F5344CB8AC3E}">
        <p14:creationId xmlns:p14="http://schemas.microsoft.com/office/powerpoint/2010/main" val="92446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Renders to static HTML, including children</a:t>
            </a:r>
          </a:p>
          <a:p>
            <a:r>
              <a:rPr lang="en-US" dirty="0"/>
              <a:t>Does not have access to React lifecycle methods</a:t>
            </a:r>
          </a:p>
          <a:p>
            <a:r>
              <a:rPr lang="en-US" dirty="0"/>
              <a:t>Less costly than mount but provides less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155035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1143" y="1539000"/>
            <a:ext cx="11485594" cy="2912758"/>
          </a:xfrm>
        </p:spPr>
        <p:txBody>
          <a:bodyPr/>
          <a:lstStyle/>
          <a:p>
            <a:r>
              <a:rPr lang="en-US" dirty="0"/>
              <a:t>import Enzyme, { configure, shallow, mount, render } </a:t>
            </a:r>
            <a:r>
              <a:rPr lang="en-US" dirty="0" smtClean="0"/>
              <a:t>from 'enzyme</a:t>
            </a:r>
            <a:r>
              <a:rPr lang="en-US" dirty="0"/>
              <a:t>';</a:t>
            </a:r>
          </a:p>
          <a:p>
            <a:r>
              <a:rPr lang="en-US" dirty="0"/>
              <a:t>import Adapter from 'enzyme-adapter-react-16';</a:t>
            </a:r>
          </a:p>
          <a:p>
            <a:endParaRPr lang="en-US" dirty="0"/>
          </a:p>
          <a:p>
            <a:r>
              <a:rPr lang="en-US" dirty="0"/>
              <a:t>configure({ adapter: new Adapter() });</a:t>
            </a:r>
          </a:p>
          <a:p>
            <a:r>
              <a:rPr lang="en-US" dirty="0"/>
              <a:t>export { shallow, mount, render };</a:t>
            </a:r>
          </a:p>
          <a:p>
            <a:r>
              <a:rPr lang="en-US" dirty="0"/>
              <a:t>export default Enzyme;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Enzyme</a:t>
            </a:r>
          </a:p>
        </p:txBody>
      </p:sp>
    </p:spTree>
    <p:extLst>
      <p:ext uri="{BB962C8B-B14F-4D97-AF65-F5344CB8AC3E}">
        <p14:creationId xmlns:p14="http://schemas.microsoft.com/office/powerpoint/2010/main" val="163846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Stateless Components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61000" y="1899000"/>
            <a:ext cx="10949531" cy="3687714"/>
          </a:xfrm>
        </p:spPr>
        <p:txBody>
          <a:bodyPr/>
          <a:lstStyle/>
          <a:p>
            <a:r>
              <a:rPr lang="en-US" dirty="0"/>
              <a:t>...</a:t>
            </a:r>
          </a:p>
          <a:p>
            <a:r>
              <a:rPr lang="en-US" dirty="0"/>
              <a:t>import </a:t>
            </a:r>
            <a:r>
              <a:rPr lang="en-US" dirty="0" err="1"/>
              <a:t>ListItem</a:t>
            </a:r>
            <a:r>
              <a:rPr lang="en-US" dirty="0"/>
              <a:t> from './</a:t>
            </a:r>
            <a:r>
              <a:rPr lang="en-US" dirty="0" err="1"/>
              <a:t>ListItem</a:t>
            </a:r>
            <a:r>
              <a:rPr lang="en-US" dirty="0"/>
              <a:t>';</a:t>
            </a:r>
          </a:p>
          <a:p>
            <a:r>
              <a:rPr lang="en-US" dirty="0"/>
              <a:t>...</a:t>
            </a:r>
          </a:p>
          <a:p>
            <a:endParaRPr lang="en-US" dirty="0"/>
          </a:p>
          <a:p>
            <a:r>
              <a:rPr lang="en-US" dirty="0"/>
              <a:t>return (</a:t>
            </a:r>
          </a:p>
          <a:p>
            <a:r>
              <a:rPr lang="en-US" dirty="0"/>
              <a:t>    &lt;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className</a:t>
            </a:r>
            <a:r>
              <a:rPr lang="en-US" dirty="0"/>
              <a:t>="list-items"&gt;</a:t>
            </a:r>
          </a:p>
          <a:p>
            <a:r>
              <a:rPr lang="en-US" dirty="0"/>
              <a:t>      {</a:t>
            </a:r>
            <a:r>
              <a:rPr lang="en-US" dirty="0" err="1"/>
              <a:t>items.map</a:t>
            </a:r>
            <a:r>
              <a:rPr lang="en-US" dirty="0"/>
              <a:t>(item =&gt; &lt;</a:t>
            </a:r>
            <a:r>
              <a:rPr lang="en-US" dirty="0" err="1"/>
              <a:t>ListItem</a:t>
            </a:r>
            <a:r>
              <a:rPr lang="en-US" dirty="0"/>
              <a:t> key={item} item={item} /&gt;)}</a:t>
            </a:r>
          </a:p>
          <a:p>
            <a:r>
              <a:rPr lang="en-US" dirty="0"/>
              <a:t>    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122724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96000" y="1251678"/>
            <a:ext cx="10949531" cy="5255322"/>
          </a:xfrm>
        </p:spPr>
        <p:txBody>
          <a:bodyPr/>
          <a:lstStyle/>
          <a:p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it('renders list-items', () =&gt; {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items = ['one', 'two', 'three'];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wrapper = shallow(&lt;List items={items} /&gt;);</a:t>
            </a:r>
          </a:p>
          <a:p>
            <a:endParaRPr lang="en-US" dirty="0"/>
          </a:p>
          <a:p>
            <a:r>
              <a:rPr lang="en-US" dirty="0"/>
              <a:t>    // Let's check what wrong in our instance</a:t>
            </a:r>
          </a:p>
          <a:p>
            <a:r>
              <a:rPr lang="en-US" dirty="0"/>
              <a:t>    </a:t>
            </a: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wrapper.debug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    // Expect the wrapper object to be defined</a:t>
            </a:r>
          </a:p>
          <a:p>
            <a:r>
              <a:rPr lang="en-US" dirty="0"/>
              <a:t>    expect(</a:t>
            </a:r>
            <a:r>
              <a:rPr lang="en-US" dirty="0" err="1"/>
              <a:t>wrapper.find</a:t>
            </a:r>
            <a:r>
              <a:rPr lang="en-US" dirty="0"/>
              <a:t>('.list-items')).</a:t>
            </a:r>
            <a:r>
              <a:rPr lang="en-US" dirty="0" err="1"/>
              <a:t>toBeDefined</a:t>
            </a:r>
            <a:r>
              <a:rPr lang="en-US" dirty="0"/>
              <a:t>();</a:t>
            </a:r>
          </a:p>
          <a:p>
            <a:r>
              <a:rPr lang="en-US" dirty="0"/>
              <a:t>    expect(</a:t>
            </a:r>
            <a:r>
              <a:rPr lang="en-US" dirty="0" err="1"/>
              <a:t>wrapper.find</a:t>
            </a:r>
            <a:r>
              <a:rPr lang="en-US" dirty="0"/>
              <a:t>('.item')).</a:t>
            </a:r>
            <a:r>
              <a:rPr lang="en-US" dirty="0" err="1"/>
              <a:t>toHaveLength</a:t>
            </a:r>
            <a:r>
              <a:rPr lang="en-US" dirty="0"/>
              <a:t>(</a:t>
            </a:r>
            <a:r>
              <a:rPr lang="en-US" dirty="0" err="1"/>
              <a:t>items.length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smtClean="0"/>
              <a:t>});</a:t>
            </a:r>
            <a:endParaRPr lang="en-US" dirty="0"/>
          </a:p>
          <a:p>
            <a:r>
              <a:rPr lang="en-US" dirty="0"/>
              <a:t>...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Stateless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6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B0366-FBA1-4DFF-BCB4-8C5BC59B4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Error </a:t>
            </a:r>
            <a:r>
              <a:rPr lang="en-US" dirty="0"/>
              <a:t>Boundaries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Unit Testing </a:t>
            </a:r>
            <a:endParaRPr lang="en-US" dirty="0" smtClean="0"/>
          </a:p>
          <a:p>
            <a:pPr lvl="1"/>
            <a:r>
              <a:rPr lang="en-US" dirty="0" smtClean="0"/>
              <a:t>JEST </a:t>
            </a:r>
          </a:p>
          <a:p>
            <a:pPr lvl="1"/>
            <a:r>
              <a:rPr lang="en-US" dirty="0" smtClean="0"/>
              <a:t>Enzyme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Testing Asynchronous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Server side rendering with React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F4FE4-386A-4507-9FD0-D82F14A6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99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25DEC-21E5-479F-A1D0-5A518E65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711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en-US" dirty="0"/>
              <a:t>Server side rendering with </a:t>
            </a:r>
            <a:r>
              <a:rPr lang="en-US" dirty="0" smtClean="0"/>
              <a:t>React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476" y="1449000"/>
            <a:ext cx="2299048" cy="22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456000" y="1179000"/>
            <a:ext cx="5545597" cy="4957073"/>
          </a:xfrm>
        </p:spPr>
        <p:txBody>
          <a:bodyPr/>
          <a:lstStyle/>
          <a:p>
            <a:r>
              <a:rPr lang="en-US" b="1" dirty="0"/>
              <a:t>Server-side </a:t>
            </a:r>
            <a:r>
              <a:rPr lang="en-US" b="1" dirty="0" smtClean="0"/>
              <a:t>rendering</a:t>
            </a:r>
          </a:p>
          <a:p>
            <a:pPr lvl="1"/>
            <a:r>
              <a:rPr lang="en-US" dirty="0" smtClean="0"/>
              <a:t>Renders </a:t>
            </a:r>
            <a:r>
              <a:rPr lang="en-US" dirty="0"/>
              <a:t>the React components on the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 The </a:t>
            </a:r>
            <a:r>
              <a:rPr lang="en-US" dirty="0"/>
              <a:t>output is HTML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5365598" cy="4957073"/>
          </a:xfrm>
        </p:spPr>
        <p:txBody>
          <a:bodyPr/>
          <a:lstStyle/>
          <a:p>
            <a:r>
              <a:rPr lang="en-US" b="1" dirty="0"/>
              <a:t>Client-side rendering</a:t>
            </a:r>
          </a:p>
          <a:p>
            <a:pPr lvl="1"/>
            <a:r>
              <a:rPr lang="en-US" dirty="0" smtClean="0"/>
              <a:t>Your </a:t>
            </a:r>
            <a:r>
              <a:rPr lang="en-US" dirty="0"/>
              <a:t>browser downloads a minimal HTML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renders the JavaScript and fills the content into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vs. Server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1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26000" y="1298137"/>
            <a:ext cx="9720000" cy="4695864"/>
          </a:xfrm>
        </p:spPr>
        <p:txBody>
          <a:bodyPr>
            <a:noAutofit/>
          </a:bodyPr>
          <a:lstStyle/>
          <a:p>
            <a:r>
              <a:rPr lang="en-US" sz="3200" dirty="0" smtClean="0"/>
              <a:t>Can </a:t>
            </a:r>
            <a:r>
              <a:rPr lang="en-US" sz="3200" b="1" dirty="0">
                <a:solidFill>
                  <a:schemeClr val="bg1"/>
                </a:solidFill>
              </a:rPr>
              <a:t>improve performance</a:t>
            </a:r>
            <a:r>
              <a:rPr lang="en-US" sz="3200" dirty="0"/>
              <a:t> if your </a:t>
            </a:r>
            <a:r>
              <a:rPr lang="en-US" sz="3200" b="1" dirty="0">
                <a:solidFill>
                  <a:schemeClr val="bg1"/>
                </a:solidFill>
              </a:rPr>
              <a:t>application is </a:t>
            </a:r>
            <a:r>
              <a:rPr lang="en-US" sz="3200" b="1" dirty="0" smtClean="0">
                <a:solidFill>
                  <a:schemeClr val="bg1"/>
                </a:solidFill>
              </a:rPr>
              <a:t>small</a:t>
            </a:r>
          </a:p>
          <a:p>
            <a:r>
              <a:rPr lang="en-US" sz="3200" dirty="0"/>
              <a:t>Increases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response time </a:t>
            </a:r>
            <a:r>
              <a:rPr lang="en-US" sz="3200" dirty="0"/>
              <a:t>(</a:t>
            </a:r>
            <a:r>
              <a:rPr lang="en-US" sz="3200" dirty="0"/>
              <a:t>and</a:t>
            </a:r>
            <a:r>
              <a:rPr lang="en-US" sz="3200" dirty="0"/>
              <a:t> it can be worse if the server is busy</a:t>
            </a:r>
            <a:r>
              <a:rPr lang="en-US" sz="3200" dirty="0" smtClean="0"/>
              <a:t>)</a:t>
            </a:r>
            <a:endParaRPr lang="en-US" sz="3200" dirty="0"/>
          </a:p>
          <a:p>
            <a:r>
              <a:rPr lang="en-US" sz="3200" dirty="0"/>
              <a:t>Increases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response </a:t>
            </a:r>
            <a:r>
              <a:rPr lang="en-US" sz="3200" b="1" dirty="0" smtClean="0">
                <a:solidFill>
                  <a:schemeClr val="bg1"/>
                </a:solidFill>
              </a:rPr>
              <a:t>size</a:t>
            </a:r>
          </a:p>
          <a:p>
            <a:r>
              <a:rPr lang="en-US" sz="3200" dirty="0"/>
              <a:t>Increases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complexity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Side 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0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b="1" dirty="0" smtClean="0"/>
              <a:t>SEO</a:t>
            </a:r>
            <a:endParaRPr lang="en-US" b="1" dirty="0"/>
          </a:p>
          <a:p>
            <a:r>
              <a:rPr lang="en-US" b="1" dirty="0" smtClean="0"/>
              <a:t>Improve performance</a:t>
            </a:r>
          </a:p>
          <a:p>
            <a:pPr lvl="1"/>
            <a:r>
              <a:rPr lang="en-US" dirty="0"/>
              <a:t>In SSR, the application performance </a:t>
            </a:r>
            <a:r>
              <a:rPr lang="en-US" b="1" dirty="0">
                <a:solidFill>
                  <a:schemeClr val="bg1"/>
                </a:solidFill>
              </a:rPr>
              <a:t>depends on</a:t>
            </a:r>
            <a:r>
              <a:rPr lang="en-US" dirty="0"/>
              <a:t> the </a:t>
            </a:r>
            <a:r>
              <a:rPr lang="en-US" b="1" dirty="0" smtClean="0">
                <a:solidFill>
                  <a:schemeClr val="bg1"/>
                </a:solidFill>
              </a:rPr>
              <a:t>server's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user's </a:t>
            </a:r>
            <a:r>
              <a:rPr lang="en-US" b="1" dirty="0">
                <a:solidFill>
                  <a:schemeClr val="bg1"/>
                </a:solidFill>
              </a:rPr>
              <a:t>network speed</a:t>
            </a:r>
            <a:r>
              <a:rPr lang="en-US" dirty="0"/>
              <a:t>. This makes it very useful for content-heavy sites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should you use </a:t>
            </a:r>
            <a:r>
              <a:rPr lang="en-US" dirty="0" smtClean="0"/>
              <a:t>SSR?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4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25DEC-21E5-479F-A1D0-5A518E65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51000" y="5274000"/>
            <a:ext cx="10961783" cy="768084"/>
          </a:xfrm>
        </p:spPr>
        <p:txBody>
          <a:bodyPr/>
          <a:lstStyle/>
          <a:p>
            <a:r>
              <a:rPr lang="en-US" dirty="0" smtClean="0"/>
              <a:t>Server Side Rendering </a:t>
            </a: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4303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2000" y="1151122"/>
            <a:ext cx="8486779" cy="537388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Error Boundaries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Unit </a:t>
            </a:r>
            <a:r>
              <a:rPr lang="en-US" sz="3200" dirty="0" smtClean="0"/>
              <a:t>Testing</a:t>
            </a:r>
            <a:endParaRPr lang="bg-BG" sz="3200" dirty="0" smtClean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 smtClean="0"/>
              <a:t>Server Side Rendering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0201" y="1295400"/>
            <a:ext cx="2253081" cy="2438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92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208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97885D-CA27-4CF8-9EB4-88B494C3B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2" y="1385091"/>
            <a:ext cx="2514295" cy="25142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Boundaries</a:t>
            </a:r>
          </a:p>
        </p:txBody>
      </p:sp>
    </p:spTree>
    <p:extLst>
      <p:ext uri="{BB962C8B-B14F-4D97-AF65-F5344CB8AC3E}">
        <p14:creationId xmlns:p14="http://schemas.microsoft.com/office/powerpoint/2010/main" val="371634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3903F-E134-4351-BDB1-971A810845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241511"/>
            <a:ext cx="967500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Error boundaries </a:t>
            </a:r>
            <a:r>
              <a:rPr lang="en-US" dirty="0"/>
              <a:t>are React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logging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JS error anywhere in their child component tree</a:t>
            </a:r>
          </a:p>
          <a:p>
            <a:pPr>
              <a:buClr>
                <a:schemeClr val="tx1"/>
              </a:buClr>
            </a:pPr>
            <a:r>
              <a:rPr lang="en-US" dirty="0"/>
              <a:t>They catch errors during rendering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 not</a:t>
            </a:r>
            <a:r>
              <a:rPr lang="en-US" dirty="0"/>
              <a:t> catch errors for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Event handlers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Asynchronous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Server-side rendering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C8F78-91EE-466D-BECF-E92A404F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977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09BA5-5698-4E06-9B2E-A164419BC6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component becomes an </a:t>
            </a:r>
            <a:r>
              <a:rPr lang="en-US" b="1" dirty="0">
                <a:solidFill>
                  <a:schemeClr val="bg1"/>
                </a:solidFill>
              </a:rPr>
              <a:t>error boundary</a:t>
            </a:r>
            <a:r>
              <a:rPr lang="en-US" dirty="0"/>
              <a:t> if it defines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getDerivedStateFromError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Render a fallback UI after an error has been thrown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componentDidCatch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Log error information</a:t>
            </a:r>
          </a:p>
          <a:p>
            <a:r>
              <a:rPr lang="en-US" dirty="0"/>
              <a:t>You can use it as a regular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603C3E-D6CF-4C58-92D6-3A794828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ADD5B1B-8B1A-4568-A3C2-3F5E27EF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74" y="5225932"/>
            <a:ext cx="303262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ErrorBoundary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&lt;MyWidget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ErrorBoundary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849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21F07-E820-460B-B601-4E4936537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 boundaries work like a JavaScript </a:t>
            </a:r>
            <a:r>
              <a:rPr lang="en-US" b="1" dirty="0">
                <a:solidFill>
                  <a:schemeClr val="bg1"/>
                </a:solidFill>
              </a:rPr>
              <a:t>catch {}</a:t>
            </a:r>
            <a:r>
              <a:rPr lang="en-US" dirty="0"/>
              <a:t> block for component</a:t>
            </a:r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class component </a:t>
            </a:r>
            <a:r>
              <a:rPr lang="en-US" dirty="0"/>
              <a:t>can be error boundaries</a:t>
            </a:r>
          </a:p>
          <a:p>
            <a:r>
              <a:rPr lang="en-US" dirty="0"/>
              <a:t>Declare an error boundary component </a:t>
            </a:r>
            <a:r>
              <a:rPr lang="en-US" b="1" dirty="0">
                <a:solidFill>
                  <a:schemeClr val="bg1"/>
                </a:solidFill>
              </a:rPr>
              <a:t>once</a:t>
            </a:r>
            <a:r>
              <a:rPr lang="en-US" dirty="0"/>
              <a:t> and use it throughout your application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61D346-3701-4A0F-A991-38F6483D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95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34B3A7-743E-4318-AD87-27BCC8767F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may wrap </a:t>
            </a:r>
            <a:r>
              <a:rPr lang="en-US" b="1" dirty="0">
                <a:solidFill>
                  <a:schemeClr val="bg1"/>
                </a:solidFill>
              </a:rPr>
              <a:t>top-level</a:t>
            </a:r>
            <a:r>
              <a:rPr lang="en-US" dirty="0"/>
              <a:t> route components to display some error message</a:t>
            </a:r>
          </a:p>
          <a:p>
            <a:r>
              <a:rPr lang="en-US" dirty="0"/>
              <a:t>Wrapping individual widgets in an error boundary</a:t>
            </a:r>
          </a:p>
          <a:p>
            <a:pPr lvl="1"/>
            <a:r>
              <a:rPr lang="en-US" dirty="0"/>
              <a:t>Protect them from crashing the rest of the app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4B608-A4D2-40F4-B321-83874D26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06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25DEC-21E5-479F-A1D0-5A518E65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Boundaries Demo</a:t>
            </a:r>
          </a:p>
        </p:txBody>
      </p:sp>
    </p:spTree>
    <p:extLst>
      <p:ext uri="{BB962C8B-B14F-4D97-AF65-F5344CB8AC3E}">
        <p14:creationId xmlns:p14="http://schemas.microsoft.com/office/powerpoint/2010/main" val="419466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5598</TotalTime>
  <Words>847</Words>
  <Application>Microsoft Office PowerPoint</Application>
  <PresentationFormat>Widescreen</PresentationFormat>
  <Paragraphs>175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Advanced Techniques</vt:lpstr>
      <vt:lpstr>Table of Contents</vt:lpstr>
      <vt:lpstr>Have a Question?</vt:lpstr>
      <vt:lpstr>Error Boundaries</vt:lpstr>
      <vt:lpstr>Error Boundaries</vt:lpstr>
      <vt:lpstr>Error Boundaries</vt:lpstr>
      <vt:lpstr>Error Boundaries</vt:lpstr>
      <vt:lpstr>Error Boundaries</vt:lpstr>
      <vt:lpstr>Error Boundaries Demo</vt:lpstr>
      <vt:lpstr>JEST and Enzyme</vt:lpstr>
      <vt:lpstr>What is JEST?</vt:lpstr>
      <vt:lpstr>What is Enzyme?</vt:lpstr>
      <vt:lpstr>JEST and Enzyme Compared</vt:lpstr>
      <vt:lpstr>Mounting</vt:lpstr>
      <vt:lpstr>Shallow</vt:lpstr>
      <vt:lpstr>Render</vt:lpstr>
      <vt:lpstr>Setting Up Enzyme</vt:lpstr>
      <vt:lpstr>Testing Stateless Components</vt:lpstr>
      <vt:lpstr>Testing Stateless Components</vt:lpstr>
      <vt:lpstr>Testing Demo</vt:lpstr>
      <vt:lpstr>Server side rendering with React</vt:lpstr>
      <vt:lpstr>Client Side vs. Server Side</vt:lpstr>
      <vt:lpstr>Server Side Rendering</vt:lpstr>
      <vt:lpstr>When should you use SSR?</vt:lpstr>
      <vt:lpstr>Server Side Rendering Demo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Techniques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29</cp:revision>
  <dcterms:created xsi:type="dcterms:W3CDTF">2018-05-23T13:08:44Z</dcterms:created>
  <dcterms:modified xsi:type="dcterms:W3CDTF">2020-08-03T09:20:15Z</dcterms:modified>
  <cp:category>computer programming;programming;software development;software engineering</cp:category>
</cp:coreProperties>
</file>