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59"/>
  </p:notesMasterIdLst>
  <p:handoutMasterIdLst>
    <p:handoutMasterId r:id="rId60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298" r:id="rId55"/>
    <p:sldId id="304" r:id="rId56"/>
    <p:sldId id="306" r:id="rId57"/>
    <p:sldId id="305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77680F6-D278-4F2B-99F4-BE250984BABB}">
          <p14:sldIdLst>
            <p14:sldId id="256"/>
            <p14:sldId id="257"/>
            <p14:sldId id="258"/>
          </p14:sldIdLst>
        </p14:section>
        <p14:section name="Components" id="{2725F3ED-BC0D-4C20-B84E-C1663CE881C0}">
          <p14:sldIdLst>
            <p14:sldId id="259"/>
            <p14:sldId id="260"/>
            <p14:sldId id="261"/>
            <p14:sldId id="262"/>
            <p14:sldId id="263"/>
          </p14:sldIdLst>
        </p14:section>
        <p14:section name="Components Props" id="{E83F58FA-FADC-45B8-8ABC-C7AD6A44F16E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Component State" id="{1F08FE9A-547B-4CFD-A12F-31FFFE090287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Handling DOM Events" id="{79C0CE49-190B-47E6-9181-D1DA635667C4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Conditional Rendering" id="{81675CB4-4B05-4BB3-A94F-BAD624D2F066}">
          <p14:sldIdLst>
            <p14:sldId id="293"/>
            <p14:sldId id="294"/>
            <p14:sldId id="295"/>
            <p14:sldId id="296"/>
            <p14:sldId id="297"/>
          </p14:sldIdLst>
        </p14:section>
        <p14:section name="Lists &amp; Keys" id="{F4CF8E58-2789-4E73-99E9-C3B93B41CBD9}">
          <p14:sldIdLst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</p14:sldIdLst>
        </p14:section>
        <p14:section name="Conclusion" id="{69EB16DF-BA62-4015-A8C5-45B9575380DB}">
          <p14:sldIdLst>
            <p14:sldId id="298"/>
            <p14:sldId id="304"/>
            <p14:sldId id="306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41" d="100"/>
          <a:sy n="41" d="100"/>
        </p:scale>
        <p:origin x="354" y="4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handoutMaster" Target="handoutMasters/handoutMaster1.xml"/><Relationship Id="rId65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15.7.2021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08516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4676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6946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7776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docs/events.html#supported-events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Compose in React ?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 Components – Basic Idea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191" y="6305228"/>
            <a:ext cx="2950749" cy="363552"/>
          </a:xfrm>
        </p:spPr>
        <p:txBody>
          <a:bodyPr/>
          <a:lstStyle/>
          <a:p>
            <a:r>
              <a:rPr lang="en-GB" sz="180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457200" y="4724401"/>
            <a:ext cx="3061240" cy="987799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44A0E7-2B62-4680-BFF5-8769273EE08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40" y="2650908"/>
            <a:ext cx="2971800" cy="2073493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3289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7C5DEB-7F13-4EF8-8AB7-CB50FC469C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React </a:t>
            </a:r>
            <a:r>
              <a:rPr lang="en-US" b="1" dirty="0">
                <a:solidFill>
                  <a:schemeClr val="bg1"/>
                </a:solidFill>
              </a:rPr>
              <a:t>this.props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this.state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represent </a:t>
            </a:r>
            <a:br>
              <a:rPr lang="en-US" dirty="0"/>
            </a:br>
            <a:r>
              <a:rPr lang="en-US" dirty="0"/>
              <a:t>the rendered values</a:t>
            </a:r>
          </a:p>
          <a:p>
            <a:r>
              <a:rPr lang="en-US" dirty="0"/>
              <a:t>Both are plain JavaScript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r>
              <a:rPr lang="en-US" dirty="0"/>
              <a:t>Both hold information that influences the output</a:t>
            </a:r>
            <a:br>
              <a:rPr lang="en-US" dirty="0"/>
            </a:br>
            <a:r>
              <a:rPr lang="en-US" dirty="0"/>
              <a:t>of render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9C2AAE-CE2A-4540-820B-13C44666F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 and State Overview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7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0A46C8-E84E-4D7A-A411-AA014C864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They are different in one important way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props </a:t>
            </a:r>
            <a:r>
              <a:rPr lang="en-US" dirty="0"/>
              <a:t>get passed to the component</a:t>
            </a:r>
            <a:br>
              <a:rPr lang="en-US" dirty="0"/>
            </a:br>
            <a:r>
              <a:rPr lang="en-US" dirty="0"/>
              <a:t>(like function params)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is managed within the component</a:t>
            </a:r>
            <a:br>
              <a:rPr lang="en-US" dirty="0"/>
            </a:br>
            <a:r>
              <a:rPr lang="en-US" dirty="0"/>
              <a:t>(like local variables)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D703D7-FF5C-421C-AED1-19404AD5E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 and State Overview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75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D0D34BCD-AE56-4FEB-8F05-4532F0B9A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198" y="1219200"/>
            <a:ext cx="2805604" cy="280560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Component Props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53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props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is</a:t>
            </a:r>
            <a:r>
              <a:rPr lang="bg-BG" dirty="0"/>
              <a:t> short for </a:t>
            </a:r>
            <a:r>
              <a:rPr lang="bg-BG" b="1" dirty="0">
                <a:solidFill>
                  <a:schemeClr val="bg1"/>
                </a:solidFill>
              </a:rPr>
              <a:t>properties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are received from above (parent)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immutable</a:t>
            </a:r>
            <a:r>
              <a:rPr lang="en-US" dirty="0"/>
              <a:t> as far as the component receiving them is</a:t>
            </a:r>
            <a:br>
              <a:rPr lang="en-US" dirty="0"/>
            </a:br>
            <a:r>
              <a:rPr lang="en-US" dirty="0"/>
              <a:t>concerned</a:t>
            </a:r>
          </a:p>
          <a:p>
            <a:r>
              <a:rPr lang="en-US" dirty="0"/>
              <a:t>A component </a:t>
            </a: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its own props, but it is responsible for putting together the props of its child</a:t>
            </a:r>
            <a:r>
              <a:rPr lang="bg-BG" dirty="0"/>
              <a:t> </a:t>
            </a:r>
            <a:r>
              <a:rPr lang="en-US" dirty="0"/>
              <a:t>components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Props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9696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41524"/>
          </a:xfrm>
        </p:spPr>
        <p:txBody>
          <a:bodyPr/>
          <a:lstStyle/>
          <a:p>
            <a:r>
              <a:rPr lang="en-US" dirty="0"/>
              <a:t>We use props to </a:t>
            </a:r>
            <a:r>
              <a:rPr lang="en-US" b="1" dirty="0">
                <a:solidFill>
                  <a:schemeClr val="bg1"/>
                </a:solidFill>
              </a:rPr>
              <a:t>pass data </a:t>
            </a:r>
            <a:r>
              <a:rPr lang="en-US" dirty="0"/>
              <a:t>from parent to child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Props to Nested Components</a:t>
            </a:r>
            <a:endParaRPr lang="bg-B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678248-D99C-4795-BA0E-3D8506C5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2512" y="2876292"/>
            <a:ext cx="4286340" cy="2711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const Book = 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) =&gt; {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return (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&lt;li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className</a:t>
            </a:r>
            <a:r>
              <a:rPr lang="en-US" b="1" dirty="0">
                <a:latin typeface="Consolas" panose="020B0609020204030204" pitchFamily="49" charset="0"/>
              </a:rPr>
              <a:t>="book"&gt;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&lt;div&gt;{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&lt;div&gt;{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author</a:t>
            </a:r>
            <a:r>
              <a:rPr lang="en-US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&lt;div&gt;{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price</a:t>
            </a:r>
            <a:r>
              <a:rPr lang="en-US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&lt;/li&gt;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);</a:t>
            </a:r>
          </a:p>
          <a:p>
            <a:r>
              <a:rPr lang="en-US" b="1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5941591" y="3963460"/>
            <a:ext cx="803980" cy="53676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678248-D99C-4795-BA0E-3D8506C5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882" y="1905001"/>
            <a:ext cx="4535768" cy="43730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const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BookList</a:t>
            </a:r>
            <a:r>
              <a:rPr lang="en-US" b="1" dirty="0">
                <a:latin typeface="Consolas" panose="020B0609020204030204" pitchFamily="49" charset="0"/>
              </a:rPr>
              <a:t> = () =&gt; {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return ( 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&lt;ul&gt;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  <a:r>
              <a:rPr lang="en-US" b="1" dirty="0">
                <a:latin typeface="Consolas" panose="020B0609020204030204" pitchFamily="49" charset="0"/>
              </a:rPr>
              <a:t> 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	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b="1" dirty="0">
                <a:latin typeface="Consolas" panose="020B0609020204030204" pitchFamily="49" charset="0"/>
              </a:rPr>
              <a:t>="IT" 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	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author</a:t>
            </a:r>
            <a:r>
              <a:rPr lang="en-US" b="1" dirty="0">
                <a:latin typeface="Consolas" panose="020B0609020204030204" pitchFamily="49" charset="0"/>
              </a:rPr>
              <a:t>="Stephen King"</a:t>
            </a:r>
          </a:p>
          <a:p>
            <a:r>
              <a:rPr lang="en-US" b="1" dirty="0"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price</a:t>
            </a:r>
            <a:r>
              <a:rPr lang="en-US" b="1" dirty="0">
                <a:latin typeface="Consolas" panose="020B0609020204030204" pitchFamily="49" charset="0"/>
              </a:rPr>
              <a:t>="20" 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/&gt;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  <a:r>
              <a:rPr lang="en-US" b="1" dirty="0">
                <a:latin typeface="Consolas" panose="020B0609020204030204" pitchFamily="49" charset="0"/>
              </a:rPr>
              <a:t> 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	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b="1" dirty="0">
                <a:latin typeface="Consolas" panose="020B0609020204030204" pitchFamily="49" charset="0"/>
              </a:rPr>
              <a:t>="The Hunger Games"</a:t>
            </a:r>
          </a:p>
          <a:p>
            <a:r>
              <a:rPr lang="en-US" b="1" dirty="0"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author</a:t>
            </a:r>
            <a:r>
              <a:rPr lang="en-US" b="1" dirty="0">
                <a:latin typeface="Consolas" panose="020B0609020204030204" pitchFamily="49" charset="0"/>
              </a:rPr>
              <a:t>="Suzanne Collins"</a:t>
            </a:r>
          </a:p>
          <a:p>
            <a:r>
              <a:rPr lang="en-US" b="1" dirty="0"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price</a:t>
            </a:r>
            <a:r>
              <a:rPr lang="en-US" b="1" dirty="0">
                <a:latin typeface="Consolas" panose="020B0609020204030204" pitchFamily="49" charset="0"/>
              </a:rPr>
              <a:t>="10"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/&gt;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&lt;/ul&gt;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);};</a:t>
            </a: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5542A25-01FA-4A71-8471-EC8E706A1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0368" y="5464065"/>
            <a:ext cx="2974283" cy="814028"/>
          </a:xfrm>
          <a:prstGeom prst="wedgeRoundRectCallout">
            <a:avLst>
              <a:gd name="adj1" fmla="val -22638"/>
              <a:gd name="adj2" fmla="val 2434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Prop name should start with lowercase letter</a:t>
            </a:r>
            <a:endParaRPr lang="bg-BG" b="1" dirty="0">
              <a:solidFill>
                <a:schemeClr val="bg2"/>
              </a:solidFill>
            </a:endParaRPr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05542A25-01FA-4A71-8471-EC8E706A1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2512" y="2217610"/>
            <a:ext cx="4286340" cy="507561"/>
          </a:xfrm>
          <a:prstGeom prst="wedgeRoundRectCallout">
            <a:avLst>
              <a:gd name="adj1" fmla="val -16987"/>
              <a:gd name="adj2" fmla="val -2052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Use className to set css classes</a:t>
            </a:r>
            <a:endParaRPr lang="bg-BG" b="1" dirty="0">
              <a:solidFill>
                <a:schemeClr val="bg2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143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Pass props inside </a:t>
            </a:r>
            <a:r>
              <a:rPr lang="en-US" b="1" dirty="0">
                <a:solidFill>
                  <a:schemeClr val="bg1"/>
                </a:solidFill>
              </a:rPr>
              <a:t>constructor</a:t>
            </a:r>
            <a:r>
              <a:rPr lang="en-US" dirty="0"/>
              <a:t> and use </a:t>
            </a:r>
            <a:r>
              <a:rPr lang="en-US" b="1" dirty="0">
                <a:solidFill>
                  <a:schemeClr val="bg1"/>
                </a:solidFill>
              </a:rPr>
              <a:t>this</a:t>
            </a:r>
            <a:r>
              <a:rPr lang="en-US" dirty="0"/>
              <a:t> to access them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Props in Class Components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678248-D99C-4795-BA0E-3D8506C5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981201"/>
            <a:ext cx="6248400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class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  <a:r>
              <a:rPr lang="en-US" sz="2000" b="1" dirty="0">
                <a:latin typeface="Consolas" panose="020B0609020204030204" pitchFamily="49" charset="0"/>
              </a:rPr>
              <a:t> extends React.Component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constructor(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super(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}</a:t>
            </a:r>
          </a:p>
          <a:p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render</a:t>
            </a:r>
            <a:r>
              <a:rPr lang="en-US" sz="2000" b="1" dirty="0">
                <a:latin typeface="Consolas" panose="020B0609020204030204" pitchFamily="49" charset="0"/>
              </a:rPr>
              <a:t>()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return (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&lt;li className="book"&gt;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&lt;div&gt;{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2000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&lt;div&gt;{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author</a:t>
            </a:r>
            <a:r>
              <a:rPr lang="en-US" sz="2000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&lt;div&gt;{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price</a:t>
            </a:r>
            <a:r>
              <a:rPr lang="en-US" sz="2000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&lt;/li&gt;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}}</a:t>
            </a:r>
          </a:p>
        </p:txBody>
      </p:sp>
      <p:sp>
        <p:nvSpPr>
          <p:cNvPr id="6" name="AutoShape 8">
            <a:extLst>
              <a:ext uri="{FF2B5EF4-FFF2-40B4-BE49-F238E27FC236}">
                <a16:creationId xmlns:a16="http://schemas.microsoft.com/office/drawing/2014/main" id="{05542A25-01FA-4A71-8471-EC8E706A1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987935"/>
            <a:ext cx="3276600" cy="882131"/>
          </a:xfrm>
          <a:prstGeom prst="wedgeRoundRectCallout">
            <a:avLst>
              <a:gd name="adj1" fmla="val -41081"/>
              <a:gd name="adj2" fmla="val -1998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 props to base component constructor</a:t>
            </a:r>
            <a:endParaRPr lang="bg-BG" sz="2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669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51643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children</a:t>
            </a:r>
            <a:r>
              <a:rPr lang="en-US" dirty="0"/>
              <a:t> property to access information between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opening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closing</a:t>
            </a:r>
            <a:r>
              <a:rPr lang="en-US" dirty="0"/>
              <a:t> tags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Children Property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678248-D99C-4795-BA0E-3D8506C5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449790"/>
            <a:ext cx="4495800" cy="38190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const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BookList</a:t>
            </a:r>
            <a:r>
              <a:rPr lang="en-US" b="1" dirty="0">
                <a:latin typeface="Consolas" panose="020B0609020204030204" pitchFamily="49" charset="0"/>
              </a:rPr>
              <a:t> = () =&gt; {</a:t>
            </a:r>
          </a:p>
          <a:p>
            <a:r>
              <a:rPr lang="bg-BG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return (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</a:t>
            </a:r>
            <a:r>
              <a:rPr lang="bg-BG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&lt;ul&gt;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title="IT"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author="Stephen King"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price="20"&gt;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span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  Some value here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&lt;/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span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&lt;/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&lt;/ul&gt;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);};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678248-D99C-4795-BA0E-3D8506C5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873904"/>
            <a:ext cx="4655946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const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  <a:r>
              <a:rPr lang="en-US" b="1" dirty="0">
                <a:latin typeface="Consolas" panose="020B0609020204030204" pitchFamily="49" charset="0"/>
              </a:rPr>
              <a:t> = 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) =&gt; {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return (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&lt;li className="book"&gt;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…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&lt;div&gt;{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children</a:t>
            </a:r>
            <a:r>
              <a:rPr lang="en-US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&lt;/li&gt;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);</a:t>
            </a:r>
          </a:p>
          <a:p>
            <a:r>
              <a:rPr lang="en-US" b="1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05542A25-01FA-4A71-8471-EC8E706A1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520725"/>
            <a:ext cx="4655946" cy="541613"/>
          </a:xfrm>
          <a:prstGeom prst="wedgeRoundRectCallout">
            <a:avLst>
              <a:gd name="adj1" fmla="val 3175"/>
              <a:gd name="adj2" fmla="val 298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Could be </a:t>
            </a:r>
            <a:r>
              <a:rPr lang="en-US" sz="2000" b="1" dirty="0">
                <a:solidFill>
                  <a:schemeClr val="bg2"/>
                </a:solidFill>
              </a:rPr>
              <a:t>plain</a:t>
            </a:r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text or nested HTML</a:t>
            </a:r>
            <a:endParaRPr lang="bg-BG" sz="2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ight Arrow 7">
            <a:extLst>
              <a:ext uri="{FF2B5EF4-FFF2-40B4-BE49-F238E27FC236}">
                <a16:creationId xmlns:a16="http://schemas.microsoft.com/office/drawing/2014/main" id="{3F676A0F-AE1A-48FB-9FEF-CB63F2F330C1}"/>
              </a:ext>
            </a:extLst>
          </p:cNvPr>
          <p:cNvSpPr/>
          <p:nvPr/>
        </p:nvSpPr>
        <p:spPr bwMode="auto">
          <a:xfrm>
            <a:off x="5694010" y="4090954"/>
            <a:ext cx="803980" cy="53676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078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9E0BF7-673B-4567-A530-944D6B0C7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398" y="1508336"/>
            <a:ext cx="2585204" cy="25852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Props Demo</a:t>
            </a:r>
          </a:p>
        </p:txBody>
      </p:sp>
    </p:spTree>
    <p:extLst>
      <p:ext uri="{BB962C8B-B14F-4D97-AF65-F5344CB8AC3E}">
        <p14:creationId xmlns:p14="http://schemas.microsoft.com/office/powerpoint/2010/main" val="402222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E5CE4544-A119-49EE-BA61-DB8E5DA2C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3" y="1447801"/>
            <a:ext cx="2438095" cy="2438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Storing and Modifying Data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26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 heart of every React component is its "</a:t>
            </a:r>
            <a:r>
              <a:rPr lang="en-US" sz="3400" b="1" dirty="0">
                <a:solidFill>
                  <a:schemeClr val="bg1"/>
                </a:solidFill>
              </a:rPr>
              <a:t>state</a:t>
            </a:r>
            <a:r>
              <a:rPr lang="en-US" sz="3400" dirty="0"/>
              <a:t>"</a:t>
            </a:r>
          </a:p>
          <a:p>
            <a:pPr lvl="1"/>
            <a:r>
              <a:rPr lang="en-US" sz="3200" dirty="0"/>
              <a:t>It determines how the component </a:t>
            </a:r>
            <a:r>
              <a:rPr lang="en-US" sz="3200" b="1" dirty="0">
                <a:solidFill>
                  <a:schemeClr val="bg1"/>
                </a:solidFill>
              </a:rPr>
              <a:t>renders</a:t>
            </a:r>
            <a:br>
              <a:rPr lang="en-US" sz="3200" dirty="0"/>
            </a:b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behaves</a:t>
            </a:r>
          </a:p>
          <a:p>
            <a:pPr lvl="1"/>
            <a:r>
              <a:rPr lang="en-US" sz="3200" dirty="0"/>
              <a:t>State allows you to create components </a:t>
            </a:r>
            <a:br>
              <a:rPr lang="en-US" sz="3200" dirty="0"/>
            </a:br>
            <a:r>
              <a:rPr lang="en-US" sz="3200" dirty="0"/>
              <a:t>that are </a:t>
            </a:r>
            <a:r>
              <a:rPr lang="en-US" sz="3200" b="1" dirty="0">
                <a:solidFill>
                  <a:schemeClr val="bg1"/>
                </a:solidFill>
              </a:rPr>
              <a:t>dynamic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interactive</a:t>
            </a: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State Overview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9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533400" y="1402080"/>
            <a:ext cx="6934200" cy="4846320"/>
          </a:xfrm>
        </p:spPr>
        <p:txBody>
          <a:bodyPr>
            <a:normAutofit/>
          </a:bodyPr>
          <a:lstStyle/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Components Overview</a:t>
            </a:r>
          </a:p>
          <a:p>
            <a:pPr marL="990106" lvl="1" indent="-457200">
              <a:lnSpc>
                <a:spcPts val="4000"/>
              </a:lnSpc>
            </a:pPr>
            <a:r>
              <a:rPr lang="en-US" dirty="0"/>
              <a:t>Functional vs Class Components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Props</a:t>
            </a:r>
            <a:endParaRPr lang="bg-BG" dirty="0"/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State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Handling DOM Events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Conditional Rendering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Lists &amp; Keys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549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DD90E8-BC37-4614-AB09-88F8DBF3B7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State</a:t>
            </a:r>
            <a:r>
              <a:rPr lang="en-US" sz="3400" dirty="0"/>
              <a:t> starts with default value when a component</a:t>
            </a:r>
            <a:r>
              <a:rPr lang="bg-BG" sz="3400" dirty="0"/>
              <a:t> </a:t>
            </a:r>
            <a:r>
              <a:rPr lang="en-US" sz="3400" dirty="0"/>
              <a:t>mounts</a:t>
            </a:r>
          </a:p>
          <a:p>
            <a:pPr lvl="1"/>
            <a:r>
              <a:rPr lang="en-US" sz="3200" dirty="0"/>
              <a:t>after mounts, suffers from </a:t>
            </a:r>
            <a:r>
              <a:rPr lang="en-US" sz="3200" b="1" dirty="0">
                <a:solidFill>
                  <a:schemeClr val="bg1"/>
                </a:solidFill>
              </a:rPr>
              <a:t>mutations</a:t>
            </a:r>
            <a:r>
              <a:rPr lang="en-US" sz="3200" dirty="0"/>
              <a:t> in time</a:t>
            </a:r>
          </a:p>
          <a:p>
            <a:pPr lvl="1"/>
            <a:r>
              <a:rPr lang="en-US" sz="3200" dirty="0"/>
              <a:t>its </a:t>
            </a:r>
            <a:r>
              <a:rPr lang="en-US" sz="3200" b="1" dirty="0">
                <a:solidFill>
                  <a:schemeClr val="bg1"/>
                </a:solidFill>
              </a:rPr>
              <a:t>serializable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 Component manages its own state internally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8C0355-FC5D-40D1-9D91-42D470EBA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924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State </a:t>
            </a:r>
            <a:r>
              <a:rPr lang="bg-BG" dirty="0"/>
              <a:t>hold</a:t>
            </a:r>
            <a:r>
              <a:rPr lang="en-US" dirty="0"/>
              <a:t>s</a:t>
            </a:r>
            <a:r>
              <a:rPr lang="bg-BG" dirty="0"/>
              <a:t> information </a:t>
            </a:r>
            <a:r>
              <a:rPr lang="en-US" dirty="0"/>
              <a:t>that </a:t>
            </a:r>
            <a:r>
              <a:rPr lang="en-US" b="1" dirty="0">
                <a:solidFill>
                  <a:schemeClr val="bg1"/>
                </a:solidFill>
              </a:rPr>
              <a:t>can change </a:t>
            </a:r>
            <a:r>
              <a:rPr lang="en-US" dirty="0"/>
              <a:t>over time</a:t>
            </a:r>
          </a:p>
          <a:p>
            <a:pPr lvl="1"/>
            <a:r>
              <a:rPr lang="en-US" dirty="0"/>
              <a:t>Usually as a result of </a:t>
            </a:r>
            <a:r>
              <a:rPr lang="en-US" b="1" dirty="0">
                <a:solidFill>
                  <a:schemeClr val="bg1"/>
                </a:solidFill>
              </a:rPr>
              <a:t>user input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system events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State Example</a:t>
            </a:r>
            <a:endParaRPr lang="bg-B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60672C-1B18-409D-8377-4ABF3B1C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1" y="2513819"/>
            <a:ext cx="8524297" cy="38190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class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Button</a:t>
            </a:r>
            <a:r>
              <a:rPr lang="en-US" b="1" dirty="0">
                <a:latin typeface="Consolas" panose="020B0609020204030204" pitchFamily="49" charset="0"/>
              </a:rPr>
              <a:t> extends React.Component {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constructor(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super(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this.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state</a:t>
            </a:r>
            <a:r>
              <a:rPr lang="en-US" b="1" dirty="0">
                <a:latin typeface="Consolas" panose="020B0609020204030204" pitchFamily="49" charset="0"/>
              </a:rPr>
              <a:t> = { count: 0 };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this.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updateCount</a:t>
            </a:r>
            <a:r>
              <a:rPr lang="en-US" b="1" dirty="0">
                <a:latin typeface="Consolas" panose="020B0609020204030204" pitchFamily="49" charset="0"/>
              </a:rPr>
              <a:t> = this.updateCount.bind(this);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}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updateCount</a:t>
            </a:r>
            <a:r>
              <a:rPr lang="en-US" b="1" dirty="0">
                <a:latin typeface="Consolas" panose="020B0609020204030204" pitchFamily="49" charset="0"/>
              </a:rPr>
              <a:t>() {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this.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setState</a:t>
            </a:r>
            <a:r>
              <a:rPr lang="en-US" b="1" dirty="0">
                <a:latin typeface="Consolas" panose="020B0609020204030204" pitchFamily="49" charset="0"/>
              </a:rPr>
              <a:t>((prevState) =&gt; { count: prevState.count + 1 });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}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render</a:t>
            </a:r>
            <a:r>
              <a:rPr lang="en-US" b="1" dirty="0">
                <a:latin typeface="Consolas" panose="020B0609020204030204" pitchFamily="49" charset="0"/>
              </a:rPr>
              <a:t>() {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return (&lt;button onClick={this.updateCount}&gt;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Clicked {this.state.count} times&lt;/button&gt;);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}}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954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E0361-4E69-40E1-AE8B-D8E2797BA5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State is used only with </a:t>
            </a:r>
            <a:r>
              <a:rPr lang="en-US" b="1" dirty="0">
                <a:solidFill>
                  <a:schemeClr val="bg1"/>
                </a:solidFill>
              </a:rPr>
              <a:t>class-based components</a:t>
            </a:r>
          </a:p>
          <a:p>
            <a:pPr lvl="1"/>
            <a:r>
              <a:rPr lang="en-US" dirty="0"/>
              <a:t>Default </a:t>
            </a:r>
            <a:r>
              <a:rPr lang="bg-BG" dirty="0"/>
              <a:t>state</a:t>
            </a:r>
            <a:r>
              <a:rPr lang="en-US" dirty="0"/>
              <a:t> can be set in the constructor</a:t>
            </a:r>
          </a:p>
          <a:p>
            <a:r>
              <a:rPr lang="en-US" dirty="0"/>
              <a:t>To access state</a:t>
            </a:r>
          </a:p>
          <a:p>
            <a:pPr>
              <a:spcBef>
                <a:spcPts val="7800"/>
              </a:spcBef>
            </a:pPr>
            <a:r>
              <a:rPr lang="en-US" dirty="0"/>
              <a:t>State must never be directly modified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this.setState</a:t>
            </a:r>
            <a:r>
              <a:rPr lang="en-US" dirty="0"/>
              <a:t> instead</a:t>
            </a:r>
          </a:p>
          <a:p>
            <a:pPr lvl="1"/>
            <a:r>
              <a:rPr lang="en-US" dirty="0"/>
              <a:t>New state will be </a:t>
            </a:r>
            <a:r>
              <a:rPr lang="en-US" b="1" dirty="0">
                <a:solidFill>
                  <a:schemeClr val="bg1"/>
                </a:solidFill>
              </a:rPr>
              <a:t>merged </a:t>
            </a:r>
            <a:r>
              <a:rPr lang="en-US" dirty="0"/>
              <a:t>with old state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848042-245F-485A-922E-4CBA26870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States</a:t>
            </a:r>
            <a:endParaRPr lang="bg-BG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838202" y="3276600"/>
            <a:ext cx="4343399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console.log(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state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24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DF49F8-43E4-46FE-BDF8-03442AF6C9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setState()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schedules an update to a component's state object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when state changes, component response by </a:t>
            </a:r>
            <a:r>
              <a:rPr lang="en-US" b="1" dirty="0">
                <a:solidFill>
                  <a:schemeClr val="bg1"/>
                </a:solidFill>
              </a:rPr>
              <a:t>re-rendering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dirty="0"/>
              <a:t>Calls to </a:t>
            </a:r>
            <a:r>
              <a:rPr lang="en-US" b="1" dirty="0">
                <a:solidFill>
                  <a:schemeClr val="bg1"/>
                </a:solidFill>
              </a:rPr>
              <a:t>setState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asynchronous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inside event handlers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don't rely on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this.state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/>
              <a:t>to reflect the new value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immediately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7A0B2E-D6F8-4D9E-9626-1CF2C41C9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States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972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9C4908-929B-455E-9AC5-6048F78D8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Passing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callback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B9EBFD-2CF0-4789-A2BC-20098BFB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States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9E9AC0-1CC4-40F4-9E57-4FCFDAC2B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1" y="2057401"/>
            <a:ext cx="9367549" cy="38498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class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Button</a:t>
            </a:r>
            <a:r>
              <a:rPr lang="en-US" b="1" dirty="0">
                <a:latin typeface="Consolas" panose="020B0609020204030204" pitchFamily="49" charset="0"/>
              </a:rPr>
              <a:t> extends React.Component {</a:t>
            </a:r>
          </a:p>
          <a:p>
            <a:r>
              <a:rPr lang="bg-BG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constructor(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</a:t>
            </a:r>
            <a:r>
              <a:rPr lang="bg-BG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super(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this.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state</a:t>
            </a:r>
            <a:r>
              <a:rPr lang="en-US" b="1" dirty="0">
                <a:latin typeface="Consolas" panose="020B0609020204030204" pitchFamily="49" charset="0"/>
              </a:rPr>
              <a:t> = { count: 0 };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this.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updateCount</a:t>
            </a:r>
            <a:r>
              <a:rPr lang="en-US" b="1" dirty="0">
                <a:latin typeface="Consolas" panose="020B0609020204030204" pitchFamily="49" charset="0"/>
              </a:rPr>
              <a:t> = this.updateCount.bind(this);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}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updateCount() {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latin typeface="Consolas" panose="020B0609020204030204" pitchFamily="49" charset="0"/>
              </a:rPr>
              <a:t>this.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setState</a:t>
            </a:r>
            <a:r>
              <a:rPr lang="en-US" sz="2000" b="1" dirty="0">
                <a:latin typeface="Consolas" panose="020B0609020204030204" pitchFamily="49" charset="0"/>
              </a:rPr>
              <a:t>((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prevState</a:t>
            </a:r>
            <a:r>
              <a:rPr lang="en-US" sz="2000" b="1" dirty="0">
                <a:latin typeface="Consolas" panose="020B0609020204030204" pitchFamily="49" charset="0"/>
              </a:rPr>
              <a:t>) =&gt; { count: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prevState</a:t>
            </a:r>
            <a:r>
              <a:rPr lang="en-US" sz="2000" b="1" dirty="0">
                <a:latin typeface="Consolas" panose="020B0609020204030204" pitchFamily="49" charset="0"/>
              </a:rPr>
              <a:t>.count + 1 });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  }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render() {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return (&lt;button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onClick</a:t>
            </a:r>
            <a:r>
              <a:rPr lang="en-US" b="1" dirty="0">
                <a:latin typeface="Consolas" panose="020B0609020204030204" pitchFamily="49" charset="0"/>
              </a:rPr>
              <a:t>={this.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updateCount</a:t>
            </a:r>
            <a:r>
              <a:rPr lang="en-US" b="1" dirty="0">
                <a:latin typeface="Consolas" panose="020B0609020204030204" pitchFamily="49" charset="0"/>
              </a:rPr>
              <a:t>}&gt;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Clicked {this.state.count} times&lt;/button&gt;);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}}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809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39A5E8-C7CE-415F-8F32-0D59769D0C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Stateless</a:t>
            </a:r>
            <a:r>
              <a:rPr lang="en-US" dirty="0"/>
              <a:t> Components </a:t>
            </a:r>
          </a:p>
          <a:p>
            <a:pPr lvl="1"/>
            <a:r>
              <a:rPr lang="en-US" dirty="0"/>
              <a:t>only props, no state</a:t>
            </a:r>
          </a:p>
          <a:p>
            <a:pPr lvl="1"/>
            <a:r>
              <a:rPr lang="en-US" dirty="0"/>
              <a:t>there's no much going on besides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render()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en-US" dirty="0"/>
              <a:t>easy to follow and test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A3525D-46D8-4A6F-A6B2-6343C7A11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Component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A4C138-7964-4572-930D-26DB48631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298" y="4114800"/>
            <a:ext cx="4060703" cy="19108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function Show(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200" b="1" dirty="0">
                <a:latin typeface="Consolas" panose="020B0609020204030204" pitchFamily="49" charset="0"/>
              </a:rPr>
              <a:t>) {</a:t>
            </a:r>
          </a:p>
          <a:p>
            <a:r>
              <a:rPr lang="bg-BG" sz="2200" b="1" dirty="0">
                <a:latin typeface="Consolas" panose="020B0609020204030204" pitchFamily="49" charset="0"/>
              </a:rPr>
              <a:t>  </a:t>
            </a:r>
            <a:r>
              <a:rPr lang="en-US" sz="2200" b="1" dirty="0">
                <a:latin typeface="Consolas" panose="020B0609020204030204" pitchFamily="49" charset="0"/>
              </a:rPr>
              <a:t>return (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</a:t>
            </a:r>
            <a:r>
              <a:rPr lang="bg-BG" sz="2200" b="1" dirty="0">
                <a:latin typeface="Consolas" panose="020B0609020204030204" pitchFamily="49" charset="0"/>
              </a:rPr>
              <a:t>  </a:t>
            </a:r>
            <a:r>
              <a:rPr lang="en-US" sz="2200" b="1" dirty="0">
                <a:latin typeface="Consolas" panose="020B0609020204030204" pitchFamily="49" charset="0"/>
              </a:rPr>
              <a:t>&lt;p&gt;{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200" b="1" dirty="0">
                <a:latin typeface="Consolas" panose="020B0609020204030204" pitchFamily="49" charset="0"/>
              </a:rPr>
              <a:t>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200" b="1" dirty="0">
                <a:latin typeface="Consolas" panose="020B0609020204030204" pitchFamily="49" charset="0"/>
              </a:rPr>
              <a:t>}&lt;/p&gt;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)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51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3317C9-C715-4B7F-B5E6-6FC79601B0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Stateful</a:t>
            </a:r>
            <a:r>
              <a:rPr lang="en-US" dirty="0"/>
              <a:t> Components (State Managers)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Both -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They are in charge or client-server communications,</a:t>
            </a:r>
            <a:br>
              <a:rPr lang="en-US" dirty="0"/>
            </a:br>
            <a:r>
              <a:rPr lang="en-US" dirty="0"/>
              <a:t>processing data and responding to user events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Has methods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01F65A-55CA-482D-A9EB-2E533B911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Stateful Component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211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465D7D-7794-459C-9DFB-EBF0CC798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Stateful Component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A7A669-60BD-4F5D-85DA-692DF05AA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8208" y="1241077"/>
            <a:ext cx="7700193" cy="4834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class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r>
              <a:rPr lang="en-US" sz="2000" b="1" dirty="0">
                <a:latin typeface="Consolas" panose="020B0609020204030204" pitchFamily="49" charset="0"/>
              </a:rPr>
              <a:t> extends React.Component {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constructor(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000" b="1" dirty="0">
                <a:latin typeface="Consolas" panose="020B0609020204030204" pitchFamily="49" charset="0"/>
              </a:rPr>
              <a:t>) { </a:t>
            </a:r>
            <a:endParaRPr lang="bg-BG" sz="2000" b="1" dirty="0">
              <a:latin typeface="Consolas" panose="020B0609020204030204" pitchFamily="49" charset="0"/>
            </a:endParaRPr>
          </a:p>
          <a:p>
            <a:r>
              <a:rPr lang="bg-BG" sz="2000" b="1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super(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this.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state</a:t>
            </a:r>
            <a:r>
              <a:rPr lang="en-US" sz="2000" b="1" dirty="0">
                <a:latin typeface="Consolas" panose="020B0609020204030204" pitchFamily="49" charset="0"/>
              </a:rPr>
              <a:t> = { 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value: ""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};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this.handleChange = this.handleChange.bind(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br>
              <a:rPr lang="en-US" sz="2000" b="1" dirty="0">
                <a:latin typeface="Consolas" panose="020B0609020204030204" pitchFamily="49" charset="0"/>
              </a:rPr>
            </a:b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handleChange</a:t>
            </a:r>
            <a:r>
              <a:rPr lang="en-US" sz="2000" b="1" dirty="0">
                <a:latin typeface="Consolas" panose="020B0609020204030204" pitchFamily="49" charset="0"/>
              </a:rPr>
              <a:t>(event) { 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this.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setState</a:t>
            </a:r>
            <a:r>
              <a:rPr lang="en-US" sz="2000" b="1" dirty="0">
                <a:latin typeface="Consolas" panose="020B0609020204030204" pitchFamily="49" charset="0"/>
              </a:rPr>
              <a:t>({ value: event.target.value })</a:t>
            </a:r>
            <a:r>
              <a:rPr lang="bg-BG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render</a:t>
            </a:r>
            <a:r>
              <a:rPr lang="en-US" sz="2000" b="1" dirty="0">
                <a:latin typeface="Consolas" panose="020B0609020204030204" pitchFamily="49" charset="0"/>
              </a:rPr>
              <a:t>() {...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826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4FE940-7896-4232-9330-46B8DB76F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Stateful Component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57E40E-0280-4226-899B-A60E05BBB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9402" y="1371600"/>
            <a:ext cx="5793197" cy="4834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constructor(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000" b="1" dirty="0">
                <a:latin typeface="Consolas" panose="020B0609020204030204" pitchFamily="49" charset="0"/>
              </a:rPr>
              <a:t>) { ...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handleChange(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event</a:t>
            </a:r>
            <a:r>
              <a:rPr lang="en-US" sz="2000" b="1" dirty="0">
                <a:latin typeface="Consolas" panose="020B0609020204030204" pitchFamily="49" charset="0"/>
              </a:rPr>
              <a:t>) { ...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render</a:t>
            </a:r>
            <a:r>
              <a:rPr lang="en-US" sz="2000" b="1" dirty="0">
                <a:latin typeface="Consolas" panose="020B0609020204030204" pitchFamily="49" charset="0"/>
              </a:rPr>
              <a:t>() { 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(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&lt;div&gt;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&lt;input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</a:t>
            </a: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000" b="1" dirty="0">
                <a:latin typeface="Consolas" panose="020B0609020204030204" pitchFamily="49" charset="0"/>
              </a:rPr>
              <a:t>="firstName"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en-US" sz="2000" b="1" dirty="0">
                <a:latin typeface="Consolas" panose="020B0609020204030204" pitchFamily="49" charset="0"/>
              </a:rPr>
              <a:t>="text"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000" b="1" dirty="0">
                <a:latin typeface="Consolas" panose="020B0609020204030204" pitchFamily="49" charset="0"/>
              </a:rPr>
              <a:t>={this.state.value}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onChange</a:t>
            </a:r>
            <a:r>
              <a:rPr lang="en-US" sz="2000" b="1" dirty="0">
                <a:latin typeface="Consolas" panose="020B0609020204030204" pitchFamily="49" charset="0"/>
              </a:rPr>
              <a:t>={this.handleChange}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/&gt;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&lt;Show value={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state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000" b="1" dirty="0">
                <a:latin typeface="Consolas" panose="020B0609020204030204" pitchFamily="49" charset="0"/>
              </a:rPr>
              <a:t>} /&gt;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&lt;/div&gt;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800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9E0BF7-673B-4567-A530-944D6B0C7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398" y="1508336"/>
            <a:ext cx="2585204" cy="25852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State Demo</a:t>
            </a:r>
          </a:p>
        </p:txBody>
      </p:sp>
    </p:spTree>
    <p:extLst>
      <p:ext uri="{BB962C8B-B14F-4D97-AF65-F5344CB8AC3E}">
        <p14:creationId xmlns:p14="http://schemas.microsoft.com/office/powerpoint/2010/main" val="31870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  <a:hlinkClick r:id="rId2"/>
              </a:rPr>
              <a:t>sli.do</a:t>
            </a:r>
            <a:br>
              <a:rPr lang="en-US" sz="5998" b="1" dirty="0"/>
            </a:br>
            <a:r>
              <a:rPr lang="en-US" sz="11497" b="1" dirty="0"/>
              <a:t>#js-web</a:t>
            </a:r>
            <a:endParaRPr lang="en-US" sz="9597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0608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9A5DA0A-AE2D-45CD-B524-23E41D0DE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110467"/>
            <a:ext cx="2743200" cy="2743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Handling Events</a:t>
            </a:r>
          </a:p>
        </p:txBody>
      </p:sp>
    </p:spTree>
    <p:extLst>
      <p:ext uri="{BB962C8B-B14F-4D97-AF65-F5344CB8AC3E}">
        <p14:creationId xmlns:p14="http://schemas.microsoft.com/office/powerpoint/2010/main" val="2505490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D5096-CF2B-4262-AAED-3E6A44A8C0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Handling events with React elements is very</a:t>
            </a:r>
            <a:br>
              <a:rPr lang="en-US" dirty="0"/>
            </a:br>
            <a:r>
              <a:rPr lang="en-US" dirty="0"/>
              <a:t>similar to handling event on </a:t>
            </a:r>
            <a:r>
              <a:rPr lang="en-US" b="1" dirty="0">
                <a:solidFill>
                  <a:schemeClr val="bg1"/>
                </a:solidFill>
              </a:rPr>
              <a:t>DOM elements</a:t>
            </a:r>
          </a:p>
          <a:p>
            <a:r>
              <a:rPr lang="en-US" dirty="0"/>
              <a:t>The syntactic differences are:</a:t>
            </a:r>
          </a:p>
          <a:p>
            <a:pPr lvl="1"/>
            <a:r>
              <a:rPr lang="en-US" dirty="0"/>
              <a:t>React events are named using </a:t>
            </a:r>
            <a:r>
              <a:rPr lang="en-US" b="1" dirty="0">
                <a:solidFill>
                  <a:schemeClr val="bg1"/>
                </a:solidFill>
              </a:rPr>
              <a:t>camelCase</a:t>
            </a:r>
          </a:p>
          <a:p>
            <a:pPr lvl="1"/>
            <a:r>
              <a:rPr lang="en-US" dirty="0"/>
              <a:t>With JSX you pass a function as the </a:t>
            </a:r>
            <a:r>
              <a:rPr lang="en-US" b="1" dirty="0">
                <a:solidFill>
                  <a:schemeClr val="bg1"/>
                </a:solidFill>
              </a:rPr>
              <a:t>event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handler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A63F00-1DE4-4E26-AA0A-322EF830D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522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6F89E4-340C-45F3-8A58-E2F6F2F3D8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459507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400" dirty="0"/>
              <a:t>When using React you should generally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need to call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addEventListener</a:t>
            </a:r>
            <a:r>
              <a:rPr lang="en-US" sz="3200" dirty="0"/>
              <a:t> to add listeners to a</a:t>
            </a:r>
            <a:br>
              <a:rPr lang="en-US" sz="3200" dirty="0"/>
            </a:br>
            <a:r>
              <a:rPr lang="en-US" sz="3200" dirty="0"/>
              <a:t>DOM element after it is created</a:t>
            </a:r>
          </a:p>
          <a:p>
            <a:pPr lvl="1"/>
            <a:r>
              <a:rPr lang="en-US" sz="3200" dirty="0"/>
              <a:t>Just provide a listener when the element is initially rendered</a:t>
            </a:r>
            <a:endParaRPr lang="en-US" sz="38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C8B45C-F143-47D8-AB97-5A1DF6063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9D5D54-D21B-42CC-8E75-2D9B63A15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0" y="3879000"/>
            <a:ext cx="4800600" cy="10491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&lt;button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onClick</a:t>
            </a:r>
            <a:r>
              <a:rPr lang="en-US" b="1" dirty="0">
                <a:latin typeface="Consolas" panose="020B0609020204030204" pitchFamily="49" charset="0"/>
              </a:rPr>
              <a:t>={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clickHandler</a:t>
            </a:r>
            <a:r>
              <a:rPr lang="en-US" b="1" dirty="0">
                <a:latin typeface="Consolas" panose="020B0609020204030204" pitchFamily="49" charset="0"/>
              </a:rPr>
              <a:t>}</a:t>
            </a:r>
          </a:p>
          <a:p>
            <a:r>
              <a:rPr lang="bg-BG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Click me! I'm a counter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&lt;/button&gt;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20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3C1547-C435-4E95-BB42-F7846F4CB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two ways to passing arguments to event handlers</a:t>
            </a:r>
          </a:p>
          <a:p>
            <a:pPr lvl="1"/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arrow functions</a:t>
            </a:r>
          </a:p>
          <a:p>
            <a:pPr marL="442912" lvl="1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609036" lvl="1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bind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E397A2-8CDB-4FCF-89F3-5A5055AE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9FF9B8-A83B-4CC1-969B-146C60222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927" y="4604445"/>
            <a:ext cx="6348073" cy="10491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&lt;button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onClick</a:t>
            </a:r>
            <a:r>
              <a:rPr lang="en-US" b="1" dirty="0">
                <a:latin typeface="Consolas" panose="020B0609020204030204" pitchFamily="49" charset="0"/>
              </a:rPr>
              <a:t>={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deleteRow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bind</a:t>
            </a:r>
            <a:r>
              <a:rPr lang="en-US" b="1" dirty="0">
                <a:latin typeface="Consolas" panose="020B0609020204030204" pitchFamily="49" charset="0"/>
              </a:rPr>
              <a:t>(this, id)}&gt;</a:t>
            </a:r>
          </a:p>
          <a:p>
            <a:r>
              <a:rPr lang="bg-BG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Delete Row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&lt;/button&gt;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E79236A-6E04-4A51-8EAC-E9EFE654F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" y="105490"/>
            <a:ext cx="406713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1000">
                <a:latin typeface="Arial Unicode MS"/>
              </a:rPr>
              <a:t>&lt;button onClick={(e) =&gt; this.deleteRow(id, e)}&gt;Delete Row&lt;/button&gt;</a:t>
            </a:r>
            <a:r>
              <a:rPr lang="bg-BG" altLang="bg-BG" sz="700"/>
              <a:t> </a:t>
            </a:r>
            <a:endParaRPr lang="bg-BG" altLang="bg-BG"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14087D-8E56-4C37-8D23-4BC5778FB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000" y="2484000"/>
            <a:ext cx="6345000" cy="10491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&lt;button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onClick</a:t>
            </a:r>
            <a:r>
              <a:rPr lang="en-US" b="1" dirty="0">
                <a:latin typeface="Consolas" panose="020B0609020204030204" pitchFamily="49" charset="0"/>
              </a:rPr>
              <a:t>={(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  <a:r>
              <a:rPr lang="en-US" b="1" dirty="0">
                <a:latin typeface="Consolas" panose="020B0609020204030204" pitchFamily="49" charset="0"/>
              </a:rPr>
              <a:t>) =&gt;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deleteRow</a:t>
            </a:r>
            <a:r>
              <a:rPr lang="en-US" b="1" dirty="0">
                <a:latin typeface="Consolas" panose="020B0609020204030204" pitchFamily="49" charset="0"/>
              </a:rPr>
              <a:t>(id, e)}&gt;</a:t>
            </a:r>
          </a:p>
          <a:p>
            <a:r>
              <a:rPr lang="bg-BG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Delete Row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&lt;/button&gt;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088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7894C3-5D95-48BD-97FC-088AC2A89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8E2A1B-4970-493D-8894-B88354A72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44" y="3065221"/>
            <a:ext cx="6764656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&lt;Button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clickHandler</a:t>
            </a:r>
            <a:r>
              <a:rPr lang="en-US" sz="2000" b="1" dirty="0">
                <a:latin typeface="Consolas" panose="020B0609020204030204" pitchFamily="49" charset="0"/>
              </a:rPr>
              <a:t>={() =&gt; this.clickHandler()}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clicks</a:t>
            </a:r>
            <a:r>
              <a:rPr lang="en-US" sz="2000" b="1" dirty="0">
                <a:latin typeface="Consolas" panose="020B0609020204030204" pitchFamily="49" charset="0"/>
              </a:rPr>
              <a:t>={this.state.clicks}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/&gt;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ECE167-4A3E-42F6-B87B-AC0362EA8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92" y="1393360"/>
            <a:ext cx="6752908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clickHandler = () =&gt; {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const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currentClicks</a:t>
            </a:r>
            <a:r>
              <a:rPr lang="en-US" sz="2000" b="1" dirty="0">
                <a:latin typeface="Consolas" panose="020B0609020204030204" pitchFamily="49" charset="0"/>
              </a:rPr>
              <a:t> = this.state.clicks;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en-US" sz="2000" b="1" dirty="0" err="1">
                <a:latin typeface="Consolas" panose="020B0609020204030204" pitchFamily="49" charset="0"/>
              </a:rPr>
              <a:t>this.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setState</a:t>
            </a:r>
            <a:r>
              <a:rPr lang="en-US" sz="2000" b="1" dirty="0">
                <a:latin typeface="Consolas" panose="020B0609020204030204" pitchFamily="49" charset="0"/>
              </a:rPr>
              <a:t>({ clicks: currentClicks + 1 })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FFD43B-756E-4D6D-A3CB-6666A5BED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36" y="4737082"/>
            <a:ext cx="6786564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&lt;button className="counter"</a:t>
            </a:r>
            <a:endParaRPr lang="bg-BG" sz="2000" b="1" dirty="0">
              <a:latin typeface="Consolas" panose="020B0609020204030204" pitchFamily="49" charset="0"/>
            </a:endParaRPr>
          </a:p>
          <a:p>
            <a:r>
              <a:rPr lang="bg-BG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onClick</a:t>
            </a:r>
            <a:r>
              <a:rPr lang="en-US" sz="2000" b="1" dirty="0">
                <a:latin typeface="Consolas" panose="020B0609020204030204" pitchFamily="49" charset="0"/>
              </a:rPr>
              <a:t>={props.clickHandler}&gt;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Click me! I'm a counter [{props.clicks}]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&lt;/button&gt;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A2140A-334B-489A-9E48-DA750F151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3219110"/>
            <a:ext cx="3709676" cy="11414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642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72781D-9A4B-429E-8C32-657BDBBBEF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Event handlers will be passed instances of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SyntheticEvent</a:t>
            </a:r>
          </a:p>
          <a:p>
            <a:pPr lvl="1"/>
            <a:r>
              <a:rPr lang="en-US" dirty="0"/>
              <a:t>It has the same interface as the browser's native event</a:t>
            </a:r>
          </a:p>
          <a:p>
            <a:pPr lvl="2"/>
            <a:r>
              <a:rPr lang="en-US" dirty="0"/>
              <a:t>Including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stopPropagation()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preventeDefault()</a:t>
            </a:r>
          </a:p>
          <a:p>
            <a:pPr lvl="2"/>
            <a:r>
              <a:rPr lang="en-US" dirty="0"/>
              <a:t>Except the events work identically across all browsers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E1E553-3F00-4C40-817D-2FE31BB59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SyntheticEvent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D0D938-94FD-4265-9216-57A1A1C2C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1000" y="3938217"/>
            <a:ext cx="4177199" cy="1603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function onClick(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event</a:t>
            </a:r>
            <a:r>
              <a:rPr lang="en-US" b="1" dirty="0">
                <a:latin typeface="Consolas" panose="020B0609020204030204" pitchFamily="49" charset="0"/>
              </a:rPr>
              <a:t>) {</a:t>
            </a:r>
          </a:p>
          <a:p>
            <a:r>
              <a:rPr lang="bg-BG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console.log(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event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console.log(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event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const eventType =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event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en-US" b="1" dirty="0"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309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91F8C9-3ED7-4E98-8443-1A6BF50ED0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Event </a:t>
            </a:r>
            <a:r>
              <a:rPr lang="en-US" b="1" dirty="0">
                <a:solidFill>
                  <a:schemeClr val="bg1"/>
                </a:solidFill>
              </a:rPr>
              <a:t>pooling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SyntheticEvent</a:t>
            </a:r>
            <a:r>
              <a:rPr lang="en-US" dirty="0"/>
              <a:t> object will be reused and all properties</a:t>
            </a:r>
            <a:br>
              <a:rPr lang="en-US" dirty="0"/>
            </a:br>
            <a:r>
              <a:rPr lang="en-US" dirty="0"/>
              <a:t>will be </a:t>
            </a:r>
            <a:r>
              <a:rPr lang="en-US" b="1" dirty="0">
                <a:solidFill>
                  <a:schemeClr val="bg1"/>
                </a:solidFill>
              </a:rPr>
              <a:t>nullified</a:t>
            </a:r>
            <a:r>
              <a:rPr lang="en-US" dirty="0"/>
              <a:t> after the event callback has been invoked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/>
              <a:t> the event in </a:t>
            </a:r>
            <a:r>
              <a:rPr lang="en-US" b="1" dirty="0">
                <a:solidFill>
                  <a:schemeClr val="bg1"/>
                </a:solidFill>
              </a:rPr>
              <a:t>async</a:t>
            </a:r>
            <a:r>
              <a:rPr lang="en-US" dirty="0"/>
              <a:t> way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It's possible by using </a:t>
            </a:r>
            <a:r>
              <a:rPr lang="en-US" b="1" dirty="0">
                <a:solidFill>
                  <a:schemeClr val="bg1"/>
                </a:solidFill>
              </a:rPr>
              <a:t>event.persist()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hlinkClick r:id="rId2"/>
              </a:rPr>
              <a:t>React Supported Events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5261E7-9C2B-4EAF-95CA-13C4F6458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Pooling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76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9E0BF7-673B-4567-A530-944D6B0C7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398" y="1508336"/>
            <a:ext cx="2585204" cy="25852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Handling Events Demo</a:t>
            </a:r>
          </a:p>
        </p:txBody>
      </p:sp>
    </p:spTree>
    <p:extLst>
      <p:ext uri="{BB962C8B-B14F-4D97-AF65-F5344CB8AC3E}">
        <p14:creationId xmlns:p14="http://schemas.microsoft.com/office/powerpoint/2010/main" val="51577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1749BE3-58C9-4993-B622-35D0B9F47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326" y="1385091"/>
            <a:ext cx="2857348" cy="28573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Conditional Rendering</a:t>
            </a:r>
          </a:p>
        </p:txBody>
      </p:sp>
    </p:spTree>
    <p:extLst>
      <p:ext uri="{BB962C8B-B14F-4D97-AF65-F5344CB8AC3E}">
        <p14:creationId xmlns:p14="http://schemas.microsoft.com/office/powerpoint/2010/main" val="18295307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Conditional rendering in React works the same</a:t>
            </a:r>
            <a:br>
              <a:rPr lang="en-US" dirty="0"/>
            </a:br>
            <a:r>
              <a:rPr lang="en-US" dirty="0"/>
              <a:t>way conditions work in JavaScript using:</a:t>
            </a:r>
          </a:p>
          <a:p>
            <a:pPr lvl="1"/>
            <a:r>
              <a:rPr lang="en-US" dirty="0"/>
              <a:t>operators like </a:t>
            </a:r>
            <a:r>
              <a:rPr lang="en-US" b="1" dirty="0">
                <a:solidFill>
                  <a:schemeClr val="bg1"/>
                </a:solidFill>
              </a:rPr>
              <a:t>if</a:t>
            </a:r>
          </a:p>
          <a:p>
            <a:pPr lvl="1"/>
            <a:r>
              <a:rPr lang="en-US" dirty="0"/>
              <a:t>conditional (</a:t>
            </a:r>
            <a:r>
              <a:rPr lang="en-US" b="1" dirty="0">
                <a:solidFill>
                  <a:schemeClr val="bg1"/>
                </a:solidFill>
              </a:rPr>
              <a:t>ternary</a:t>
            </a:r>
            <a:r>
              <a:rPr lang="en-US" dirty="0"/>
              <a:t>) operators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Rendering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695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ADD8691-B636-4EDD-81F9-A1B3E371D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408" y="1371600"/>
            <a:ext cx="2461184" cy="246118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Components Overview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197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3093DE-3488-4F4E-AD29-931BCD05B6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207949"/>
            <a:ext cx="11815018" cy="5413787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if</a:t>
            </a:r>
            <a:r>
              <a:rPr lang="en-US" dirty="0"/>
              <a:t> operator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A74397-7797-4AAF-A89F-298DE07B1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45" y="112574"/>
            <a:ext cx="9503571" cy="882654"/>
          </a:xfrm>
        </p:spPr>
        <p:txBody>
          <a:bodyPr/>
          <a:lstStyle/>
          <a:p>
            <a:r>
              <a:rPr lang="en-US" dirty="0"/>
              <a:t>Conditional Rendering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C08C31-EDBE-4C7C-8900-7EB15C2E0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519" y="2057401"/>
            <a:ext cx="51054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UserGreeting</a:t>
            </a:r>
            <a:r>
              <a:rPr lang="en-US" sz="2000" b="1" dirty="0">
                <a:latin typeface="Consolas" panose="020B0609020204030204" pitchFamily="49" charset="0"/>
              </a:rPr>
              <a:t>(props) {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&lt;h1&gt;Welcome back!&lt;/h1&gt;;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GuestGreeting</a:t>
            </a:r>
            <a:r>
              <a:rPr lang="en-US" sz="2000" b="1" dirty="0">
                <a:latin typeface="Consolas" panose="020B0609020204030204" pitchFamily="49" charset="0"/>
              </a:rPr>
              <a:t>(props) {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&lt;h1&gt;Please sign up.&lt;/h1&gt;;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5F206A-DB68-4C4B-8A78-E6978875C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7297" y="2057401"/>
            <a:ext cx="56388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/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Greeting</a:t>
            </a:r>
            <a:r>
              <a:rPr lang="en-US" sz="2000" b="1" dirty="0">
                <a:latin typeface="Consolas" panose="020B0609020204030204" pitchFamily="49" charset="0"/>
              </a:rPr>
              <a:t>(props) {</a:t>
            </a:r>
          </a:p>
          <a:p>
            <a:pPr lvl="0"/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const isLoggedIn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isLoggedIn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bg-BG" sz="2000" b="1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b="1" dirty="0">
                <a:latin typeface="Consolas" panose="020B0609020204030204" pitchFamily="49" charset="0"/>
              </a:rPr>
              <a:t> (isLoggedIn)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lvl="0"/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&lt;UserGreeting /&gt;;</a:t>
            </a:r>
          </a:p>
          <a:p>
            <a:pPr lvl="0"/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lvl="0"/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&lt;GuestGreeting /&gt;</a:t>
            </a:r>
          </a:p>
          <a:p>
            <a:pPr lvl="0"/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811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CA74DC-24F5-4C17-8B07-A830F8ACC6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ternary</a:t>
            </a:r>
            <a:r>
              <a:rPr lang="en-US" dirty="0"/>
              <a:t> operator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2AD628-C866-4455-80C2-875131957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Rendering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383267-D8C1-450F-B582-CA436E9A0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870214"/>
            <a:ext cx="9525000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UserGreeting</a:t>
            </a:r>
            <a:r>
              <a:rPr lang="en-US" sz="2000" b="1" dirty="0">
                <a:latin typeface="Consolas" panose="020B0609020204030204" pitchFamily="49" charset="0"/>
              </a:rPr>
              <a:t>(props) {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&lt;h1&gt;Welcome back!&lt;/h1&gt;;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GuestGreeting</a:t>
            </a:r>
            <a:r>
              <a:rPr lang="en-US" sz="2000" b="1" dirty="0">
                <a:latin typeface="Consolas" panose="020B0609020204030204" pitchFamily="49" charset="0"/>
              </a:rPr>
              <a:t>(props) {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&lt;h1&gt;Please sign up.&lt;/h1&gt;;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Greeting</a:t>
            </a:r>
            <a:r>
              <a:rPr lang="en-US" sz="2000" b="1" dirty="0">
                <a:latin typeface="Consolas" panose="020B0609020204030204" pitchFamily="49" charset="0"/>
              </a:rPr>
              <a:t>(props) {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(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&lt;div&gt;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{ props.isLoggedIn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r>
              <a:rPr lang="en-US" sz="2000" b="1" dirty="0">
                <a:latin typeface="Consolas" panose="020B0609020204030204" pitchFamily="49" charset="0"/>
              </a:rPr>
              <a:t> &lt;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UserGreeting</a:t>
            </a:r>
            <a:r>
              <a:rPr lang="en-US" sz="2000" b="1" dirty="0">
                <a:latin typeface="Consolas" panose="020B0609020204030204" pitchFamily="49" charset="0"/>
              </a:rPr>
              <a:t> /&gt;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2000" b="1" dirty="0">
                <a:latin typeface="Consolas" panose="020B0609020204030204" pitchFamily="49" charset="0"/>
              </a:rPr>
              <a:t> &lt;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GuestGreeting</a:t>
            </a:r>
            <a:r>
              <a:rPr lang="en-US" sz="2000" b="1" dirty="0">
                <a:latin typeface="Consolas" panose="020B0609020204030204" pitchFamily="49" charset="0"/>
              </a:rPr>
              <a:t> /&gt;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&lt;/div&gt;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)}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116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9E0BF7-673B-4567-A530-944D6B0C7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398" y="1508336"/>
            <a:ext cx="2585204" cy="25852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Conditional Rendering Demo</a:t>
            </a:r>
          </a:p>
        </p:txBody>
      </p:sp>
    </p:spTree>
    <p:extLst>
      <p:ext uri="{BB962C8B-B14F-4D97-AF65-F5344CB8AC3E}">
        <p14:creationId xmlns:p14="http://schemas.microsoft.com/office/powerpoint/2010/main" val="127013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DADEB840-13BD-4BA7-BF51-16816C5BAD5F}"/>
              </a:ext>
            </a:extLst>
          </p:cNvPr>
          <p:cNvGrpSpPr/>
          <p:nvPr/>
        </p:nvGrpSpPr>
        <p:grpSpPr>
          <a:xfrm>
            <a:off x="4724400" y="1143000"/>
            <a:ext cx="2743200" cy="2819400"/>
            <a:chOff x="4722812" y="1143000"/>
            <a:chExt cx="2743200" cy="2819400"/>
          </a:xfrm>
        </p:grpSpPr>
        <p:pic>
          <p:nvPicPr>
            <p:cNvPr id="7" name="Picture 6" descr="A picture containing drawing, plate&#10;&#10;Description automatically generated">
              <a:extLst>
                <a:ext uri="{FF2B5EF4-FFF2-40B4-BE49-F238E27FC236}">
                  <a16:creationId xmlns:a16="http://schemas.microsoft.com/office/drawing/2014/main" id="{FC7C562D-7C0A-4079-9FC9-DF6EEEC24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2812" y="1219200"/>
              <a:ext cx="2743200" cy="2743200"/>
            </a:xfrm>
            <a:prstGeom prst="rect">
              <a:avLst/>
            </a:prstGeom>
          </p:spPr>
        </p:pic>
        <p:pic>
          <p:nvPicPr>
            <p:cNvPr id="19" name="Picture 1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92686A1E-AAAF-4133-9C2E-822EE8B87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412" y="2743200"/>
              <a:ext cx="533400" cy="533400"/>
            </a:xfrm>
            <a:prstGeom prst="rect">
              <a:avLst/>
            </a:prstGeom>
          </p:spPr>
        </p:pic>
        <p:pic>
          <p:nvPicPr>
            <p:cNvPr id="23" name="Picture 22" descr="A close up of graphics&#10;&#10;Description automatically generated">
              <a:extLst>
                <a:ext uri="{FF2B5EF4-FFF2-40B4-BE49-F238E27FC236}">
                  <a16:creationId xmlns:a16="http://schemas.microsoft.com/office/drawing/2014/main" id="{61D65F67-AE1B-45BC-99EA-90B526FD87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7712" y="1905000"/>
              <a:ext cx="533400" cy="533400"/>
            </a:xfrm>
            <a:prstGeom prst="rect">
              <a:avLst/>
            </a:prstGeom>
          </p:spPr>
        </p:pic>
        <p:pic>
          <p:nvPicPr>
            <p:cNvPr id="25" name="Picture 24" descr="A picture containing room&#10;&#10;Description automatically generated">
              <a:extLst>
                <a:ext uri="{FF2B5EF4-FFF2-40B4-BE49-F238E27FC236}">
                  <a16:creationId xmlns:a16="http://schemas.microsoft.com/office/drawing/2014/main" id="{02B8C2EE-313F-4BA4-A3DE-B2C86E9DA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4012" y="1143000"/>
              <a:ext cx="533400" cy="5334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Lists and Keys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9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7B75F1-279D-4E51-B497-CD6D2E38A8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map()</a:t>
            </a:r>
            <a:r>
              <a:rPr lang="en-US" dirty="0"/>
              <a:t> we can build collections of elements and include them in JSX using </a:t>
            </a:r>
            <a:r>
              <a:rPr lang="en-US" b="1" dirty="0">
                <a:solidFill>
                  <a:schemeClr val="bg1"/>
                </a:solidFill>
              </a:rPr>
              <a:t>{}</a:t>
            </a:r>
          </a:p>
          <a:p>
            <a:r>
              <a:rPr lang="en-US" dirty="0"/>
              <a:t>Keys should be given to the </a:t>
            </a:r>
            <a:r>
              <a:rPr lang="en-US" b="1" dirty="0">
                <a:solidFill>
                  <a:schemeClr val="bg1"/>
                </a:solidFill>
              </a:rPr>
              <a:t>elements inside the array</a:t>
            </a:r>
            <a:r>
              <a:rPr lang="en-US" dirty="0"/>
              <a:t> to give the elements a </a:t>
            </a:r>
            <a:r>
              <a:rPr lang="en-US" b="1" dirty="0">
                <a:solidFill>
                  <a:schemeClr val="bg1"/>
                </a:solidFill>
              </a:rPr>
              <a:t>stable identity</a:t>
            </a:r>
          </a:p>
          <a:p>
            <a:r>
              <a:rPr lang="en-US" dirty="0"/>
              <a:t>Keys help React identify which items have </a:t>
            </a:r>
            <a:r>
              <a:rPr lang="en-US" b="1" dirty="0">
                <a:solidFill>
                  <a:schemeClr val="bg1"/>
                </a:solidFill>
              </a:rPr>
              <a:t>changed</a:t>
            </a:r>
            <a:r>
              <a:rPr lang="en-US" dirty="0"/>
              <a:t>, are </a:t>
            </a:r>
            <a:r>
              <a:rPr lang="en-US" b="1" dirty="0">
                <a:solidFill>
                  <a:schemeClr val="bg1"/>
                </a:solidFill>
              </a:rPr>
              <a:t>added</a:t>
            </a:r>
            <a:r>
              <a:rPr lang="en-US" dirty="0"/>
              <a:t>, or are </a:t>
            </a:r>
            <a:r>
              <a:rPr lang="en-US" b="1" dirty="0">
                <a:solidFill>
                  <a:schemeClr val="bg1"/>
                </a:solidFill>
              </a:rPr>
              <a:t>removed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D7F9E0-1A62-4C49-8757-D8226DDB6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Keys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593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map()</a:t>
            </a:r>
            <a:r>
              <a:rPr lang="en-US" dirty="0"/>
              <a:t> to take an array of numbers and double their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Rendering Multiple Components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Keys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8200" y="2438401"/>
            <a:ext cx="6787800" cy="9764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const numbers = [1, 2, 3, 4, 5];</a:t>
            </a:r>
          </a:p>
          <a:p>
            <a:r>
              <a:rPr lang="en-US" b="1" dirty="0">
                <a:latin typeface="Consolas" panose="020B0609020204030204" pitchFamily="49" charset="0"/>
              </a:rPr>
              <a:t>const doubled = numbers.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b="1" dirty="0">
                <a:latin typeface="Consolas" panose="020B0609020204030204" pitchFamily="49" charset="0"/>
              </a:rPr>
              <a:t>((number) =&gt; number * 2);</a:t>
            </a:r>
          </a:p>
          <a:p>
            <a:r>
              <a:rPr lang="en-US" b="1" dirty="0">
                <a:latin typeface="Consolas" panose="020B0609020204030204" pitchFamily="49" charset="0"/>
              </a:rPr>
              <a:t>console.log(doubled); </a:t>
            </a:r>
            <a:r>
              <a:rPr lang="en-US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[2, 4, 6, 8, 10]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9ABB6ED-9D02-44AF-B703-AEE3FC705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172" y="4572000"/>
            <a:ext cx="5438623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const numbers = [1, 2, 3, 4, 5];</a:t>
            </a:r>
          </a:p>
          <a:p>
            <a:r>
              <a:rPr lang="en-US" b="1" dirty="0">
                <a:latin typeface="Consolas" panose="020B0609020204030204" pitchFamily="49" charset="0"/>
              </a:rPr>
              <a:t>const listItems = numbers.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b="1" dirty="0">
                <a:latin typeface="Consolas" panose="020B0609020204030204" pitchFamily="49" charset="0"/>
              </a:rPr>
              <a:t>((number) =&gt;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&lt;li&gt;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latin typeface="Consolas" panose="020B0609020204030204" pitchFamily="49" charset="0"/>
              </a:rPr>
              <a:t>number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latin typeface="Consolas" panose="020B0609020204030204" pitchFamily="49" charset="0"/>
              </a:rPr>
              <a:t>&lt;/li&gt;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ECA68E-8075-4E43-A519-92CBC83E1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000" y="4202668"/>
            <a:ext cx="1353485" cy="16227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597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878C31-10AE-48D0-86CF-268A73998C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Basic List Component looks like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0F3E78-F8A2-4A35-B13F-7732BE23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List Component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CCD3403-D8D4-4070-8921-C42956B30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061961"/>
            <a:ext cx="5874000" cy="26383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function NumberList(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const numbers =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.numbers;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const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listItems</a:t>
            </a:r>
            <a:r>
              <a:rPr lang="en-US" b="1" dirty="0">
                <a:latin typeface="Consolas" panose="020B0609020204030204" pitchFamily="49" charset="0"/>
              </a:rPr>
              <a:t> = numbers.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b="1" dirty="0">
                <a:latin typeface="Consolas" panose="020B0609020204030204" pitchFamily="49" charset="0"/>
              </a:rPr>
              <a:t>((number) =&gt;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&lt;li&gt;{number}&lt;/li&gt;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);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return (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&lt;ul&gt;{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listItems</a:t>
            </a:r>
            <a:r>
              <a:rPr lang="en-US" b="1" dirty="0">
                <a:latin typeface="Consolas" panose="020B0609020204030204" pitchFamily="49" charset="0"/>
              </a:rPr>
              <a:t>}&lt;/ul&gt;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);</a:t>
            </a: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569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2E1CCE-F051-4653-938F-5ECA524C1E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8680" y="1196124"/>
            <a:ext cx="11815018" cy="5413786"/>
          </a:xfrm>
        </p:spPr>
        <p:txBody>
          <a:bodyPr/>
          <a:lstStyle/>
          <a:p>
            <a:r>
              <a:rPr lang="en-US" dirty="0"/>
              <a:t>You can build </a:t>
            </a:r>
            <a:r>
              <a:rPr lang="en-US" b="1" dirty="0">
                <a:solidFill>
                  <a:schemeClr val="bg1"/>
                </a:solidFill>
              </a:rPr>
              <a:t>collections</a:t>
            </a:r>
            <a:r>
              <a:rPr lang="en-US" dirty="0"/>
              <a:t> of elements and include them in </a:t>
            </a:r>
            <a:r>
              <a:rPr lang="en-US" b="1" dirty="0">
                <a:solidFill>
                  <a:schemeClr val="bg1"/>
                </a:solidFill>
              </a:rPr>
              <a:t>JSX</a:t>
            </a:r>
            <a:r>
              <a:rPr lang="en-US" dirty="0"/>
              <a:t> using </a:t>
            </a:r>
            <a:r>
              <a:rPr lang="en-US" b="1" dirty="0">
                <a:solidFill>
                  <a:schemeClr val="bg1"/>
                </a:solidFill>
              </a:rPr>
              <a:t>{}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Usually lists are rendered inside a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81B732-3943-4C4C-BE0D-DD00AEFD2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Keys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C4C0830-F481-4B49-ACB7-4AF67E3BD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00" y="2439000"/>
            <a:ext cx="5860200" cy="20843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function NumberList(props) {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const numbers = props.numbers;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const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listItems</a:t>
            </a:r>
            <a:r>
              <a:rPr lang="en-US" b="1" dirty="0">
                <a:latin typeface="Consolas" panose="020B0609020204030204" pitchFamily="49" charset="0"/>
              </a:rPr>
              <a:t> = numbers.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b="1" dirty="0">
                <a:latin typeface="Consolas" panose="020B0609020204030204" pitchFamily="49" charset="0"/>
              </a:rPr>
              <a:t>((number) =&gt;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&lt;li&gt;</a:t>
            </a:r>
            <a:r>
              <a:rPr lang="en-US" b="1" dirty="0">
                <a:latin typeface="Consolas" panose="020B0609020204030204" pitchFamily="49" charset="0"/>
              </a:rPr>
              <a:t>{number}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&lt;/li&gt;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);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return &lt;ul&gt;{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listItems</a:t>
            </a:r>
            <a:r>
              <a:rPr lang="en-US" b="1" dirty="0">
                <a:latin typeface="Consolas" panose="020B0609020204030204" pitchFamily="49" charset="0"/>
              </a:rPr>
              <a:t>}&lt;/ul&gt;;</a:t>
            </a: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668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8CBB46-701F-470B-808B-B26A07EC44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you render an array of elements, React needs a </a:t>
            </a:r>
            <a:r>
              <a:rPr lang="en-US" b="1" dirty="0">
                <a:solidFill>
                  <a:schemeClr val="bg1"/>
                </a:solidFill>
              </a:rPr>
              <a:t>key prop</a:t>
            </a:r>
            <a:r>
              <a:rPr lang="en-US" dirty="0"/>
              <a:t> to identify elements for optimization purposes</a:t>
            </a:r>
          </a:p>
          <a:p>
            <a:pPr lvl="1"/>
            <a:r>
              <a:rPr lang="en-US" dirty="0"/>
              <a:t>If they don't have it, you will get</a:t>
            </a:r>
          </a:p>
          <a:p>
            <a:pPr marL="609036" lvl="1" indent="0">
              <a:buNone/>
            </a:pPr>
            <a:endParaRPr lang="en-US" dirty="0"/>
          </a:p>
          <a:p>
            <a:pPr marL="609036" lvl="1" indent="0">
              <a:buNone/>
            </a:pPr>
            <a:endParaRPr lang="en-US" dirty="0"/>
          </a:p>
          <a:p>
            <a:pPr lvl="1"/>
            <a:r>
              <a:rPr lang="en-US" dirty="0"/>
              <a:t>It won't stop your work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2BA508-B3C2-4B87-8617-E2A49B32F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Keys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A35AEE-B126-49A8-9DE9-5FE5B594E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1" y="3200400"/>
            <a:ext cx="8548437" cy="10668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493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best way to pick a key is to use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that </a:t>
            </a:r>
            <a:r>
              <a:rPr lang="en-US" b="1" dirty="0">
                <a:solidFill>
                  <a:schemeClr val="bg1"/>
                </a:solidFill>
              </a:rPr>
              <a:t>uniquely identifies</a:t>
            </a:r>
            <a:r>
              <a:rPr lang="en-US" dirty="0"/>
              <a:t> a list item among its siblings</a:t>
            </a:r>
          </a:p>
          <a:p>
            <a:r>
              <a:rPr lang="en-US" dirty="0"/>
              <a:t>Most often you would use </a:t>
            </a:r>
            <a:r>
              <a:rPr lang="en-US" b="1" dirty="0">
                <a:solidFill>
                  <a:schemeClr val="bg1"/>
                </a:solidFill>
              </a:rPr>
              <a:t>ID</a:t>
            </a:r>
            <a:r>
              <a:rPr lang="en-US" dirty="0"/>
              <a:t>'s from your data as keys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a Key</a:t>
            </a:r>
            <a:endParaRPr lang="bg-BG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62000" y="3276601"/>
            <a:ext cx="4884000" cy="15304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const todoItems = todos.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b="1" dirty="0">
                <a:latin typeface="Consolas" panose="020B0609020204030204" pitchFamily="49" charset="0"/>
              </a:rPr>
              <a:t>((todo) =&gt;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&lt;li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b="1" dirty="0">
                <a:latin typeface="Consolas" panose="020B0609020204030204" pitchFamily="49" charset="0"/>
              </a:rPr>
              <a:t>={todo.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b="1" dirty="0">
                <a:latin typeface="Consolas" panose="020B0609020204030204" pitchFamily="49" charset="0"/>
              </a:rPr>
              <a:t>}&gt;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{todo.text}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&lt;/li&gt;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94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9732" y="1121149"/>
            <a:ext cx="9927138" cy="5276048"/>
          </a:xfrm>
        </p:spPr>
        <p:txBody>
          <a:bodyPr>
            <a:normAutofit/>
          </a:bodyPr>
          <a:lstStyle/>
          <a:p>
            <a:r>
              <a:rPr lang="en-US" sz="3400" dirty="0"/>
              <a:t>C</a:t>
            </a:r>
            <a:r>
              <a:rPr lang="bg-BG" sz="3400" dirty="0"/>
              <a:t>omponents </a:t>
            </a:r>
            <a:r>
              <a:rPr lang="en-US" sz="3400" dirty="0"/>
              <a:t>let you</a:t>
            </a:r>
          </a:p>
          <a:p>
            <a:pPr lvl="1"/>
            <a:r>
              <a:rPr lang="en-US" sz="3200" dirty="0"/>
              <a:t>Split the UI into </a:t>
            </a:r>
            <a:r>
              <a:rPr lang="en-US" sz="3200" b="1" dirty="0">
                <a:solidFill>
                  <a:schemeClr val="bg1"/>
                </a:solidFill>
              </a:rPr>
              <a:t>independent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reusable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pieces</a:t>
            </a:r>
          </a:p>
          <a:p>
            <a:pPr lvl="1"/>
            <a:r>
              <a:rPr lang="en-US" sz="3200" dirty="0"/>
              <a:t>Think about </a:t>
            </a:r>
            <a:r>
              <a:rPr lang="en-US" sz="3200" b="1" dirty="0">
                <a:solidFill>
                  <a:schemeClr val="bg1"/>
                </a:solidFill>
              </a:rPr>
              <a:t>isolation</a:t>
            </a:r>
          </a:p>
          <a:p>
            <a:r>
              <a:rPr lang="en-US" sz="3400" dirty="0"/>
              <a:t>React let you define components as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Functions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Classes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Overview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575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Keys only make sense in the context of the surrounding array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Components with Keys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2000" y="1905001"/>
            <a:ext cx="9388119" cy="38695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function NumberList(props)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const numbers = props.numbers;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const listItems = numbers.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200" b="1" dirty="0">
                <a:latin typeface="Consolas" panose="020B0609020204030204" pitchFamily="49" charset="0"/>
              </a:rPr>
              <a:t>((number) =&gt;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&lt;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ListItem</a:t>
            </a:r>
            <a:r>
              <a:rPr lang="en-US" sz="2200" b="1" dirty="0">
                <a:latin typeface="Consolas" panose="020B0609020204030204" pitchFamily="49" charset="0"/>
              </a:rPr>
              <a:t>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200" b="1" dirty="0">
                <a:latin typeface="Consolas" panose="020B0609020204030204" pitchFamily="49" charset="0"/>
              </a:rPr>
              <a:t>={number.toString()}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200" b="1" dirty="0">
                <a:latin typeface="Consolas" panose="020B0609020204030204" pitchFamily="49" charset="0"/>
              </a:rPr>
              <a:t>={number} /&gt;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return (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&lt;ul&gt;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    {listItems}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&lt;/ul&gt;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683310" y="4613435"/>
            <a:ext cx="5466809" cy="11610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function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ListItem</a:t>
            </a:r>
            <a:r>
              <a:rPr lang="en-US" sz="2200" b="1" dirty="0">
                <a:latin typeface="Consolas" panose="020B0609020204030204" pitchFamily="49" charset="0"/>
              </a:rPr>
              <a:t>(props)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return &lt;li&gt;{props.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200" b="1" dirty="0">
                <a:latin typeface="Consolas" panose="020B0609020204030204" pitchFamily="49" charset="0"/>
              </a:rPr>
              <a:t>}&lt;/li&gt;;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4152900" y="3480079"/>
            <a:ext cx="3886200" cy="408623"/>
          </a:xfrm>
          <a:prstGeom prst="wedgeRoundRectCallout">
            <a:avLst>
              <a:gd name="adj1" fmla="val -53741"/>
              <a:gd name="adj2" fmla="val -5285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Keep the key on the list item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914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203E99-D70A-42D3-B184-DE7F1DD7B4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55494"/>
          </a:xfrm>
        </p:spPr>
        <p:txBody>
          <a:bodyPr>
            <a:normAutofit/>
          </a:bodyPr>
          <a:lstStyle/>
          <a:p>
            <a:r>
              <a:rPr lang="en-US" sz="3400" dirty="0"/>
              <a:t>Don't use indexes for keys if the order </a:t>
            </a:r>
            <a:r>
              <a:rPr lang="en-US" sz="3400" b="1" dirty="0">
                <a:solidFill>
                  <a:schemeClr val="bg1"/>
                </a:solidFill>
              </a:rPr>
              <a:t>may change</a:t>
            </a:r>
          </a:p>
          <a:p>
            <a:r>
              <a:rPr lang="en-US" sz="3400" dirty="0"/>
              <a:t>Keys serve as a hint to React, but they </a:t>
            </a:r>
            <a:r>
              <a:rPr lang="en-US" sz="3400" b="1" dirty="0">
                <a:solidFill>
                  <a:schemeClr val="bg1"/>
                </a:solidFill>
              </a:rPr>
              <a:t>don't get passed </a:t>
            </a:r>
            <a:r>
              <a:rPr lang="en-US" sz="3400" dirty="0"/>
              <a:t>to your component</a:t>
            </a:r>
          </a:p>
          <a:p>
            <a:pPr lvl="1"/>
            <a:r>
              <a:rPr lang="en-US" sz="3200" dirty="0"/>
              <a:t>If you need the same value, pass it explicitly as prop with a</a:t>
            </a:r>
            <a:br>
              <a:rPr lang="en-US" sz="3200" dirty="0"/>
            </a:br>
            <a:r>
              <a:rPr lang="en-US" sz="3200" dirty="0"/>
              <a:t>different name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9E2315-9F57-4062-9643-EAAB1762B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and Keys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61D4CA2-B519-4758-A4E3-73C103E0F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344645"/>
            <a:ext cx="6420600" cy="15304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const content = posts.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b="1" dirty="0">
                <a:latin typeface="Consolas" panose="020B0609020204030204" pitchFamily="49" charset="0"/>
              </a:rPr>
              <a:t>((post) =&gt;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  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b="1" dirty="0">
                <a:latin typeface="Consolas" panose="020B0609020204030204" pitchFamily="49" charset="0"/>
              </a:rPr>
              <a:t>={post.id}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b="1" dirty="0">
                <a:latin typeface="Consolas" panose="020B0609020204030204" pitchFamily="49" charset="0"/>
              </a:rPr>
              <a:t>={post.id}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b="1" dirty="0">
                <a:latin typeface="Consolas" panose="020B0609020204030204" pitchFamily="49" charset="0"/>
              </a:rPr>
              <a:t>={post.title}</a:t>
            </a:r>
          </a:p>
          <a:p>
            <a:r>
              <a:rPr lang="en-US" b="1" dirty="0">
                <a:latin typeface="Consolas" panose="020B0609020204030204" pitchFamily="49" charset="0"/>
              </a:rPr>
              <a:t>  /&gt;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465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C3947A-24AD-4E30-8931-E6DF2C7972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8683" y="1146229"/>
            <a:ext cx="11815018" cy="5201066"/>
          </a:xfrm>
        </p:spPr>
        <p:txBody>
          <a:bodyPr>
            <a:normAutofit/>
          </a:bodyPr>
          <a:lstStyle/>
          <a:p>
            <a:r>
              <a:rPr lang="en-US" sz="3400" dirty="0"/>
              <a:t>Keys </a:t>
            </a:r>
            <a:r>
              <a:rPr lang="en-US" sz="3400" b="1" dirty="0">
                <a:solidFill>
                  <a:schemeClr val="bg1"/>
                </a:solidFill>
              </a:rPr>
              <a:t>don't</a:t>
            </a:r>
            <a:r>
              <a:rPr lang="en-US" sz="3400" dirty="0"/>
              <a:t> need to be </a:t>
            </a:r>
            <a:r>
              <a:rPr lang="en-US" sz="3400" b="1" dirty="0">
                <a:solidFill>
                  <a:schemeClr val="bg1"/>
                </a:solidFill>
              </a:rPr>
              <a:t>globally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unique</a:t>
            </a:r>
            <a:r>
              <a:rPr lang="en-US" sz="3400" dirty="0"/>
              <a:t> (only among their siblings)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0EE83D-F16B-4CBA-9764-BCDD8ADE0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Keys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8DE5DAB-63F7-4295-9950-4189C5C13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146" y="2486703"/>
            <a:ext cx="4724400" cy="29769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const sidebar = (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&lt;ul&gt;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{props.posts.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000" b="1" dirty="0">
                <a:latin typeface="Consolas" panose="020B0609020204030204" pitchFamily="49" charset="0"/>
              </a:rPr>
              <a:t>((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sz="2000" b="1" dirty="0">
                <a:latin typeface="Consolas" panose="020B0609020204030204" pitchFamily="49" charset="0"/>
              </a:rPr>
              <a:t>) =&gt;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&lt;li key={post.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000" b="1" dirty="0">
                <a:latin typeface="Consolas" panose="020B0609020204030204" pitchFamily="49" charset="0"/>
              </a:rPr>
              <a:t>}&gt;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  {post.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&lt;/li&gt;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)}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&lt;/ul&gt;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BEC840F-0A84-42DE-94D6-7722F6062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8151" y="3779365"/>
            <a:ext cx="6080541" cy="16842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const content = props.posts.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000" b="1" dirty="0">
                <a:latin typeface="Consolas" panose="020B0609020204030204" pitchFamily="49" charset="0"/>
              </a:rPr>
              <a:t>((post) =&gt;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&lt;div key={post.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000" b="1" dirty="0">
                <a:latin typeface="Consolas" panose="020B0609020204030204" pitchFamily="49" charset="0"/>
              </a:rPr>
              <a:t>}&gt;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&lt;h3&gt;{post.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2000" b="1" dirty="0">
                <a:latin typeface="Consolas" panose="020B0609020204030204" pitchFamily="49" charset="0"/>
              </a:rPr>
              <a:t>}&lt;/h3&gt;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&lt;p&gt;{post.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content</a:t>
            </a:r>
            <a:r>
              <a:rPr lang="en-US" sz="2000" b="1" dirty="0">
                <a:latin typeface="Consolas" panose="020B0609020204030204" pitchFamily="49" charset="0"/>
              </a:rPr>
              <a:t>}&lt;/p&gt;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&lt;/div&gt;);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48CE9BD-C635-4611-8F87-61C99D0EB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8152" y="2486702"/>
            <a:ext cx="6080541" cy="10687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const posts = [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{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000" b="1" dirty="0">
                <a:latin typeface="Consolas" panose="020B0609020204030204" pitchFamily="49" charset="0"/>
              </a:rPr>
              <a:t>: 1, title: '...',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content</a:t>
            </a:r>
            <a:r>
              <a:rPr lang="en-US" sz="2000" b="1" dirty="0">
                <a:latin typeface="Consolas" panose="020B0609020204030204" pitchFamily="49" charset="0"/>
              </a:rPr>
              <a:t>: '...'},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{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000" b="1" dirty="0">
                <a:latin typeface="Consolas" panose="020B0609020204030204" pitchFamily="49" charset="0"/>
              </a:rPr>
              <a:t>: 2, title: '...',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content</a:t>
            </a:r>
            <a:r>
              <a:rPr lang="en-US" sz="2000" b="1" dirty="0">
                <a:latin typeface="Consolas" panose="020B0609020204030204" pitchFamily="49" charset="0"/>
              </a:rPr>
              <a:t>: '...'}];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159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E1D6359B-1015-4AF9-935A-27FEF5B96141}"/>
              </a:ext>
            </a:extLst>
          </p:cNvPr>
          <p:cNvSpPr txBox="1">
            <a:spLocks/>
          </p:cNvSpPr>
          <p:nvPr/>
        </p:nvSpPr>
        <p:spPr>
          <a:xfrm>
            <a:off x="543074" y="1484035"/>
            <a:ext cx="8329498" cy="5242589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999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Components</a:t>
            </a:r>
            <a:r>
              <a:rPr lang="en-US" sz="3000" dirty="0">
                <a:solidFill>
                  <a:schemeClr val="bg2"/>
                </a:solidFill>
              </a:rPr>
              <a:t> reusable elements</a:t>
            </a:r>
          </a:p>
          <a:p>
            <a:pPr lvl="1">
              <a:lnSpc>
                <a:spcPts val="3999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Functional</a:t>
            </a:r>
            <a:r>
              <a:rPr lang="en-US" sz="3000" b="1" dirty="0">
                <a:solidFill>
                  <a:schemeClr val="bg2"/>
                </a:solidFill>
              </a:rPr>
              <a:t> and </a:t>
            </a:r>
            <a:r>
              <a:rPr lang="en-US" sz="3000" b="1" dirty="0">
                <a:solidFill>
                  <a:schemeClr val="bg1"/>
                </a:solidFill>
              </a:rPr>
              <a:t>Class</a:t>
            </a:r>
          </a:p>
          <a:p>
            <a:pPr>
              <a:lnSpc>
                <a:spcPts val="3999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Props </a:t>
            </a:r>
            <a:r>
              <a:rPr lang="en-US" sz="3000" dirty="0">
                <a:solidFill>
                  <a:schemeClr val="bg2"/>
                </a:solidFill>
              </a:rPr>
              <a:t>are used to pass down data</a:t>
            </a:r>
          </a:p>
          <a:p>
            <a:pPr>
              <a:lnSpc>
                <a:spcPts val="3999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State</a:t>
            </a:r>
            <a:r>
              <a:rPr lang="en-US" sz="3000" dirty="0">
                <a:solidFill>
                  <a:schemeClr val="bg2"/>
                </a:solidFill>
              </a:rPr>
              <a:t> is used to hold component data</a:t>
            </a:r>
          </a:p>
          <a:p>
            <a:pPr>
              <a:lnSpc>
                <a:spcPts val="3999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Handling Events in React</a:t>
            </a:r>
          </a:p>
          <a:p>
            <a:pPr>
              <a:lnSpc>
                <a:spcPts val="3999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Conditional Rendering</a:t>
            </a:r>
          </a:p>
          <a:p>
            <a:pPr lvl="1">
              <a:lnSpc>
                <a:spcPts val="3999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If</a:t>
            </a:r>
            <a:r>
              <a:rPr lang="en-US" sz="3000" dirty="0">
                <a:solidFill>
                  <a:schemeClr val="bg2"/>
                </a:solidFill>
              </a:rPr>
              <a:t> and </a:t>
            </a:r>
            <a:r>
              <a:rPr lang="en-US" sz="3000" b="1" dirty="0">
                <a:solidFill>
                  <a:schemeClr val="bg1"/>
                </a:solidFill>
              </a:rPr>
              <a:t>ternary</a:t>
            </a:r>
            <a:r>
              <a:rPr lang="en-US" sz="3000" dirty="0">
                <a:solidFill>
                  <a:schemeClr val="bg2"/>
                </a:solidFill>
              </a:rPr>
              <a:t> operators</a:t>
            </a:r>
          </a:p>
          <a:p>
            <a:pPr>
              <a:lnSpc>
                <a:spcPts val="3999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Lists &amp; Keys</a:t>
            </a:r>
          </a:p>
          <a:p>
            <a:pPr>
              <a:lnSpc>
                <a:spcPts val="3999"/>
              </a:lnSpc>
            </a:pPr>
            <a:endParaRPr lang="en-US" sz="3197" b="1" dirty="0">
              <a:solidFill>
                <a:schemeClr val="bg2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378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7D3952-04C8-4F9D-B95D-A8F02A3139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Functional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  <a:r>
              <a:rPr lang="en-US" dirty="0"/>
              <a:t> is a JS function which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Accepts single argument called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  <a:r>
              <a:rPr lang="en-US" dirty="0"/>
              <a:t> (object with data)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Returns a </a:t>
            </a:r>
            <a:r>
              <a:rPr lang="en-US" b="1" dirty="0">
                <a:solidFill>
                  <a:schemeClr val="bg1"/>
                </a:solidFill>
              </a:rPr>
              <a:t>React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569453-9A5F-4616-B6F3-BD3E3EFD1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Component</a:t>
            </a:r>
            <a:endParaRPr lang="bg-B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95D952-E7D0-4020-A3E8-9970D8B91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0" y="3294000"/>
            <a:ext cx="5715000" cy="10491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function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b="1" dirty="0">
                <a:latin typeface="Consolas" panose="020B0609020204030204" pitchFamily="49" charset="0"/>
              </a:rPr>
              <a:t>(props){</a:t>
            </a:r>
          </a:p>
          <a:p>
            <a:r>
              <a:rPr lang="bg-BG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return &lt;div&gt;My name is 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580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ED5D4D-226B-4047-AF54-5BC901BE4D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define a </a:t>
            </a:r>
            <a:r>
              <a:rPr lang="en-US" b="1" dirty="0">
                <a:solidFill>
                  <a:schemeClr val="bg1"/>
                </a:solidFill>
              </a:rPr>
              <a:t>React component class</a:t>
            </a:r>
            <a:r>
              <a:rPr lang="en-US" dirty="0"/>
              <a:t>, you need to extend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React.Component</a:t>
            </a:r>
          </a:p>
          <a:p>
            <a:pPr marL="609036" lvl="1" indent="0">
              <a:buNone/>
            </a:pPr>
            <a:endParaRPr lang="bg-BG" b="1" dirty="0">
              <a:solidFill>
                <a:schemeClr val="bg1"/>
              </a:solidFill>
            </a:endParaRPr>
          </a:p>
          <a:p>
            <a:pPr marL="609036" lvl="1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609036" lvl="1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The only method you must define is called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render()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D1D07F-98D0-4ACB-B606-E89F93D5B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Component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189C73-E3CD-4321-8B05-FA83F6C0A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2529000"/>
            <a:ext cx="6345000" cy="1603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b="1" dirty="0">
                <a:latin typeface="Consolas" panose="020B0609020204030204" pitchFamily="49" charset="0"/>
              </a:rPr>
              <a:t> extends React.Component {</a:t>
            </a:r>
          </a:p>
          <a:p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render</a:t>
            </a:r>
            <a:r>
              <a:rPr lang="en-US" b="1" dirty="0">
                <a:latin typeface="Consolas" panose="020B0609020204030204" pitchFamily="49" charset="0"/>
              </a:rPr>
              <a:t>() {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return &lt;h1&gt;My name is 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latin typeface="Consolas" panose="020B0609020204030204" pitchFamily="49" charset="0"/>
              </a:rPr>
              <a:t>}&lt;/h1&gt;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550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en-US" dirty="0"/>
              <a:t>Names always start with </a:t>
            </a:r>
            <a:r>
              <a:rPr lang="en-US" b="1" dirty="0">
                <a:solidFill>
                  <a:schemeClr val="bg1"/>
                </a:solidFill>
              </a:rPr>
              <a:t>UpperCase</a:t>
            </a:r>
          </a:p>
          <a:p>
            <a:r>
              <a:rPr lang="en-US" dirty="0"/>
              <a:t>Tags always must be </a:t>
            </a:r>
            <a:r>
              <a:rPr lang="en-US" b="1" dirty="0">
                <a:solidFill>
                  <a:schemeClr val="bg1"/>
                </a:solidFill>
              </a:rPr>
              <a:t>closed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Information</a:t>
            </a:r>
            <a:r>
              <a:rPr lang="en-US" dirty="0"/>
              <a:t> is passed via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Syntax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88739C-2DDF-4766-9242-A7BCD5AE2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3429000"/>
            <a:ext cx="5604000" cy="21571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Dropdown</a:t>
            </a:r>
            <a:r>
              <a:rPr lang="en-US" b="1" dirty="0">
                <a:latin typeface="Consolas" panose="020B0609020204030204" pitchFamily="49" charset="0"/>
              </a:rPr>
              <a:t>&gt; A dropdown list</a:t>
            </a:r>
          </a:p>
          <a:p>
            <a:r>
              <a:rPr lang="bg-BG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UserHead</a:t>
            </a:r>
            <a:r>
              <a:rPr lang="en-US" b="1" dirty="0">
                <a:latin typeface="Consolas" panose="020B0609020204030204" pitchFamily="49" charset="0"/>
              </a:rPr>
              <a:t> name="homeHeader" /&gt;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  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Menu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MenuItem</a:t>
            </a:r>
            <a:r>
              <a:rPr lang="en-US" b="1" dirty="0">
                <a:latin typeface="Consolas" panose="020B0609020204030204" pitchFamily="49" charset="0"/>
              </a:rPr>
              <a:t>&gt;Do Something&lt;/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MenuItem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MenuItem</a:t>
            </a:r>
            <a:r>
              <a:rPr lang="en-US" b="1" dirty="0">
                <a:latin typeface="Consolas" panose="020B0609020204030204" pitchFamily="49" charset="0"/>
              </a:rPr>
              <a:t>&gt;Do Something Fun!&lt;/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MenuItem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  &lt;/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Menu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Dropdown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813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E8F81A-0324-42CE-B383-C211A2B2D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3" y="1385092"/>
            <a:ext cx="2438095" cy="2438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Component Props and State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2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4703</TotalTime>
  <Words>3366</Words>
  <Application>Microsoft Office PowerPoint</Application>
  <PresentationFormat>Widescreen</PresentationFormat>
  <Paragraphs>516</Paragraphs>
  <Slides>56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Arial</vt:lpstr>
      <vt:lpstr>Arial Unicode MS</vt:lpstr>
      <vt:lpstr>Calibri</vt:lpstr>
      <vt:lpstr>Consolas</vt:lpstr>
      <vt:lpstr>Wingdings</vt:lpstr>
      <vt:lpstr>Wingdings 2</vt:lpstr>
      <vt:lpstr>SoftUni</vt:lpstr>
      <vt:lpstr>1_SoftUni</vt:lpstr>
      <vt:lpstr>React Components – Basic Idea</vt:lpstr>
      <vt:lpstr>Table of Contents</vt:lpstr>
      <vt:lpstr>Have a Question?</vt:lpstr>
      <vt:lpstr>Components Overview</vt:lpstr>
      <vt:lpstr>Components Overview</vt:lpstr>
      <vt:lpstr>Functional Component</vt:lpstr>
      <vt:lpstr>Class Component</vt:lpstr>
      <vt:lpstr>Component Syntax</vt:lpstr>
      <vt:lpstr>Component Props and State</vt:lpstr>
      <vt:lpstr>Props and State Overview</vt:lpstr>
      <vt:lpstr>Props and State Overview</vt:lpstr>
      <vt:lpstr>Component Props</vt:lpstr>
      <vt:lpstr>Component Props</vt:lpstr>
      <vt:lpstr>Passing Props to Nested Components</vt:lpstr>
      <vt:lpstr>Passing Props in Class Components</vt:lpstr>
      <vt:lpstr>Children Property</vt:lpstr>
      <vt:lpstr>Props Demo</vt:lpstr>
      <vt:lpstr>Storing and Modifying Data</vt:lpstr>
      <vt:lpstr>Component State Overview</vt:lpstr>
      <vt:lpstr>State</vt:lpstr>
      <vt:lpstr>Component State Example</vt:lpstr>
      <vt:lpstr>Working with States</vt:lpstr>
      <vt:lpstr>Working with States</vt:lpstr>
      <vt:lpstr>Working with States</vt:lpstr>
      <vt:lpstr>Stateless Component</vt:lpstr>
      <vt:lpstr>Stateful Component</vt:lpstr>
      <vt:lpstr>Stateful Component</vt:lpstr>
      <vt:lpstr>Stateful Component (2)</vt:lpstr>
      <vt:lpstr>State Demo</vt:lpstr>
      <vt:lpstr>Handling Events</vt:lpstr>
      <vt:lpstr>Handling Events</vt:lpstr>
      <vt:lpstr>Handling Events</vt:lpstr>
      <vt:lpstr>Handling Events</vt:lpstr>
      <vt:lpstr>Handling Events</vt:lpstr>
      <vt:lpstr>SyntheticEvent</vt:lpstr>
      <vt:lpstr>Event Pooling</vt:lpstr>
      <vt:lpstr>Handling Events Demo</vt:lpstr>
      <vt:lpstr>Conditional Rendering</vt:lpstr>
      <vt:lpstr>Conditional Rendering</vt:lpstr>
      <vt:lpstr>Conditional Rendering</vt:lpstr>
      <vt:lpstr>Conditional Rendering</vt:lpstr>
      <vt:lpstr>Conditional Rendering Demo</vt:lpstr>
      <vt:lpstr>Lists and Keys</vt:lpstr>
      <vt:lpstr>Lists and Keys</vt:lpstr>
      <vt:lpstr>Lists and Keys</vt:lpstr>
      <vt:lpstr>Basic List Component</vt:lpstr>
      <vt:lpstr>Lists and Keys</vt:lpstr>
      <vt:lpstr>Lists and Keys</vt:lpstr>
      <vt:lpstr>Picking a Key</vt:lpstr>
      <vt:lpstr>Extracting Components with Keys</vt:lpstr>
      <vt:lpstr>List and Keys</vt:lpstr>
      <vt:lpstr>Lists and Keys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React.js Components</dc:title>
  <dc:subject>Software Development Course</dc:subject>
  <dc:creator>Software University</dc:creator>
  <cp:keywords>SoftUni; Software University; programming; software development; software engineering; course; javascript; react; redux; web</cp:keywords>
  <dc:description>© SoftUni – https://softuni.org_x000d_
© Software University – https://softuni.bg_x000d_
_x000d_
Copyrighted document. Unauthorized copy, reproduction or use is not permitted.</dc:description>
  <cp:lastModifiedBy>§¤ۣۜ๘·٠•● ÑØ ¢0ňŧroÌ ●•٠· ¤ۣۜ๘§</cp:lastModifiedBy>
  <cp:revision>11</cp:revision>
  <dcterms:created xsi:type="dcterms:W3CDTF">2018-05-23T13:08:44Z</dcterms:created>
  <dcterms:modified xsi:type="dcterms:W3CDTF">2021-07-15T19:10:42Z</dcterms:modified>
  <cp:category>programming;computer programming;software development;javascript;web;react</cp:category>
</cp:coreProperties>
</file>