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1" r:id="rId4"/>
    <p:sldMasterId id="214748367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84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84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0" Type="http://schemas.openxmlformats.org/officeDocument/2006/relationships/slide" Target="slides/slide4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2" type="sldNum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8;n"/>
          <p:cNvSpPr txBox="1"/>
          <p:nvPr>
            <p:ph idx="11" type="ftr"/>
          </p:nvPr>
        </p:nvSpPr>
        <p:spPr>
          <a:xfrm>
            <a:off x="-1" y="8847000"/>
            <a:ext cx="6488999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softuni.org/" TargetMode="Externa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softuni.org/" TargetMode="Externa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softuni.org/" TargetMode="Externa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softuni.org/" TargetMode="Externa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softuni.org/" TargetMode="Externa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softuni.org/" TargetMode="Externa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softuni.org/" TargetMode="Externa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softuni.org/" TargetMode="Externa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softuni.org/" TargetMode="Externa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8" name="Google Shape;338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1:notes"/>
          <p:cNvSpPr txBox="1"/>
          <p:nvPr>
            <p:ph idx="12" type="sldNum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0" name="Google Shape;340;p1:notes"/>
          <p:cNvSpPr txBox="1"/>
          <p:nvPr>
            <p:ph idx="11" type="ftr"/>
          </p:nvPr>
        </p:nvSpPr>
        <p:spPr>
          <a:xfrm>
            <a:off x="-1" y="8847000"/>
            <a:ext cx="6488999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SoftUni – </a:t>
            </a:r>
            <a:r>
              <a:rPr b="0" i="0" lang="en-US" sz="11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2"/>
              </a:rPr>
              <a:t>https://softuni.org</a:t>
            </a: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Copyrighted document. Unauthorized copy or reproduction is not permitted.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7" name="Google Shape;477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14:notes"/>
          <p:cNvSpPr txBox="1"/>
          <p:nvPr>
            <p:ph idx="12" type="sldNum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79" name="Google Shape;479;p14:notes"/>
          <p:cNvSpPr txBox="1"/>
          <p:nvPr>
            <p:ph idx="11" type="ftr"/>
          </p:nvPr>
        </p:nvSpPr>
        <p:spPr>
          <a:xfrm>
            <a:off x="-1" y="8847000"/>
            <a:ext cx="6488999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SoftUni – </a:t>
            </a:r>
            <a:r>
              <a:rPr lang="en-US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2"/>
              </a:rPr>
              <a:t>https://softuni.org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Copyrighted document. Unauthorized copy or reproduction is not permitted.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2" name="Google Shape;35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2:notes"/>
          <p:cNvSpPr txBox="1"/>
          <p:nvPr>
            <p:ph idx="12" type="sldNum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alibri"/>
              <a:buNone/>
            </a:pPr>
            <a:fld id="{00000000-1234-1234-1234-123412341234}" type="slidenum">
              <a:rPr b="0" i="0" lang="en-US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p2:notes"/>
          <p:cNvSpPr txBox="1"/>
          <p:nvPr>
            <p:ph idx="11" type="ftr"/>
          </p:nvPr>
        </p:nvSpPr>
        <p:spPr>
          <a:xfrm>
            <a:off x="-1" y="8847000"/>
            <a:ext cx="6488999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SoftUni – </a:t>
            </a:r>
            <a:r>
              <a:rPr b="0" i="0" lang="en-US" sz="11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2"/>
              </a:rPr>
              <a:t>https://softuni.org</a:t>
            </a: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Copyrighted document. Unauthorized copy or reproduction is not permitted.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Google Shape;567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" name="Google Shape;592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Google Shape;616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" name="Google Shape;625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2" name="Google Shape;632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" name="Google Shape;641;p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2" name="Google Shape;652;p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2" name="Google Shape;662;p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9" name="Google Shape;669;p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3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6" name="Google Shape;676;p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3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4" name="Google Shape;684;p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9" name="Google Shape;369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4:notes"/>
          <p:cNvSpPr txBox="1"/>
          <p:nvPr>
            <p:ph idx="12" type="sldNum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alibri"/>
              <a:buNone/>
            </a:pPr>
            <a:fld id="{00000000-1234-1234-1234-123412341234}" type="slidenum">
              <a:rPr b="0" i="0" lang="en-US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p4:notes"/>
          <p:cNvSpPr txBox="1"/>
          <p:nvPr>
            <p:ph idx="11" type="ftr"/>
          </p:nvPr>
        </p:nvSpPr>
        <p:spPr>
          <a:xfrm>
            <a:off x="-1" y="8847000"/>
            <a:ext cx="6488999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SoftUni – </a:t>
            </a:r>
            <a:r>
              <a:rPr b="0" i="0" lang="en-US" sz="11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2"/>
              </a:rPr>
              <a:t>https://softuni.org</a:t>
            </a: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Copyrighted document. Unauthorized copy or reproduction is not permitted.</a:t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4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4" name="Google Shape;694;p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2" name="Google Shape;702;p4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3" name="Google Shape;703;p41:notes"/>
          <p:cNvSpPr txBox="1"/>
          <p:nvPr>
            <p:ph idx="12" type="sldNum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04" name="Google Shape;704;p41:notes"/>
          <p:cNvSpPr txBox="1"/>
          <p:nvPr>
            <p:ph idx="11" type="ftr"/>
          </p:nvPr>
        </p:nvSpPr>
        <p:spPr>
          <a:xfrm>
            <a:off x="-1" y="8847000"/>
            <a:ext cx="6488999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SoftUni – </a:t>
            </a:r>
            <a:r>
              <a:rPr lang="en-US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2"/>
              </a:rPr>
              <a:t>https://softuni.org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Copyrighted document. Unauthorized copy or reproduction is not permitted.</a:t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9" name="Google Shape;719;p4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0" name="Google Shape;720;p42:notes"/>
          <p:cNvSpPr txBox="1"/>
          <p:nvPr/>
        </p:nvSpPr>
        <p:spPr>
          <a:xfrm>
            <a:off x="6488999" y="884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1" name="Google Shape;721;p42:notes"/>
          <p:cNvSpPr txBox="1"/>
          <p:nvPr>
            <p:ph idx="11" type="ftr"/>
          </p:nvPr>
        </p:nvSpPr>
        <p:spPr>
          <a:xfrm>
            <a:off x="-1" y="8847000"/>
            <a:ext cx="6488999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SoftUni – </a:t>
            </a:r>
            <a:r>
              <a:rPr lang="en-US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2"/>
              </a:rPr>
              <a:t>https://softuni.org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Copyrighted document. Unauthorized copy or reproduction is not permitted.</a:t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6" name="Google Shape;726;p4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7" name="Google Shape;727;p43:notes"/>
          <p:cNvSpPr txBox="1"/>
          <p:nvPr/>
        </p:nvSpPr>
        <p:spPr>
          <a:xfrm>
            <a:off x="6488999" y="884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8" name="Google Shape;728;p43:notes"/>
          <p:cNvSpPr txBox="1"/>
          <p:nvPr>
            <p:ph idx="11" type="ftr"/>
          </p:nvPr>
        </p:nvSpPr>
        <p:spPr>
          <a:xfrm>
            <a:off x="-1" y="8847000"/>
            <a:ext cx="6488999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SoftUni – </a:t>
            </a:r>
            <a:r>
              <a:rPr lang="en-US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2"/>
              </a:rPr>
              <a:t>https://softuni.org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Copyrighted document. Unauthorized copy or reproduction is not permitted.</a:t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5" name="Google Shape;735;p4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6" name="Google Shape;736;p44:notes"/>
          <p:cNvSpPr txBox="1"/>
          <p:nvPr/>
        </p:nvSpPr>
        <p:spPr>
          <a:xfrm>
            <a:off x="6488999" y="884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7" name="Google Shape;737;p44:notes"/>
          <p:cNvSpPr txBox="1"/>
          <p:nvPr>
            <p:ph idx="11" type="ftr"/>
          </p:nvPr>
        </p:nvSpPr>
        <p:spPr>
          <a:xfrm>
            <a:off x="-1" y="8847000"/>
            <a:ext cx="6488999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SoftUni – </a:t>
            </a:r>
            <a:r>
              <a:rPr lang="en-US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2"/>
              </a:rPr>
              <a:t>https://softuni.org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Copyrighted document. Unauthorized copy or reproduction is not permitted.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3" name="Google Shape;423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8:notes"/>
          <p:cNvSpPr txBox="1"/>
          <p:nvPr>
            <p:ph idx="12" type="sldNum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alibri"/>
              <a:buNone/>
            </a:pPr>
            <a:fld id="{00000000-1234-1234-1234-123412341234}" type="slidenum">
              <a:rPr b="0" i="0" lang="en-US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5" name="Google Shape;425;p8:notes"/>
          <p:cNvSpPr txBox="1"/>
          <p:nvPr>
            <p:ph idx="11" type="ftr"/>
          </p:nvPr>
        </p:nvSpPr>
        <p:spPr>
          <a:xfrm>
            <a:off x="-1" y="8847000"/>
            <a:ext cx="6488999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SoftUni – </a:t>
            </a:r>
            <a:r>
              <a:rPr lang="en-US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2"/>
              </a:rPr>
              <a:t>https://softuni.org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Copyrighted document. Unauthorized copy or reproduction is not permitted.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Relationship Id="rId4" Type="http://schemas.openxmlformats.org/officeDocument/2006/relationships/hyperlink" Target="https://softuni.org/" TargetMode="External"/><Relationship Id="rId5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Relationship Id="rId3" Type="http://schemas.openxmlformats.org/officeDocument/2006/relationships/image" Target="../media/image5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Relationship Id="rId3" Type="http://schemas.openxmlformats.org/officeDocument/2006/relationships/image" Target="../media/image5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4.png"/><Relationship Id="rId4" Type="http://schemas.openxmlformats.org/officeDocument/2006/relationships/hyperlink" Target="https://softuni.org/" TargetMode="External"/><Relationship Id="rId5" Type="http://schemas.openxmlformats.org/officeDocument/2006/relationships/image" Target="../media/image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9.png"/><Relationship Id="rId3" Type="http://schemas.openxmlformats.org/officeDocument/2006/relationships/image" Target="../media/image5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s://softuni.org/" TargetMode="External"/><Relationship Id="rId3" Type="http://schemas.openxmlformats.org/officeDocument/2006/relationships/image" Target="../media/image8.png"/><Relationship Id="rId4" Type="http://schemas.openxmlformats.org/officeDocument/2006/relationships/image" Target="../media/image12.png"/><Relationship Id="rId11" Type="http://schemas.openxmlformats.org/officeDocument/2006/relationships/image" Target="../media/image3.png"/><Relationship Id="rId10" Type="http://schemas.openxmlformats.org/officeDocument/2006/relationships/image" Target="../media/image10.png"/><Relationship Id="rId9" Type="http://schemas.openxmlformats.org/officeDocument/2006/relationships/image" Target="../media/image11.png"/><Relationship Id="rId5" Type="http://schemas.openxmlformats.org/officeDocument/2006/relationships/image" Target="../media/image6.png"/><Relationship Id="rId6" Type="http://schemas.openxmlformats.org/officeDocument/2006/relationships/image" Target="../media/image15.png"/><Relationship Id="rId7" Type="http://schemas.openxmlformats.org/officeDocument/2006/relationships/image" Target="../media/image7.png"/><Relationship Id="rId8" Type="http://schemas.openxmlformats.org/officeDocument/2006/relationships/image" Target="../media/image9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s://forum.softuni.bg/" TargetMode="External"/><Relationship Id="rId3" Type="http://schemas.openxmlformats.org/officeDocument/2006/relationships/image" Target="../media/image13.png"/><Relationship Id="rId4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5.png"/><Relationship Id="rId9" Type="http://schemas.openxmlformats.org/officeDocument/2006/relationships/image" Target="../media/image17.png"/><Relationship Id="rId5" Type="http://schemas.openxmlformats.org/officeDocument/2006/relationships/image" Target="../media/image14.png"/><Relationship Id="rId6" Type="http://schemas.openxmlformats.org/officeDocument/2006/relationships/hyperlink" Target="https://softuni.org/" TargetMode="External"/><Relationship Id="rId7" Type="http://schemas.openxmlformats.org/officeDocument/2006/relationships/image" Target="../media/image16.png"/><Relationship Id="rId8" Type="http://schemas.openxmlformats.org/officeDocument/2006/relationships/hyperlink" Target="https://softuni.bg/" TargetMode="Externa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oftuni.org/" TargetMode="External"/><Relationship Id="rId3" Type="http://schemas.openxmlformats.org/officeDocument/2006/relationships/image" Target="../media/image8.png"/><Relationship Id="rId4" Type="http://schemas.openxmlformats.org/officeDocument/2006/relationships/image" Target="../media/image12.png"/><Relationship Id="rId11" Type="http://schemas.openxmlformats.org/officeDocument/2006/relationships/image" Target="../media/image3.png"/><Relationship Id="rId10" Type="http://schemas.openxmlformats.org/officeDocument/2006/relationships/image" Target="../media/image10.png"/><Relationship Id="rId9" Type="http://schemas.openxmlformats.org/officeDocument/2006/relationships/image" Target="../media/image11.png"/><Relationship Id="rId5" Type="http://schemas.openxmlformats.org/officeDocument/2006/relationships/image" Target="../media/image6.png"/><Relationship Id="rId6" Type="http://schemas.openxmlformats.org/officeDocument/2006/relationships/image" Target="../media/image15.png"/><Relationship Id="rId7" Type="http://schemas.openxmlformats.org/officeDocument/2006/relationships/image" Target="../media/image7.png"/><Relationship Id="rId8" Type="http://schemas.openxmlformats.org/officeDocument/2006/relationships/image" Target="../media/image9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forum.softuni.bg/" TargetMode="External"/><Relationship Id="rId3" Type="http://schemas.openxmlformats.org/officeDocument/2006/relationships/image" Target="../media/image13.png"/><Relationship Id="rId4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5.png"/><Relationship Id="rId9" Type="http://schemas.openxmlformats.org/officeDocument/2006/relationships/image" Target="../media/image17.png"/><Relationship Id="rId5" Type="http://schemas.openxmlformats.org/officeDocument/2006/relationships/image" Target="../media/image14.png"/><Relationship Id="rId6" Type="http://schemas.openxmlformats.org/officeDocument/2006/relationships/hyperlink" Target="https://softuni.org/" TargetMode="External"/><Relationship Id="rId7" Type="http://schemas.openxmlformats.org/officeDocument/2006/relationships/image" Target="../media/image16.png"/><Relationship Id="rId8" Type="http://schemas.openxmlformats.org/officeDocument/2006/relationships/hyperlink" Target="https://softuni.bg/" TargetMode="Externa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resentation Title Slide">
  <p:cSld name="Presentation Title Slid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r>
              <a:t/>
            </a:r>
            <a:endParaRPr b="0" i="0" sz="2398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oftUni logo" id="15" name="Google Shape;15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324460" y="5184000"/>
            <a:ext cx="3751540" cy="1297655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"/>
          <p:cNvSpPr txBox="1"/>
          <p:nvPr>
            <p:ph idx="1" type="body"/>
          </p:nvPr>
        </p:nvSpPr>
        <p:spPr>
          <a:xfrm>
            <a:off x="8708505" y="6130863"/>
            <a:ext cx="2951518" cy="341556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indent="-228600" lvl="0" marL="45720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1A334B"/>
              </a:buClr>
              <a:buSzPts val="1798"/>
              <a:buNone/>
              <a:defRPr b="1" sz="1798">
                <a:solidFill>
                  <a:srgbClr val="1A334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indent="-342900" lvl="2" marL="1371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indent="-342900" lvl="4" marL="2286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2" type="body"/>
          </p:nvPr>
        </p:nvSpPr>
        <p:spPr>
          <a:xfrm>
            <a:off x="8708505" y="5756628"/>
            <a:ext cx="2951518" cy="367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indent="-228600" lvl="0" marL="45720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1A334B"/>
              </a:buClr>
              <a:buSzPts val="1998"/>
              <a:buNone/>
              <a:defRPr b="1" sz="1998">
                <a:solidFill>
                  <a:srgbClr val="1A334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indent="-342900" lvl="2" marL="1371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indent="-342900" lvl="4" marL="2286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descr="SoftUni mascot" id="18" name="Google Shape;1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oftware University logo" id="19" name="Google Shape;19;p2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7944" y="5918567"/>
            <a:ext cx="1830305" cy="628159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2"/>
          <p:cNvSpPr txBox="1"/>
          <p:nvPr>
            <p:ph idx="3" type="body"/>
          </p:nvPr>
        </p:nvSpPr>
        <p:spPr>
          <a:xfrm>
            <a:off x="553082" y="5344180"/>
            <a:ext cx="2980696" cy="444793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indent="-228600" lvl="0" marL="4572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98"/>
              <a:buNone/>
              <a:defRPr b="1" sz="2398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indent="-342900" lvl="2" marL="1371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indent="-342900" lvl="4" marL="2286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4" type="body"/>
          </p:nvPr>
        </p:nvSpPr>
        <p:spPr>
          <a:xfrm>
            <a:off x="553082" y="4851838"/>
            <a:ext cx="2980696" cy="454398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indent="-228600" lvl="0" marL="4572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98"/>
              <a:buNone/>
              <a:defRPr b="1" sz="2798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indent="-342900" lvl="2" marL="1371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indent="-342900" lvl="4" marL="2286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2"/>
          <p:cNvSpPr/>
          <p:nvPr>
            <p:ph idx="5" type="pic"/>
          </p:nvPr>
        </p:nvSpPr>
        <p:spPr>
          <a:xfrm>
            <a:off x="553082" y="2740913"/>
            <a:ext cx="4642919" cy="1936503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Autofit/>
          </a:bodyPr>
          <a:lstStyle>
            <a:lvl1pPr lvl="0" marR="0" rtl="0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398"/>
              <a:buFont typeface="Noto Sans Symbols"/>
              <a:buNone/>
              <a:defRPr b="0" i="0" sz="3398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Font typeface="Noto Sans Symbols"/>
              <a:buChar char="▪"/>
              <a:defRPr b="0" i="0" sz="319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Font typeface="Noto Sans Symbols"/>
              <a:buChar char="▪"/>
              <a:defRPr b="0" i="0" sz="299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Font typeface="Noto Sans Symbols"/>
              <a:buChar char="▪"/>
              <a:defRPr b="0" i="0" sz="279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Font typeface="Noto Sans Symbols"/>
              <a:buChar char="▪"/>
              <a:defRPr b="0" i="0" sz="259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b="0" i="0" sz="26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b="0" i="0" sz="26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b="0" i="0" sz="26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b="0" i="0" sz="26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2"/>
          <p:cNvSpPr txBox="1"/>
          <p:nvPr>
            <p:ph idx="6" type="subTitle"/>
          </p:nvPr>
        </p:nvSpPr>
        <p:spPr>
          <a:xfrm>
            <a:off x="554182" y="1258272"/>
            <a:ext cx="11083636" cy="1315728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Autofit/>
          </a:bodyPr>
          <a:lstStyle>
            <a:lvl1pPr lvl="0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598"/>
              <a:buNone/>
              <a:defRPr sz="3598">
                <a:solidFill>
                  <a:schemeClr val="dk1"/>
                </a:solidFill>
              </a:defRPr>
            </a:lvl1pPr>
            <a:lvl2pPr lvl="1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lvl="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lvl="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lvl="4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lvl="5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"/>
          <p:cNvSpPr txBox="1"/>
          <p:nvPr>
            <p:ph type="title"/>
          </p:nvPr>
        </p:nvSpPr>
        <p:spPr>
          <a:xfrm>
            <a:off x="554182" y="321502"/>
            <a:ext cx="11083636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98"/>
              <a:buFont typeface="Calibri"/>
              <a:buNone/>
              <a:defRPr sz="4798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able of Contents">
  <p:cSld name="Table of Contents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1"/>
          <p:cNvSpPr txBox="1"/>
          <p:nvPr>
            <p:ph idx="12" type="sldNum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SoftUni mascot with laptop" id="151" name="Google Shape;151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9516000" y="3408496"/>
            <a:ext cx="2251057" cy="3044431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1"/>
          <p:cNvSpPr txBox="1"/>
          <p:nvPr>
            <p:ph idx="1" type="body"/>
          </p:nvPr>
        </p:nvSpPr>
        <p:spPr>
          <a:xfrm>
            <a:off x="196766" y="1371604"/>
            <a:ext cx="9049234" cy="5207396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Autofit/>
          </a:bodyPr>
          <a:lstStyle>
            <a:lvl1pPr indent="-457200" lvl="0" marL="4572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AutoNum type="arabicPeriod"/>
              <a:defRPr sz="3600">
                <a:solidFill>
                  <a:schemeClr val="dk1"/>
                </a:solidFill>
              </a:defRPr>
            </a:lvl1pPr>
            <a:lvl2pPr indent="-444500" lvl="1" marL="9144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400"/>
              <a:buChar char="▪"/>
              <a:defRPr sz="3400"/>
            </a:lvl2pPr>
            <a:lvl3pPr indent="-342900" lvl="2" marL="1371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indent="-342900" lvl="4" marL="2286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3" name="Google Shape;153;p11"/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r>
              <a:t/>
            </a:r>
            <a:endParaRPr b="0" i="0" sz="2398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oftware University logo" id="154" name="Google Shape;154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67957" y="253936"/>
            <a:ext cx="1915704" cy="55923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1"/>
          <p:cNvSpPr txBox="1"/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 Slide">
  <p:cSld name="Comparison Slide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2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60925" lIns="121850" spcFirstLastPara="1" rIns="121850" wrap="square" tIns="60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r>
              <a:t/>
            </a:r>
            <a:endParaRPr b="0" i="0" sz="2398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2"/>
          <p:cNvSpPr txBox="1"/>
          <p:nvPr>
            <p:ph idx="12" type="sldNum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9" name="Google Shape;159;p12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dk2"/>
          </a:solidFill>
          <a:ln cap="flat" cmpd="sng" w="635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r>
              <a:t/>
            </a:r>
            <a:endParaRPr b="0" i="0" sz="2398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oftware University logo" id="160" name="Google Shape;160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616551" y="5206773"/>
            <a:ext cx="958900" cy="1184869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2"/>
          <p:cNvSpPr txBox="1"/>
          <p:nvPr>
            <p:ph idx="1" type="body"/>
          </p:nvPr>
        </p:nvSpPr>
        <p:spPr>
          <a:xfrm>
            <a:off x="6456000" y="1195931"/>
            <a:ext cx="5545597" cy="4957073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Autofit/>
          </a:bodyPr>
          <a:lstStyle>
            <a:lvl1pPr indent="-444372" lvl="0" marL="4572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/>
            </a:lvl1pPr>
            <a:lvl2pPr indent="-431672" lvl="1" marL="9144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/>
            </a:lvl2pPr>
            <a:lvl3pPr indent="-418972" lvl="2" marL="1371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/>
            </a:lvl3pPr>
            <a:lvl4pPr indent="-406272" lvl="3" marL="18288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/>
            </a:lvl4pPr>
            <a:lvl5pPr indent="-393573" lvl="4" marL="2286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2" name="Google Shape;162;p12"/>
          <p:cNvSpPr txBox="1"/>
          <p:nvPr>
            <p:ph idx="2" type="body"/>
          </p:nvPr>
        </p:nvSpPr>
        <p:spPr>
          <a:xfrm>
            <a:off x="190402" y="1195931"/>
            <a:ext cx="5545598" cy="4957073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Autofit/>
          </a:bodyPr>
          <a:lstStyle>
            <a:lvl1pPr indent="-444372" lvl="0" marL="4572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/>
            </a:lvl1pPr>
            <a:lvl2pPr indent="-431672" lvl="1" marL="9144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/>
            </a:lvl2pPr>
            <a:lvl3pPr indent="-418972" lvl="2" marL="1371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/>
            </a:lvl3pPr>
            <a:lvl4pPr indent="-406272" lvl="3" marL="18288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/>
            </a:lvl4pPr>
            <a:lvl5pPr indent="-393573" lvl="4" marL="2286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3" name="Google Shape;163;p12"/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r>
              <a:t/>
            </a:r>
            <a:endParaRPr b="0" i="0" sz="2398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oftware University logo" id="164" name="Google Shape;16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67957" y="253936"/>
            <a:ext cx="1915704" cy="55923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2"/>
          <p:cNvSpPr txBox="1"/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 and Content">
  <p:cSld name="Image and Content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3"/>
          <p:cNvSpPr txBox="1"/>
          <p:nvPr>
            <p:ph idx="12" type="sldNum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8" name="Google Shape;168;p13"/>
          <p:cNvSpPr txBox="1"/>
          <p:nvPr>
            <p:ph idx="1" type="body"/>
          </p:nvPr>
        </p:nvSpPr>
        <p:spPr>
          <a:xfrm>
            <a:off x="4569002" y="1353866"/>
            <a:ext cx="7426234" cy="5219931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Autofit/>
          </a:bodyPr>
          <a:lstStyle>
            <a:lvl1pPr indent="-444372" lvl="0" marL="4572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/>
            </a:lvl1pPr>
            <a:lvl2pPr indent="-431672" lvl="1" marL="9144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/>
            </a:lvl2pPr>
            <a:lvl3pPr indent="-418972" lvl="2" marL="1371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/>
            </a:lvl3pPr>
            <a:lvl4pPr indent="-406272" lvl="3" marL="18288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/>
            </a:lvl4pPr>
            <a:lvl5pPr indent="-393573" lvl="4" marL="2286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9" name="Google Shape;169;p13"/>
          <p:cNvSpPr/>
          <p:nvPr>
            <p:ph idx="2" type="pic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>
            <a:lvl1pPr lvl="0" marR="0" rtl="0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31"/>
              <a:buFont typeface="Noto Sans Symbols"/>
              <a:buNone/>
              <a:defRPr b="0" i="0" sz="213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731"/>
              <a:buFont typeface="Noto Sans Symbols"/>
              <a:buNone/>
              <a:defRPr b="0" i="0" sz="373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Font typeface="Noto Sans Symbols"/>
              <a:buNone/>
              <a:defRPr b="0" i="0" sz="319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65"/>
              <a:buFont typeface="Noto Sans Symbols"/>
              <a:buNone/>
              <a:defRPr b="0" i="0" sz="26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65"/>
              <a:buFont typeface="Noto Sans Symbols"/>
              <a:buNone/>
              <a:defRPr b="0" i="0" sz="26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None/>
              <a:defRPr b="0" i="0" sz="26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None/>
              <a:defRPr b="0" i="0" sz="26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None/>
              <a:defRPr b="0" i="0" sz="26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None/>
              <a:defRPr b="0" i="0" sz="26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0" name="Google Shape;170;p13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r>
              <a:t/>
            </a:r>
            <a:endParaRPr b="0" i="0" sz="2398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13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r>
              <a:t/>
            </a:r>
            <a:endParaRPr b="0" i="0" sz="2398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13"/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r>
              <a:t/>
            </a:r>
            <a:endParaRPr b="0" i="0" sz="2398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13"/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r>
              <a:t/>
            </a:r>
            <a:endParaRPr b="0" i="0" sz="2398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oftware University logo" id="174" name="Google Shape;174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067957" y="253936"/>
            <a:ext cx="1915704" cy="559235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13"/>
          <p:cNvSpPr txBox="1"/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resentation Title Slide">
  <p:cSld name="Presentation Title Slide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5"/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r>
              <a:t/>
            </a:r>
            <a:endParaRPr b="0" i="0" sz="2398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oftUni logo" id="182" name="Google Shape;182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324460" y="5184000"/>
            <a:ext cx="3751540" cy="129765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15"/>
          <p:cNvSpPr txBox="1"/>
          <p:nvPr>
            <p:ph idx="1" type="body"/>
          </p:nvPr>
        </p:nvSpPr>
        <p:spPr>
          <a:xfrm>
            <a:off x="8708505" y="6130863"/>
            <a:ext cx="2951518" cy="341556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indent="-228600" lvl="0" marL="45720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1A334B"/>
              </a:buClr>
              <a:buSzPts val="1798"/>
              <a:buNone/>
              <a:defRPr b="1" sz="1798">
                <a:solidFill>
                  <a:srgbClr val="1A334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indent="-342900" lvl="2" marL="1371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indent="-342900" lvl="4" marL="2286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4" name="Google Shape;184;p15"/>
          <p:cNvSpPr txBox="1"/>
          <p:nvPr>
            <p:ph idx="2" type="body"/>
          </p:nvPr>
        </p:nvSpPr>
        <p:spPr>
          <a:xfrm>
            <a:off x="8708505" y="5756628"/>
            <a:ext cx="2951518" cy="367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indent="-228600" lvl="0" marL="45720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1A334B"/>
              </a:buClr>
              <a:buSzPts val="1998"/>
              <a:buNone/>
              <a:defRPr b="1" sz="1998">
                <a:solidFill>
                  <a:srgbClr val="1A334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indent="-342900" lvl="2" marL="1371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indent="-342900" lvl="4" marL="2286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descr="SoftUni mascot" id="185" name="Google Shape;18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oftware University logo" id="186" name="Google Shape;186;p15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7944" y="5918567"/>
            <a:ext cx="1830305" cy="628159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15"/>
          <p:cNvSpPr txBox="1"/>
          <p:nvPr>
            <p:ph idx="3" type="body"/>
          </p:nvPr>
        </p:nvSpPr>
        <p:spPr>
          <a:xfrm>
            <a:off x="553082" y="5344180"/>
            <a:ext cx="2980696" cy="444793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indent="-228600" lvl="0" marL="4572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98"/>
              <a:buNone/>
              <a:defRPr b="1" sz="2398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indent="-342900" lvl="2" marL="1371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indent="-342900" lvl="4" marL="2286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8" name="Google Shape;188;p15"/>
          <p:cNvSpPr txBox="1"/>
          <p:nvPr>
            <p:ph idx="4" type="body"/>
          </p:nvPr>
        </p:nvSpPr>
        <p:spPr>
          <a:xfrm>
            <a:off x="553082" y="4851838"/>
            <a:ext cx="2980696" cy="454398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indent="-228600" lvl="0" marL="4572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98"/>
              <a:buNone/>
              <a:defRPr b="1" sz="2798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indent="-342900" lvl="2" marL="1371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indent="-342900" lvl="4" marL="2286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9" name="Google Shape;189;p15"/>
          <p:cNvSpPr/>
          <p:nvPr>
            <p:ph idx="5" type="pic"/>
          </p:nvPr>
        </p:nvSpPr>
        <p:spPr>
          <a:xfrm>
            <a:off x="553082" y="2740913"/>
            <a:ext cx="4642919" cy="1936503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Autofit/>
          </a:bodyPr>
          <a:lstStyle>
            <a:lvl1pPr lvl="0" marR="0" rtl="0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398"/>
              <a:buFont typeface="Noto Sans Symbols"/>
              <a:buNone/>
              <a:defRPr b="0" i="0" sz="3398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Font typeface="Noto Sans Symbols"/>
              <a:buChar char="▪"/>
              <a:defRPr b="0" i="0" sz="319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Font typeface="Noto Sans Symbols"/>
              <a:buChar char="▪"/>
              <a:defRPr b="0" i="0" sz="299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Font typeface="Noto Sans Symbols"/>
              <a:buChar char="▪"/>
              <a:defRPr b="0" i="0" sz="279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Font typeface="Noto Sans Symbols"/>
              <a:buChar char="▪"/>
              <a:defRPr b="0" i="0" sz="259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b="0" i="0" sz="26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b="0" i="0" sz="26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b="0" i="0" sz="26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b="0" i="0" sz="26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0" name="Google Shape;190;p15"/>
          <p:cNvSpPr txBox="1"/>
          <p:nvPr>
            <p:ph idx="6" type="subTitle"/>
          </p:nvPr>
        </p:nvSpPr>
        <p:spPr>
          <a:xfrm>
            <a:off x="554182" y="1258272"/>
            <a:ext cx="11083636" cy="1315728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Autofit/>
          </a:bodyPr>
          <a:lstStyle>
            <a:lvl1pPr lvl="0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598"/>
              <a:buNone/>
              <a:defRPr sz="3598">
                <a:solidFill>
                  <a:schemeClr val="dk1"/>
                </a:solidFill>
              </a:defRPr>
            </a:lvl1pPr>
            <a:lvl2pPr lvl="1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lvl="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lvl="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lvl="4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lvl="5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1" name="Google Shape;191;p15"/>
          <p:cNvSpPr txBox="1"/>
          <p:nvPr>
            <p:ph type="title"/>
          </p:nvPr>
        </p:nvSpPr>
        <p:spPr>
          <a:xfrm>
            <a:off x="554182" y="321502"/>
            <a:ext cx="11083636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98"/>
              <a:buFont typeface="Calibri"/>
              <a:buNone/>
              <a:defRPr sz="4798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Slide">
  <p:cSld name="Section Title Slide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6"/>
          <p:cNvSpPr/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r>
              <a:t/>
            </a:r>
            <a:endParaRPr b="0" i="0" sz="2398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16"/>
          <p:cNvSpPr txBox="1"/>
          <p:nvPr>
            <p:ph idx="1" type="subTitle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>
            <a:lvl1pPr lvl="0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998"/>
              <a:buNone/>
              <a:defRPr b="0" sz="3998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lvl="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lvl="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lvl="4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lvl="5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5" name="Google Shape;195;p16"/>
          <p:cNvSpPr txBox="1"/>
          <p:nvPr>
            <p:ph type="title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96"/>
              <a:buFont typeface="Calibri"/>
              <a:buNone/>
              <a:defRPr b="1" sz="539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>
  <p:cSld name="Title and Content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7"/>
          <p:cNvSpPr txBox="1"/>
          <p:nvPr>
            <p:ph idx="12" type="sldNum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8" name="Google Shape;198;p17"/>
          <p:cNvSpPr txBox="1"/>
          <p:nvPr>
            <p:ph idx="1" type="body"/>
          </p:nvPr>
        </p:nvSpPr>
        <p:spPr>
          <a:xfrm>
            <a:off x="190402" y="1196125"/>
            <a:ext cx="11818096" cy="5528766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Autofit/>
          </a:bodyPr>
          <a:lstStyle>
            <a:lvl1pPr indent="-444372" lvl="0" marL="4572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/>
            </a:lvl1pPr>
            <a:lvl2pPr indent="-431672" lvl="1" marL="9144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/>
            </a:lvl2pPr>
            <a:lvl3pPr indent="-418972" lvl="2" marL="1371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/>
            </a:lvl3pPr>
            <a:lvl4pPr indent="-406272" lvl="3" marL="18288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/>
            </a:lvl4pPr>
            <a:lvl5pPr indent="-393573" lvl="4" marL="2286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9" name="Google Shape;199;p17"/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r>
              <a:t/>
            </a:r>
            <a:endParaRPr b="0" i="0" sz="2398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oftware University logo" id="200" name="Google Shape;200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067957" y="253936"/>
            <a:ext cx="1915704" cy="559235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17"/>
          <p:cNvSpPr txBox="1"/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portant Concept">
  <p:cSld name="Important Concept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8"/>
          <p:cNvSpPr txBox="1"/>
          <p:nvPr>
            <p:ph idx="12" type="sldNum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4" name="Google Shape;204;p18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r>
              <a:t/>
            </a:r>
            <a:endParaRPr b="0" i="0" sz="2398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18"/>
          <p:cNvSpPr txBox="1"/>
          <p:nvPr>
            <p:ph idx="1" type="body"/>
          </p:nvPr>
        </p:nvSpPr>
        <p:spPr>
          <a:xfrm>
            <a:off x="1866000" y="1121143"/>
            <a:ext cx="10129234" cy="5546589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Autofit/>
          </a:bodyPr>
          <a:lstStyle>
            <a:lvl1pPr indent="-444372" lvl="0" marL="4572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>
                <a:solidFill>
                  <a:schemeClr val="dk1"/>
                </a:solidFill>
              </a:defRPr>
            </a:lvl1pPr>
            <a:lvl2pPr indent="-431672" lvl="1" marL="9144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>
                <a:solidFill>
                  <a:schemeClr val="dk1"/>
                </a:solidFill>
              </a:defRPr>
            </a:lvl2pPr>
            <a:lvl3pPr indent="-418972" lvl="2" marL="1371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>
                <a:solidFill>
                  <a:schemeClr val="dk1"/>
                </a:solidFill>
              </a:defRPr>
            </a:lvl3pPr>
            <a:lvl4pPr indent="-406272" lvl="3" marL="18288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>
                <a:solidFill>
                  <a:schemeClr val="dk1"/>
                </a:solidFill>
              </a:defRPr>
            </a:lvl4pPr>
            <a:lvl5pPr indent="-393573" lvl="4" marL="2286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>
                <a:solidFill>
                  <a:schemeClr val="dk1"/>
                </a:solidFill>
              </a:defRPr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descr="Software University logo" id="206" name="Google Shape;206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008761" y="190267"/>
            <a:ext cx="2013336" cy="690975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18"/>
          <p:cNvSpPr txBox="1"/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08" name="Google Shape;208;p18"/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209" name="Google Shape;209;p18"/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10" name="Google Shape;210;p18"/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A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18"/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rect b="b" l="l" r="r" t="t"/>
                <a:pathLst>
                  <a:path extrusionOk="0" h="787400" w="113665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A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18"/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rect b="b" l="l" r="r" t="t"/>
                <a:pathLst>
                  <a:path extrusionOk="0" h="787400" w="113665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A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18"/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fmla="val 18068338" name="adj1"/>
                  <a:gd fmla="val 0" name="adj2"/>
                </a:avLst>
              </a:prstGeom>
              <a:noFill/>
              <a:ln cap="rnd" cmpd="sng" w="3810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234465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18"/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fmla="val 17518504" name="adj1"/>
                  <a:gd fmla="val 17709817" name="adj2"/>
                </a:avLst>
              </a:prstGeom>
              <a:noFill/>
              <a:ln cap="rnd" cmpd="sng" w="3810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234465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15" name="Google Shape;215;p18"/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>
                <a:gd fmla="val 16667" name="adj"/>
              </a:avLst>
            </a:prstGeom>
            <a:solidFill>
              <a:srgbClr val="F2A40D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A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18"/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>
                <a:gd fmla="val 16667" name="adj"/>
              </a:avLst>
            </a:prstGeom>
            <a:solidFill>
              <a:srgbClr val="F2A40D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52400" sx="70000" rotWithShape="0" dir="5400000" dist="381000" sy="70000">
                <a:srgbClr val="000000">
                  <a:alpha val="2980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A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17" name="Google Shape;217;p18"/>
            <p:cNvCxnSpPr/>
            <p:nvPr/>
          </p:nvCxnSpPr>
          <p:spPr>
            <a:xfrm rot="10800000">
              <a:off x="4472677" y="2844800"/>
              <a:ext cx="161562" cy="1164292"/>
            </a:xfrm>
            <a:prstGeom prst="straightConnector1">
              <a:avLst/>
            </a:prstGeom>
            <a:solidFill>
              <a:srgbClr val="464646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8" name="Google Shape;218;p18"/>
            <p:cNvCxnSpPr/>
            <p:nvPr/>
          </p:nvCxnSpPr>
          <p:spPr>
            <a:xfrm rot="10800000">
              <a:off x="4578548" y="3618567"/>
              <a:ext cx="528128" cy="0"/>
            </a:xfrm>
            <a:prstGeom prst="straightConnector1">
              <a:avLst/>
            </a:prstGeom>
            <a:solidFill>
              <a:srgbClr val="464646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219" name="Google Shape;219;p18"/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</p:grpSpPr>
          <p:cxnSp>
            <p:nvCxnSpPr>
              <p:cNvPr id="220" name="Google Shape;220;p18"/>
              <p:cNvCxnSpPr/>
              <p:nvPr/>
            </p:nvCxnSpPr>
            <p:spPr>
              <a:xfrm rot="10800000">
                <a:off x="2321560" y="3054881"/>
                <a:ext cx="331283" cy="15134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21" name="Google Shape;221;p18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222" name="Google Shape;222;p18"/>
            <p:cNvCxnSpPr/>
            <p:nvPr/>
          </p:nvCxnSpPr>
          <p:spPr>
            <a:xfrm flipH="1" rot="10800000">
              <a:off x="5048904" y="2844800"/>
              <a:ext cx="142425" cy="1164292"/>
            </a:xfrm>
            <a:prstGeom prst="straightConnector1">
              <a:avLst/>
            </a:prstGeom>
            <a:solidFill>
              <a:srgbClr val="464646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23" name="Google Shape;223;p18"/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>
                <a:gd fmla="val 16667" name="adj"/>
              </a:avLst>
            </a:prstGeom>
            <a:solidFill>
              <a:srgbClr val="F2A40D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A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24" name="Google Shape;224;p18"/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</p:grpSpPr>
          <p:cxnSp>
            <p:nvCxnSpPr>
              <p:cNvPr id="225" name="Google Shape;225;p18"/>
              <p:cNvCxnSpPr/>
              <p:nvPr/>
            </p:nvCxnSpPr>
            <p:spPr>
              <a:xfrm rot="10800000">
                <a:off x="2321560" y="3054881"/>
                <a:ext cx="331283" cy="15134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26" name="Google Shape;226;p18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cxnSp>
        <p:nvCxnSpPr>
          <p:cNvPr id="227" name="Google Shape;227;p18"/>
          <p:cNvCxnSpPr>
            <a:stCxn id="211" idx="2"/>
          </p:cNvCxnSpPr>
          <p:nvPr/>
        </p:nvCxnSpPr>
        <p:spPr>
          <a:xfrm rot="10800000">
            <a:off x="673739" y="4203953"/>
            <a:ext cx="955200" cy="0"/>
          </a:xfrm>
          <a:prstGeom prst="straightConnector1">
            <a:avLst/>
          </a:prstGeom>
          <a:solidFill>
            <a:srgbClr val="464646"/>
          </a:solidFill>
          <a:ln cap="flat" cmpd="sng" w="38100">
            <a:solidFill>
              <a:srgbClr val="464646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portant Example">
  <p:cSld name="Important Example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9"/>
          <p:cNvSpPr txBox="1"/>
          <p:nvPr>
            <p:ph idx="12" type="sldNum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0" name="Google Shape;230;p19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r>
              <a:t/>
            </a:r>
            <a:endParaRPr b="0" i="0" sz="2398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19"/>
          <p:cNvSpPr txBox="1"/>
          <p:nvPr>
            <p:ph idx="1" type="body"/>
          </p:nvPr>
        </p:nvSpPr>
        <p:spPr>
          <a:xfrm>
            <a:off x="1673561" y="1121143"/>
            <a:ext cx="10321675" cy="5546589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Autofit/>
          </a:bodyPr>
          <a:lstStyle>
            <a:lvl1pPr indent="-444372" lvl="0" marL="4572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>
                <a:solidFill>
                  <a:schemeClr val="dk1"/>
                </a:solidFill>
              </a:defRPr>
            </a:lvl1pPr>
            <a:lvl2pPr indent="-431672" lvl="1" marL="9144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>
                <a:solidFill>
                  <a:schemeClr val="dk1"/>
                </a:solidFill>
              </a:defRPr>
            </a:lvl2pPr>
            <a:lvl3pPr indent="-418972" lvl="2" marL="1371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>
                <a:solidFill>
                  <a:schemeClr val="dk1"/>
                </a:solidFill>
              </a:defRPr>
            </a:lvl3pPr>
            <a:lvl4pPr indent="-406272" lvl="3" marL="18288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>
                <a:solidFill>
                  <a:schemeClr val="dk1"/>
                </a:solidFill>
              </a:defRPr>
            </a:lvl4pPr>
            <a:lvl5pPr indent="-393573" lvl="4" marL="2286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>
                <a:solidFill>
                  <a:schemeClr val="dk1"/>
                </a:solidFill>
              </a:defRPr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descr="Software University logo" id="232" name="Google Shape;232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008761" y="190267"/>
            <a:ext cx="2013336" cy="690975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19"/>
          <p:cNvSpPr txBox="1"/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34" name="Google Shape;234;p19"/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235" name="Google Shape;235;p19"/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36" name="Google Shape;236;p19"/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A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19"/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rect b="b" l="l" r="r" t="t"/>
                <a:pathLst>
                  <a:path extrusionOk="0" h="787400" w="113665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A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19"/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rect b="b" l="l" r="r" t="t"/>
                <a:pathLst>
                  <a:path extrusionOk="0" h="787400" w="113665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A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19"/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fmla="val 18068338" name="adj1"/>
                  <a:gd fmla="val 0" name="adj2"/>
                </a:avLst>
              </a:prstGeom>
              <a:noFill/>
              <a:ln cap="rnd" cmpd="sng" w="3810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234465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19"/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fmla="val 17518504" name="adj1"/>
                  <a:gd fmla="val 17709817" name="adj2"/>
                </a:avLst>
              </a:prstGeom>
              <a:noFill/>
              <a:ln cap="rnd" cmpd="sng" w="3810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234465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41" name="Google Shape;241;p19"/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>
                <a:gd fmla="val 16667" name="adj"/>
              </a:avLst>
            </a:prstGeom>
            <a:solidFill>
              <a:srgbClr val="F2A40D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A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19"/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>
                <a:gd fmla="val 16667" name="adj"/>
              </a:avLst>
            </a:prstGeom>
            <a:solidFill>
              <a:srgbClr val="F2A40D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52400" sx="70000" rotWithShape="0" dir="5400000" dist="381000" sy="70000">
                <a:srgbClr val="000000">
                  <a:alpha val="2980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A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43" name="Google Shape;243;p19"/>
            <p:cNvCxnSpPr/>
            <p:nvPr/>
          </p:nvCxnSpPr>
          <p:spPr>
            <a:xfrm rot="10800000">
              <a:off x="4472677" y="2844800"/>
              <a:ext cx="161562" cy="1164292"/>
            </a:xfrm>
            <a:prstGeom prst="straightConnector1">
              <a:avLst/>
            </a:prstGeom>
            <a:solidFill>
              <a:srgbClr val="464646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4" name="Google Shape;244;p19"/>
            <p:cNvCxnSpPr/>
            <p:nvPr/>
          </p:nvCxnSpPr>
          <p:spPr>
            <a:xfrm rot="10800000">
              <a:off x="4578548" y="3618567"/>
              <a:ext cx="528128" cy="0"/>
            </a:xfrm>
            <a:prstGeom prst="straightConnector1">
              <a:avLst/>
            </a:prstGeom>
            <a:solidFill>
              <a:srgbClr val="464646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245" name="Google Shape;245;p19"/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</p:grpSpPr>
          <p:cxnSp>
            <p:nvCxnSpPr>
              <p:cNvPr id="246" name="Google Shape;246;p19"/>
              <p:cNvCxnSpPr/>
              <p:nvPr/>
            </p:nvCxnSpPr>
            <p:spPr>
              <a:xfrm rot="10800000">
                <a:off x="2321560" y="3054881"/>
                <a:ext cx="331283" cy="15134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47" name="Google Shape;247;p19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248" name="Google Shape;248;p19"/>
            <p:cNvCxnSpPr/>
            <p:nvPr/>
          </p:nvCxnSpPr>
          <p:spPr>
            <a:xfrm flipH="1" rot="10800000">
              <a:off x="5048904" y="2844800"/>
              <a:ext cx="142425" cy="1164292"/>
            </a:xfrm>
            <a:prstGeom prst="straightConnector1">
              <a:avLst/>
            </a:prstGeom>
            <a:solidFill>
              <a:srgbClr val="464646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49" name="Google Shape;249;p19"/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>
                <a:gd fmla="val 16667" name="adj"/>
              </a:avLst>
            </a:prstGeom>
            <a:solidFill>
              <a:srgbClr val="F2A40D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A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50" name="Google Shape;250;p19"/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</p:grpSpPr>
          <p:cxnSp>
            <p:nvCxnSpPr>
              <p:cNvPr id="251" name="Google Shape;251;p19"/>
              <p:cNvCxnSpPr/>
              <p:nvPr/>
            </p:nvCxnSpPr>
            <p:spPr>
              <a:xfrm rot="10800000">
                <a:off x="2321560" y="3054881"/>
                <a:ext cx="331283" cy="15134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52" name="Google Shape;252;p19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>
  <p:cSld name="Blank Slide"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0"/>
          <p:cNvSpPr txBox="1"/>
          <p:nvPr>
            <p:ph idx="12" type="sldNum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5" name="Google Shape;255;p20"/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r>
              <a:t/>
            </a:r>
            <a:endParaRPr b="0" i="0" sz="2398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20"/>
          <p:cNvSpPr txBox="1"/>
          <p:nvPr>
            <p:ph idx="1" type="body"/>
          </p:nvPr>
        </p:nvSpPr>
        <p:spPr>
          <a:xfrm>
            <a:off x="585176" y="1121143"/>
            <a:ext cx="11410061" cy="5546589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Autofit/>
          </a:bodyPr>
          <a:lstStyle>
            <a:lvl1pPr indent="-444372" lvl="0" marL="4572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>
                <a:solidFill>
                  <a:schemeClr val="dk1"/>
                </a:solidFill>
              </a:defRPr>
            </a:lvl1pPr>
            <a:lvl2pPr indent="-431672" lvl="1" marL="9144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>
                <a:solidFill>
                  <a:schemeClr val="dk1"/>
                </a:solidFill>
              </a:defRPr>
            </a:lvl2pPr>
            <a:lvl3pPr indent="-418972" lvl="2" marL="1371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>
                <a:solidFill>
                  <a:schemeClr val="dk1"/>
                </a:solidFill>
              </a:defRPr>
            </a:lvl3pPr>
            <a:lvl4pPr indent="-406272" lvl="3" marL="18288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>
                <a:solidFill>
                  <a:schemeClr val="dk1"/>
                </a:solidFill>
              </a:defRPr>
            </a:lvl4pPr>
            <a:lvl5pPr indent="-393573" lvl="4" marL="2286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>
                <a:solidFill>
                  <a:schemeClr val="dk1"/>
                </a:solidFill>
              </a:defRPr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7" name="Google Shape;257;p20"/>
          <p:cNvSpPr txBox="1"/>
          <p:nvPr>
            <p:ph type="title"/>
          </p:nvPr>
        </p:nvSpPr>
        <p:spPr>
          <a:xfrm>
            <a:off x="585176" y="100750"/>
            <a:ext cx="11410061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58" name="Google Shape;258;p20"/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59" name="Google Shape;259;p20"/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60" name="Google Shape;260;p20"/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A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1" name="Google Shape;261;p20"/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rect b="b" l="l" r="r" t="t"/>
                <a:pathLst>
                  <a:path extrusionOk="0" h="787400" w="113665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A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2" name="Google Shape;262;p20"/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rect b="b" l="l" r="r" t="t"/>
                <a:pathLst>
                  <a:path extrusionOk="0" h="787400" w="113665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A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3" name="Google Shape;263;p20"/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fmla="val 18068338" name="adj1"/>
                  <a:gd fmla="val 0" name="adj2"/>
                </a:avLst>
              </a:prstGeom>
              <a:noFill/>
              <a:ln cap="rnd" cmpd="sng" w="3810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234465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4" name="Google Shape;264;p20"/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fmla="val 17518504" name="adj1"/>
                  <a:gd fmla="val 17709817" name="adj2"/>
                </a:avLst>
              </a:prstGeom>
              <a:noFill/>
              <a:ln cap="rnd" cmpd="sng" w="3810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234465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65" name="Google Shape;265;p20"/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>
                <a:gd fmla="val 16667" name="adj"/>
              </a:avLst>
            </a:prstGeom>
            <a:solidFill>
              <a:srgbClr val="F2A40D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A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20"/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>
                <a:gd fmla="val 16667" name="adj"/>
              </a:avLst>
            </a:prstGeom>
            <a:solidFill>
              <a:srgbClr val="F2A40D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52400" sx="70000" rotWithShape="0" dir="5400000" dist="381000" sy="70000">
                <a:srgbClr val="000000">
                  <a:alpha val="2980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A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67" name="Google Shape;267;p20"/>
            <p:cNvCxnSpPr/>
            <p:nvPr/>
          </p:nvCxnSpPr>
          <p:spPr>
            <a:xfrm rot="10800000">
              <a:off x="4472677" y="2844800"/>
              <a:ext cx="161562" cy="1164292"/>
            </a:xfrm>
            <a:prstGeom prst="straightConnector1">
              <a:avLst/>
            </a:prstGeom>
            <a:solidFill>
              <a:srgbClr val="464646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8" name="Google Shape;268;p20"/>
            <p:cNvCxnSpPr/>
            <p:nvPr/>
          </p:nvCxnSpPr>
          <p:spPr>
            <a:xfrm rot="10800000">
              <a:off x="4578548" y="3618567"/>
              <a:ext cx="528128" cy="0"/>
            </a:xfrm>
            <a:prstGeom prst="straightConnector1">
              <a:avLst/>
            </a:prstGeom>
            <a:solidFill>
              <a:srgbClr val="464646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269" name="Google Shape;269;p20"/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</p:grpSpPr>
          <p:cxnSp>
            <p:nvCxnSpPr>
              <p:cNvPr id="270" name="Google Shape;270;p20"/>
              <p:cNvCxnSpPr/>
              <p:nvPr/>
            </p:nvCxnSpPr>
            <p:spPr>
              <a:xfrm rot="10800000">
                <a:off x="2321560" y="3054881"/>
                <a:ext cx="331283" cy="15134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71" name="Google Shape;271;p20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272" name="Google Shape;272;p20"/>
            <p:cNvCxnSpPr/>
            <p:nvPr/>
          </p:nvCxnSpPr>
          <p:spPr>
            <a:xfrm flipH="1" rot="10800000">
              <a:off x="5048904" y="2844800"/>
              <a:ext cx="142425" cy="1164292"/>
            </a:xfrm>
            <a:prstGeom prst="straightConnector1">
              <a:avLst/>
            </a:prstGeom>
            <a:solidFill>
              <a:srgbClr val="464646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73" name="Google Shape;273;p20"/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>
                <a:gd fmla="val 16667" name="adj"/>
              </a:avLst>
            </a:prstGeom>
            <a:solidFill>
              <a:srgbClr val="F2A40D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A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74" name="Google Shape;274;p20"/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</p:grpSpPr>
          <p:cxnSp>
            <p:nvCxnSpPr>
              <p:cNvPr id="275" name="Google Shape;275;p20"/>
              <p:cNvCxnSpPr/>
              <p:nvPr/>
            </p:nvCxnSpPr>
            <p:spPr>
              <a:xfrm rot="10800000">
                <a:off x="2321560" y="3054881"/>
                <a:ext cx="331283" cy="15134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76" name="Google Shape;276;p20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urce Code Example">
  <p:cSld name="Source Code Example"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1"/>
          <p:cNvSpPr txBox="1"/>
          <p:nvPr>
            <p:ph idx="12" type="sldNum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9" name="Google Shape;279;p21"/>
          <p:cNvSpPr txBox="1"/>
          <p:nvPr>
            <p:ph idx="1" type="body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rgbClr val="ACB4C3">
              <a:alpha val="14901"/>
            </a:srgbClr>
          </a:solidFill>
          <a:ln cap="flat" cmpd="sng" w="12700">
            <a:solidFill>
              <a:srgbClr val="112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>
            <a:lvl1pPr indent="-228600" lvl="0" marL="4572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98"/>
              <a:buNone/>
              <a:defRPr b="1" sz="2398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-342900" lvl="1" marL="9144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indent="-342900" lvl="2" marL="1371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indent="-342900" lvl="4" marL="2286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0" name="Google Shape;280;p21"/>
          <p:cNvSpPr txBox="1"/>
          <p:nvPr>
            <p:ph idx="2" type="body"/>
          </p:nvPr>
        </p:nvSpPr>
        <p:spPr>
          <a:xfrm>
            <a:off x="190501" y="1196126"/>
            <a:ext cx="11811097" cy="5561124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Autofit/>
          </a:bodyPr>
          <a:lstStyle>
            <a:lvl1pPr indent="-228600" lvl="0" marL="4572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  <a:defRPr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  <a:defRPr/>
            </a:lvl2pPr>
            <a:lvl3pPr indent="-342900" lvl="2" marL="1371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indent="-342900" lvl="4" marL="2286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1" name="Google Shape;281;p21"/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r>
              <a:t/>
            </a:r>
            <a:endParaRPr b="0" i="0" sz="2398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oftware University logo" id="282" name="Google Shape;282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067957" y="253936"/>
            <a:ext cx="1915704" cy="559235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21"/>
          <p:cNvSpPr txBox="1"/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>
  <p:cSld name="Title and Conten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" name="Google Shape;27;p3"/>
          <p:cNvSpPr txBox="1"/>
          <p:nvPr>
            <p:ph idx="1" type="body"/>
          </p:nvPr>
        </p:nvSpPr>
        <p:spPr>
          <a:xfrm>
            <a:off x="190402" y="1196125"/>
            <a:ext cx="11818096" cy="5528766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Autofit/>
          </a:bodyPr>
          <a:lstStyle>
            <a:lvl1pPr indent="-444372" lvl="0" marL="4572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/>
            </a:lvl1pPr>
            <a:lvl2pPr indent="-431672" lvl="1" marL="9144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/>
            </a:lvl2pPr>
            <a:lvl3pPr indent="-418972" lvl="2" marL="1371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/>
            </a:lvl3pPr>
            <a:lvl4pPr indent="-406272" lvl="3" marL="18288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/>
            </a:lvl4pPr>
            <a:lvl5pPr indent="-393573" lvl="4" marL="2286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3"/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r>
              <a:t/>
            </a:r>
            <a:endParaRPr b="0" i="0" sz="2398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oftware University logo" id="29" name="Google Shape;29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067957" y="253936"/>
            <a:ext cx="1915704" cy="559235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3"/>
          <p:cNvSpPr txBox="1"/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 Slide">
  <p:cSld name="Comparison Slide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2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60925" lIns="121850" spcFirstLastPara="1" rIns="121850" wrap="square" tIns="60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r>
              <a:t/>
            </a:r>
            <a:endParaRPr b="0" i="0" sz="2398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22"/>
          <p:cNvSpPr txBox="1"/>
          <p:nvPr>
            <p:ph idx="12" type="sldNum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7" name="Google Shape;287;p22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dk2"/>
          </a:solidFill>
          <a:ln cap="flat" cmpd="sng" w="635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r>
              <a:t/>
            </a:r>
            <a:endParaRPr b="0" i="0" sz="2398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oftware University logo" id="288" name="Google Shape;288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616551" y="5206773"/>
            <a:ext cx="958900" cy="1184869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22"/>
          <p:cNvSpPr txBox="1"/>
          <p:nvPr>
            <p:ph idx="1" type="body"/>
          </p:nvPr>
        </p:nvSpPr>
        <p:spPr>
          <a:xfrm>
            <a:off x="6456000" y="1195931"/>
            <a:ext cx="5545597" cy="4957073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Autofit/>
          </a:bodyPr>
          <a:lstStyle>
            <a:lvl1pPr indent="-444372" lvl="0" marL="4572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/>
            </a:lvl1pPr>
            <a:lvl2pPr indent="-431672" lvl="1" marL="9144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/>
            </a:lvl2pPr>
            <a:lvl3pPr indent="-418972" lvl="2" marL="1371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/>
            </a:lvl3pPr>
            <a:lvl4pPr indent="-406272" lvl="3" marL="18288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/>
            </a:lvl4pPr>
            <a:lvl5pPr indent="-393573" lvl="4" marL="2286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0" name="Google Shape;290;p22"/>
          <p:cNvSpPr txBox="1"/>
          <p:nvPr>
            <p:ph idx="2" type="body"/>
          </p:nvPr>
        </p:nvSpPr>
        <p:spPr>
          <a:xfrm>
            <a:off x="190402" y="1195931"/>
            <a:ext cx="5545598" cy="4957073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Autofit/>
          </a:bodyPr>
          <a:lstStyle>
            <a:lvl1pPr indent="-444372" lvl="0" marL="4572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/>
            </a:lvl1pPr>
            <a:lvl2pPr indent="-431672" lvl="1" marL="9144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/>
            </a:lvl2pPr>
            <a:lvl3pPr indent="-418972" lvl="2" marL="1371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/>
            </a:lvl3pPr>
            <a:lvl4pPr indent="-406272" lvl="3" marL="18288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/>
            </a:lvl4pPr>
            <a:lvl5pPr indent="-393573" lvl="4" marL="2286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1" name="Google Shape;291;p22"/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r>
              <a:t/>
            </a:r>
            <a:endParaRPr b="0" i="0" sz="2398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oftware University logo" id="292" name="Google Shape;292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67957" y="253936"/>
            <a:ext cx="1915704" cy="559235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22"/>
          <p:cNvSpPr txBox="1"/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 and Content">
  <p:cSld name="Image and Content"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3"/>
          <p:cNvSpPr txBox="1"/>
          <p:nvPr>
            <p:ph idx="12" type="sldNum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6" name="Google Shape;296;p23"/>
          <p:cNvSpPr txBox="1"/>
          <p:nvPr>
            <p:ph idx="1" type="body"/>
          </p:nvPr>
        </p:nvSpPr>
        <p:spPr>
          <a:xfrm>
            <a:off x="4569002" y="1353866"/>
            <a:ext cx="7426234" cy="5219931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Autofit/>
          </a:bodyPr>
          <a:lstStyle>
            <a:lvl1pPr indent="-444372" lvl="0" marL="4572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/>
            </a:lvl1pPr>
            <a:lvl2pPr indent="-431672" lvl="1" marL="9144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/>
            </a:lvl2pPr>
            <a:lvl3pPr indent="-418972" lvl="2" marL="1371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/>
            </a:lvl3pPr>
            <a:lvl4pPr indent="-406272" lvl="3" marL="18288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/>
            </a:lvl4pPr>
            <a:lvl5pPr indent="-393573" lvl="4" marL="2286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7" name="Google Shape;297;p23"/>
          <p:cNvSpPr/>
          <p:nvPr>
            <p:ph idx="2" type="pic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>
            <a:lvl1pPr lvl="0" marR="0" rtl="0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31"/>
              <a:buFont typeface="Noto Sans Symbols"/>
              <a:buNone/>
              <a:defRPr b="0" i="0" sz="213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731"/>
              <a:buFont typeface="Noto Sans Symbols"/>
              <a:buNone/>
              <a:defRPr b="0" i="0" sz="373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Font typeface="Noto Sans Symbols"/>
              <a:buNone/>
              <a:defRPr b="0" i="0" sz="319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65"/>
              <a:buFont typeface="Noto Sans Symbols"/>
              <a:buNone/>
              <a:defRPr b="0" i="0" sz="26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65"/>
              <a:buFont typeface="Noto Sans Symbols"/>
              <a:buNone/>
              <a:defRPr b="0" i="0" sz="26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None/>
              <a:defRPr b="0" i="0" sz="26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None/>
              <a:defRPr b="0" i="0" sz="26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None/>
              <a:defRPr b="0" i="0" sz="26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None/>
              <a:defRPr b="0" i="0" sz="26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8" name="Google Shape;298;p23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r>
              <a:t/>
            </a:r>
            <a:endParaRPr b="0" i="0" sz="2398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23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r>
              <a:t/>
            </a:r>
            <a:endParaRPr b="0" i="0" sz="2398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23"/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r>
              <a:t/>
            </a:r>
            <a:endParaRPr b="0" i="0" sz="2398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23"/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r>
              <a:t/>
            </a:r>
            <a:endParaRPr b="0" i="0" sz="2398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oftware University logo" id="302" name="Google Shape;302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067957" y="253936"/>
            <a:ext cx="1915704" cy="559235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23"/>
          <p:cNvSpPr txBox="1"/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estions Slide">
  <p:cSld name="Questions Slide">
    <p:bg>
      <p:bgPr>
        <a:solidFill>
          <a:schemeClr val="lt2"/>
        </a:solidFill>
      </p:bgPr>
    </p:bg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4"/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r>
              <a:t/>
            </a:r>
            <a:endParaRPr b="0" i="0" sz="2398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24"/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© SoftUni - </a:t>
            </a:r>
            <a:r>
              <a:rPr b="0" i="0" lang="en-US" sz="16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2"/>
              </a:rPr>
              <a:t>https://softuni.</a:t>
            </a:r>
            <a:r>
              <a:rPr b="0" i="0" lang="en-US" sz="1600" u="sng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bg</a:t>
            </a:r>
            <a:r>
              <a:rPr b="0" i="0" lang="en-US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. Copyrighted document. Unauthorized copy, reproduction or use is not permitted.</a:t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oftUni mascot with open hand" id="307" name="Google Shape;307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2586" y="2898830"/>
            <a:ext cx="2451608" cy="295974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8" name="Google Shape;308;p24"/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descr="SoftUni Kids logo" id="309" name="Google Shape;309;p2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oftUni Foundation logo" id="310" name="Google Shape;310;p2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oftUni Digital logo" id="311" name="Google Shape;311;p24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oftUni Creative logo" id="312" name="Google Shape;312;p24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oftUni Svetlina logo" id="313" name="Google Shape;313;p24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oftware University logo" id="314" name="Google Shape;314;p24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15" name="Google Shape;315;p24"/>
            <p:cNvCxnSpPr/>
            <p:nvPr/>
          </p:nvCxnSpPr>
          <p:spPr>
            <a:xfrm>
              <a:off x="11077113" y="3335565"/>
              <a:ext cx="0" cy="236220"/>
            </a:xfrm>
            <a:prstGeom prst="straightConnector1">
              <a:avLst/>
            </a:prstGeom>
            <a:noFill/>
            <a:ln cap="flat" cmpd="sng" w="25400">
              <a:solidFill>
                <a:srgbClr val="FF9D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6" name="Google Shape;316;p24"/>
            <p:cNvCxnSpPr/>
            <p:nvPr/>
          </p:nvCxnSpPr>
          <p:spPr>
            <a:xfrm>
              <a:off x="9637113" y="3329215"/>
              <a:ext cx="0" cy="236220"/>
            </a:xfrm>
            <a:prstGeom prst="straightConnector1">
              <a:avLst/>
            </a:prstGeom>
            <a:noFill/>
            <a:ln cap="flat" cmpd="sng" w="25400">
              <a:solidFill>
                <a:srgbClr val="FF9D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7" name="Google Shape;317;p24"/>
            <p:cNvCxnSpPr/>
            <p:nvPr/>
          </p:nvCxnSpPr>
          <p:spPr>
            <a:xfrm>
              <a:off x="8197113" y="3329215"/>
              <a:ext cx="0" cy="236220"/>
            </a:xfrm>
            <a:prstGeom prst="straightConnector1">
              <a:avLst/>
            </a:prstGeom>
            <a:noFill/>
            <a:ln cap="flat" cmpd="sng" w="25400">
              <a:solidFill>
                <a:srgbClr val="FF9D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8" name="Google Shape;318;p24"/>
            <p:cNvCxnSpPr/>
            <p:nvPr/>
          </p:nvCxnSpPr>
          <p:spPr>
            <a:xfrm>
              <a:off x="6757113" y="3329215"/>
              <a:ext cx="0" cy="236220"/>
            </a:xfrm>
            <a:prstGeom prst="straightConnector1">
              <a:avLst/>
            </a:prstGeom>
            <a:noFill/>
            <a:ln cap="flat" cmpd="sng" w="25400">
              <a:solidFill>
                <a:srgbClr val="FF9D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9" name="Google Shape;319;p24"/>
            <p:cNvCxnSpPr/>
            <p:nvPr/>
          </p:nvCxnSpPr>
          <p:spPr>
            <a:xfrm>
              <a:off x="5309913" y="3335565"/>
              <a:ext cx="0" cy="236220"/>
            </a:xfrm>
            <a:prstGeom prst="straightConnector1">
              <a:avLst/>
            </a:prstGeom>
            <a:noFill/>
            <a:ln cap="flat" cmpd="sng" w="25400">
              <a:solidFill>
                <a:srgbClr val="FF9D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20" name="Google Shape;320;p24"/>
            <p:cNvCxnSpPr/>
            <p:nvPr/>
          </p:nvCxnSpPr>
          <p:spPr>
            <a:xfrm>
              <a:off x="3915327" y="3335565"/>
              <a:ext cx="0" cy="236220"/>
            </a:xfrm>
            <a:prstGeom prst="straightConnector1">
              <a:avLst/>
            </a:prstGeom>
            <a:noFill/>
            <a:ln cap="flat" cmpd="sng" w="25400">
              <a:solidFill>
                <a:srgbClr val="FF9D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21" name="Google Shape;321;p24"/>
            <p:cNvCxnSpPr/>
            <p:nvPr/>
          </p:nvCxnSpPr>
          <p:spPr>
            <a:xfrm>
              <a:off x="3915327" y="3335565"/>
              <a:ext cx="7161786" cy="0"/>
            </a:xfrm>
            <a:prstGeom prst="straightConnector1">
              <a:avLst/>
            </a:prstGeom>
            <a:noFill/>
            <a:ln cap="flat" cmpd="sng" w="25400">
              <a:solidFill>
                <a:srgbClr val="FF9D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22" name="Google Shape;322;p24"/>
            <p:cNvCxnSpPr/>
            <p:nvPr/>
          </p:nvCxnSpPr>
          <p:spPr>
            <a:xfrm>
              <a:off x="7496220" y="3092995"/>
              <a:ext cx="0" cy="236220"/>
            </a:xfrm>
            <a:prstGeom prst="straightConnector1">
              <a:avLst/>
            </a:prstGeom>
            <a:noFill/>
            <a:ln cap="flat" cmpd="sng" w="25400">
              <a:solidFill>
                <a:srgbClr val="FF9D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pic>
          <p:nvPicPr>
            <p:cNvPr descr="SoftUni logo" id="323" name="Google Shape;323;p24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24" name="Google Shape;324;p24"/>
          <p:cNvSpPr txBox="1"/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descr="Software University logo" id="325" name="Google Shape;325;p24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0008761" y="190267"/>
            <a:ext cx="2013336" cy="69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bout Slide">
  <p:cSld name="About Slide"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5"/>
          <p:cNvSpPr txBox="1"/>
          <p:nvPr>
            <p:ph idx="12" type="sldNum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Forum icon" id="328" name="Google Shape;328;p25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24350" y="5249556"/>
            <a:ext cx="970156" cy="9657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acebook logo" id="329" name="Google Shape;329;p25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507451" y="3689937"/>
            <a:ext cx="1003954" cy="10175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oftware University logo" id="330" name="Google Shape;330;p25">
            <a:hlinkClick r:id="rId6"/>
          </p:cNvPr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413401" y="1674000"/>
            <a:ext cx="1192055" cy="14738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oftUni mascot" id="331" name="Google Shape;331;p25">
            <a:hlinkClick r:id="rId8"/>
          </p:cNvPr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25"/>
          <p:cNvSpPr txBox="1"/>
          <p:nvPr>
            <p:ph idx="1" type="body"/>
          </p:nvPr>
        </p:nvSpPr>
        <p:spPr>
          <a:xfrm>
            <a:off x="152410" y="1186307"/>
            <a:ext cx="8688590" cy="5496127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Autofit/>
          </a:bodyPr>
          <a:lstStyle>
            <a:lvl1pPr indent="-406273" lvl="0" marL="4572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 sz="2798"/>
            </a:lvl1pPr>
            <a:lvl2pPr indent="-406400" lvl="1" marL="9144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  <a:defRPr sz="2800"/>
            </a:lvl2pPr>
            <a:lvl3pPr indent="-418972" lvl="2" marL="1371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/>
            </a:lvl3pPr>
            <a:lvl4pPr indent="-342900" lvl="3" marL="18288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indent="-342900" lvl="4" marL="2286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3" name="Google Shape;333;p25"/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r>
              <a:t/>
            </a:r>
            <a:endParaRPr b="0" i="0" sz="2398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oftware University logo" id="334" name="Google Shape;334;p25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0067957" y="253936"/>
            <a:ext cx="1915704" cy="559235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25"/>
          <p:cNvSpPr txBox="1"/>
          <p:nvPr>
            <p:ph type="title"/>
          </p:nvPr>
        </p:nvSpPr>
        <p:spPr>
          <a:xfrm>
            <a:off x="172286" y="108873"/>
            <a:ext cx="9742626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Slide">
  <p:cSld name="Section Title Slide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/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r>
              <a:t/>
            </a:r>
            <a:endParaRPr b="0" i="0" sz="2398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4"/>
          <p:cNvSpPr txBox="1"/>
          <p:nvPr>
            <p:ph idx="1" type="subTitle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>
            <a:lvl1pPr lvl="0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998"/>
              <a:buNone/>
              <a:defRPr b="0" sz="3998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lvl="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lvl="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lvl="4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lvl="5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type="title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96"/>
              <a:buFont typeface="Calibri"/>
              <a:buNone/>
              <a:defRPr b="1" sz="539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portant Example">
  <p:cSld name="Important Example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r>
              <a:t/>
            </a:r>
            <a:endParaRPr b="0" i="0" sz="2398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5"/>
          <p:cNvSpPr txBox="1"/>
          <p:nvPr>
            <p:ph idx="1" type="body"/>
          </p:nvPr>
        </p:nvSpPr>
        <p:spPr>
          <a:xfrm>
            <a:off x="1673561" y="1121143"/>
            <a:ext cx="10321675" cy="5546589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Autofit/>
          </a:bodyPr>
          <a:lstStyle>
            <a:lvl1pPr indent="-444372" lvl="0" marL="4572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>
                <a:solidFill>
                  <a:schemeClr val="dk1"/>
                </a:solidFill>
              </a:defRPr>
            </a:lvl1pPr>
            <a:lvl2pPr indent="-431672" lvl="1" marL="9144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>
                <a:solidFill>
                  <a:schemeClr val="dk1"/>
                </a:solidFill>
              </a:defRPr>
            </a:lvl2pPr>
            <a:lvl3pPr indent="-418972" lvl="2" marL="1371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>
                <a:solidFill>
                  <a:schemeClr val="dk1"/>
                </a:solidFill>
              </a:defRPr>
            </a:lvl3pPr>
            <a:lvl4pPr indent="-406272" lvl="3" marL="18288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>
                <a:solidFill>
                  <a:schemeClr val="dk1"/>
                </a:solidFill>
              </a:defRPr>
            </a:lvl4pPr>
            <a:lvl5pPr indent="-393573" lvl="4" marL="2286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>
                <a:solidFill>
                  <a:schemeClr val="dk1"/>
                </a:solidFill>
              </a:defRPr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descr="Software University logo" id="39" name="Google Shape;39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008761" y="190267"/>
            <a:ext cx="2013336" cy="690975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5"/>
          <p:cNvSpPr txBox="1"/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41" name="Google Shape;41;p5"/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42" name="Google Shape;42;p5"/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3" name="Google Shape;43;p5"/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" name="Google Shape;44;p5"/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rect b="b" l="l" r="r" t="t"/>
                <a:pathLst>
                  <a:path extrusionOk="0" h="787400" w="113665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" name="Google Shape;45;p5"/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rect b="b" l="l" r="r" t="t"/>
                <a:pathLst>
                  <a:path extrusionOk="0" h="787400" w="113665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" name="Google Shape;46;p5"/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fmla="val 18068338" name="adj1"/>
                  <a:gd fmla="val 0" name="adj2"/>
                </a:avLst>
              </a:prstGeom>
              <a:noFill/>
              <a:ln cap="rnd" cmpd="sng" w="3810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" name="Google Shape;47;p5"/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fmla="val 17518504" name="adj1"/>
                  <a:gd fmla="val 17709817" name="adj2"/>
                </a:avLst>
              </a:prstGeom>
              <a:noFill/>
              <a:ln cap="rnd" cmpd="sng" w="3810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8" name="Google Shape;48;p5"/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>
                <a:gd fmla="val 16667" name="adj"/>
              </a:avLst>
            </a:prstGeom>
            <a:solidFill>
              <a:srgbClr val="F2A40D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5"/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>
                <a:gd fmla="val 16667" name="adj"/>
              </a:avLst>
            </a:prstGeom>
            <a:solidFill>
              <a:srgbClr val="F2A40D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52400" sx="70000" rotWithShape="0" dir="5400000" dist="381000" sy="70000">
                <a:srgbClr val="000000">
                  <a:alpha val="2980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0" name="Google Shape;50;p5"/>
            <p:cNvCxnSpPr/>
            <p:nvPr/>
          </p:nvCxnSpPr>
          <p:spPr>
            <a:xfrm rot="10800000">
              <a:off x="4472677" y="2844800"/>
              <a:ext cx="161562" cy="1164292"/>
            </a:xfrm>
            <a:prstGeom prst="straightConnector1">
              <a:avLst/>
            </a:prstGeom>
            <a:solidFill>
              <a:srgbClr val="464646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1" name="Google Shape;51;p5"/>
            <p:cNvCxnSpPr/>
            <p:nvPr/>
          </p:nvCxnSpPr>
          <p:spPr>
            <a:xfrm rot="10800000">
              <a:off x="4578548" y="3618567"/>
              <a:ext cx="528128" cy="0"/>
            </a:xfrm>
            <a:prstGeom prst="straightConnector1">
              <a:avLst/>
            </a:prstGeom>
            <a:solidFill>
              <a:srgbClr val="464646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52" name="Google Shape;52;p5"/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</p:grpSpPr>
          <p:cxnSp>
            <p:nvCxnSpPr>
              <p:cNvPr id="53" name="Google Shape;53;p5"/>
              <p:cNvCxnSpPr/>
              <p:nvPr/>
            </p:nvCxnSpPr>
            <p:spPr>
              <a:xfrm rot="10800000">
                <a:off x="2321560" y="3054881"/>
                <a:ext cx="331283" cy="15134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4" name="Google Shape;54;p5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55" name="Google Shape;55;p5"/>
            <p:cNvCxnSpPr/>
            <p:nvPr/>
          </p:nvCxnSpPr>
          <p:spPr>
            <a:xfrm flipH="1" rot="10800000">
              <a:off x="5048904" y="2844800"/>
              <a:ext cx="142425" cy="1164292"/>
            </a:xfrm>
            <a:prstGeom prst="straightConnector1">
              <a:avLst/>
            </a:prstGeom>
            <a:solidFill>
              <a:srgbClr val="464646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56" name="Google Shape;56;p5"/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>
                <a:gd fmla="val 16667" name="adj"/>
              </a:avLst>
            </a:prstGeom>
            <a:solidFill>
              <a:srgbClr val="F2A40D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7" name="Google Shape;57;p5"/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</p:grpSpPr>
          <p:cxnSp>
            <p:nvCxnSpPr>
              <p:cNvPr id="58" name="Google Shape;58;p5"/>
              <p:cNvCxnSpPr/>
              <p:nvPr/>
            </p:nvCxnSpPr>
            <p:spPr>
              <a:xfrm rot="10800000">
                <a:off x="2321560" y="3054881"/>
                <a:ext cx="331283" cy="15134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9" name="Google Shape;59;p5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portant Concept">
  <p:cSld name="Important Concep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2" name="Google Shape;62;p6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r>
              <a:t/>
            </a:r>
            <a:endParaRPr b="0" i="0" sz="2398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6"/>
          <p:cNvSpPr txBox="1"/>
          <p:nvPr>
            <p:ph idx="1" type="body"/>
          </p:nvPr>
        </p:nvSpPr>
        <p:spPr>
          <a:xfrm>
            <a:off x="1866000" y="1121143"/>
            <a:ext cx="10129234" cy="5546589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Autofit/>
          </a:bodyPr>
          <a:lstStyle>
            <a:lvl1pPr indent="-444372" lvl="0" marL="4572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>
                <a:solidFill>
                  <a:schemeClr val="dk1"/>
                </a:solidFill>
              </a:defRPr>
            </a:lvl1pPr>
            <a:lvl2pPr indent="-431672" lvl="1" marL="9144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>
                <a:solidFill>
                  <a:schemeClr val="dk1"/>
                </a:solidFill>
              </a:defRPr>
            </a:lvl2pPr>
            <a:lvl3pPr indent="-418972" lvl="2" marL="1371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>
                <a:solidFill>
                  <a:schemeClr val="dk1"/>
                </a:solidFill>
              </a:defRPr>
            </a:lvl3pPr>
            <a:lvl4pPr indent="-406272" lvl="3" marL="18288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>
                <a:solidFill>
                  <a:schemeClr val="dk1"/>
                </a:solidFill>
              </a:defRPr>
            </a:lvl4pPr>
            <a:lvl5pPr indent="-393573" lvl="4" marL="2286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>
                <a:solidFill>
                  <a:schemeClr val="dk1"/>
                </a:solidFill>
              </a:defRPr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descr="Software University logo" id="64" name="Google Shape;64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008761" y="190267"/>
            <a:ext cx="2013336" cy="69097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6"/>
          <p:cNvSpPr txBox="1"/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66" name="Google Shape;66;p6"/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67" name="Google Shape;67;p6"/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68" name="Google Shape;68;p6"/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6"/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rect b="b" l="l" r="r" t="t"/>
                <a:pathLst>
                  <a:path extrusionOk="0" h="787400" w="113665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6"/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rect b="b" l="l" r="r" t="t"/>
                <a:pathLst>
                  <a:path extrusionOk="0" h="787400" w="113665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6"/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fmla="val 18068338" name="adj1"/>
                  <a:gd fmla="val 0" name="adj2"/>
                </a:avLst>
              </a:prstGeom>
              <a:noFill/>
              <a:ln cap="rnd" cmpd="sng" w="3810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6"/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fmla="val 17518504" name="adj1"/>
                  <a:gd fmla="val 17709817" name="adj2"/>
                </a:avLst>
              </a:prstGeom>
              <a:noFill/>
              <a:ln cap="rnd" cmpd="sng" w="3810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3" name="Google Shape;73;p6"/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>
                <a:gd fmla="val 16667" name="adj"/>
              </a:avLst>
            </a:prstGeom>
            <a:solidFill>
              <a:srgbClr val="F2A40D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6"/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>
                <a:gd fmla="val 16667" name="adj"/>
              </a:avLst>
            </a:prstGeom>
            <a:solidFill>
              <a:srgbClr val="F2A40D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52400" sx="70000" rotWithShape="0" dir="5400000" dist="381000" sy="70000">
                <a:srgbClr val="000000">
                  <a:alpha val="2980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5" name="Google Shape;75;p6"/>
            <p:cNvCxnSpPr/>
            <p:nvPr/>
          </p:nvCxnSpPr>
          <p:spPr>
            <a:xfrm rot="10800000">
              <a:off x="4472677" y="2844800"/>
              <a:ext cx="161562" cy="1164292"/>
            </a:xfrm>
            <a:prstGeom prst="straightConnector1">
              <a:avLst/>
            </a:prstGeom>
            <a:solidFill>
              <a:srgbClr val="464646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6" name="Google Shape;76;p6"/>
            <p:cNvCxnSpPr/>
            <p:nvPr/>
          </p:nvCxnSpPr>
          <p:spPr>
            <a:xfrm rot="10800000">
              <a:off x="4578548" y="3618567"/>
              <a:ext cx="528128" cy="0"/>
            </a:xfrm>
            <a:prstGeom prst="straightConnector1">
              <a:avLst/>
            </a:prstGeom>
            <a:solidFill>
              <a:srgbClr val="464646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77" name="Google Shape;77;p6"/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</p:grpSpPr>
          <p:cxnSp>
            <p:nvCxnSpPr>
              <p:cNvPr id="78" name="Google Shape;78;p6"/>
              <p:cNvCxnSpPr/>
              <p:nvPr/>
            </p:nvCxnSpPr>
            <p:spPr>
              <a:xfrm rot="10800000">
                <a:off x="2321560" y="3054881"/>
                <a:ext cx="331283" cy="15134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9" name="Google Shape;79;p6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80" name="Google Shape;80;p6"/>
            <p:cNvCxnSpPr/>
            <p:nvPr/>
          </p:nvCxnSpPr>
          <p:spPr>
            <a:xfrm flipH="1" rot="10800000">
              <a:off x="5048904" y="2844800"/>
              <a:ext cx="142425" cy="1164292"/>
            </a:xfrm>
            <a:prstGeom prst="straightConnector1">
              <a:avLst/>
            </a:prstGeom>
            <a:solidFill>
              <a:srgbClr val="464646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81" name="Google Shape;81;p6"/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>
                <a:gd fmla="val 16667" name="adj"/>
              </a:avLst>
            </a:prstGeom>
            <a:solidFill>
              <a:srgbClr val="F2A40D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2" name="Google Shape;82;p6"/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</p:grpSpPr>
          <p:cxnSp>
            <p:nvCxnSpPr>
              <p:cNvPr id="83" name="Google Shape;83;p6"/>
              <p:cNvCxnSpPr/>
              <p:nvPr/>
            </p:nvCxnSpPr>
            <p:spPr>
              <a:xfrm rot="10800000">
                <a:off x="2321560" y="3054881"/>
                <a:ext cx="331283" cy="15134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4" name="Google Shape;84;p6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cxnSp>
        <p:nvCxnSpPr>
          <p:cNvPr id="85" name="Google Shape;85;p6"/>
          <p:cNvCxnSpPr>
            <a:stCxn id="69" idx="2"/>
          </p:cNvCxnSpPr>
          <p:nvPr/>
        </p:nvCxnSpPr>
        <p:spPr>
          <a:xfrm rot="10800000">
            <a:off x="673739" y="4203953"/>
            <a:ext cx="955200" cy="0"/>
          </a:xfrm>
          <a:prstGeom prst="straightConnector1">
            <a:avLst/>
          </a:prstGeom>
          <a:solidFill>
            <a:srgbClr val="464646"/>
          </a:solidFill>
          <a:ln cap="flat" cmpd="sng" w="38100">
            <a:solidFill>
              <a:srgbClr val="464646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estions Slide">
  <p:cSld name="Questions Slide">
    <p:bg>
      <p:bgPr>
        <a:solidFill>
          <a:schemeClr val="lt2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7"/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r>
              <a:t/>
            </a:r>
            <a:endParaRPr b="0" i="0" sz="2398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7"/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© SoftUni – </a:t>
            </a:r>
            <a:r>
              <a:rPr lang="en-US" sz="16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2"/>
              </a:rPr>
              <a:t>https://softuni.</a:t>
            </a:r>
            <a:r>
              <a:rPr lang="en-US" sz="16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bg</a:t>
            </a:r>
            <a:r>
              <a:rPr lang="en-US" sz="16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. Copyrighted document. Unauthorized copy, reproduction or use is not permitted.</a:t>
            </a:r>
            <a:endParaRPr sz="24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oftUni mascot with open hand" id="89" name="Google Shape;8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2586" y="2898830"/>
            <a:ext cx="2451608" cy="295974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0" name="Google Shape;90;p7"/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descr="SoftUni Kids logo" id="91" name="Google Shape;91;p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oftUni Foundation logo" id="92" name="Google Shape;92;p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oftUni Digital logo" id="93" name="Google Shape;93;p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oftUni Creative logo" id="94" name="Google Shape;94;p7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oftUni Svetlina logo" id="95" name="Google Shape;95;p7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oftware University logo" id="96" name="Google Shape;96;p7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97" name="Google Shape;97;p7"/>
            <p:cNvCxnSpPr/>
            <p:nvPr/>
          </p:nvCxnSpPr>
          <p:spPr>
            <a:xfrm>
              <a:off x="11077113" y="3335565"/>
              <a:ext cx="0" cy="236220"/>
            </a:xfrm>
            <a:prstGeom prst="straightConnector1">
              <a:avLst/>
            </a:prstGeom>
            <a:noFill/>
            <a:ln cap="flat" cmpd="sng" w="25400">
              <a:solidFill>
                <a:srgbClr val="FF9D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8" name="Google Shape;98;p7"/>
            <p:cNvCxnSpPr/>
            <p:nvPr/>
          </p:nvCxnSpPr>
          <p:spPr>
            <a:xfrm>
              <a:off x="9637113" y="3329215"/>
              <a:ext cx="0" cy="236220"/>
            </a:xfrm>
            <a:prstGeom prst="straightConnector1">
              <a:avLst/>
            </a:prstGeom>
            <a:noFill/>
            <a:ln cap="flat" cmpd="sng" w="25400">
              <a:solidFill>
                <a:srgbClr val="FF9D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9" name="Google Shape;99;p7"/>
            <p:cNvCxnSpPr/>
            <p:nvPr/>
          </p:nvCxnSpPr>
          <p:spPr>
            <a:xfrm>
              <a:off x="8197113" y="3329215"/>
              <a:ext cx="0" cy="236220"/>
            </a:xfrm>
            <a:prstGeom prst="straightConnector1">
              <a:avLst/>
            </a:prstGeom>
            <a:noFill/>
            <a:ln cap="flat" cmpd="sng" w="25400">
              <a:solidFill>
                <a:srgbClr val="FF9D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0" name="Google Shape;100;p7"/>
            <p:cNvCxnSpPr/>
            <p:nvPr/>
          </p:nvCxnSpPr>
          <p:spPr>
            <a:xfrm>
              <a:off x="6757113" y="3329215"/>
              <a:ext cx="0" cy="236220"/>
            </a:xfrm>
            <a:prstGeom prst="straightConnector1">
              <a:avLst/>
            </a:prstGeom>
            <a:noFill/>
            <a:ln cap="flat" cmpd="sng" w="25400">
              <a:solidFill>
                <a:srgbClr val="FF9D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1" name="Google Shape;101;p7"/>
            <p:cNvCxnSpPr/>
            <p:nvPr/>
          </p:nvCxnSpPr>
          <p:spPr>
            <a:xfrm>
              <a:off x="5309913" y="3335565"/>
              <a:ext cx="0" cy="236220"/>
            </a:xfrm>
            <a:prstGeom prst="straightConnector1">
              <a:avLst/>
            </a:prstGeom>
            <a:noFill/>
            <a:ln cap="flat" cmpd="sng" w="25400">
              <a:solidFill>
                <a:srgbClr val="FF9D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2" name="Google Shape;102;p7"/>
            <p:cNvCxnSpPr/>
            <p:nvPr/>
          </p:nvCxnSpPr>
          <p:spPr>
            <a:xfrm>
              <a:off x="3915327" y="3335565"/>
              <a:ext cx="0" cy="236220"/>
            </a:xfrm>
            <a:prstGeom prst="straightConnector1">
              <a:avLst/>
            </a:prstGeom>
            <a:noFill/>
            <a:ln cap="flat" cmpd="sng" w="25400">
              <a:solidFill>
                <a:srgbClr val="FF9D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3" name="Google Shape;103;p7"/>
            <p:cNvCxnSpPr/>
            <p:nvPr/>
          </p:nvCxnSpPr>
          <p:spPr>
            <a:xfrm>
              <a:off x="3915327" y="3335565"/>
              <a:ext cx="7161786" cy="0"/>
            </a:xfrm>
            <a:prstGeom prst="straightConnector1">
              <a:avLst/>
            </a:prstGeom>
            <a:noFill/>
            <a:ln cap="flat" cmpd="sng" w="25400">
              <a:solidFill>
                <a:srgbClr val="FF9D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4" name="Google Shape;104;p7"/>
            <p:cNvCxnSpPr/>
            <p:nvPr/>
          </p:nvCxnSpPr>
          <p:spPr>
            <a:xfrm>
              <a:off x="7496220" y="3092995"/>
              <a:ext cx="0" cy="236220"/>
            </a:xfrm>
            <a:prstGeom prst="straightConnector1">
              <a:avLst/>
            </a:prstGeom>
            <a:noFill/>
            <a:ln cap="flat" cmpd="sng" w="25400">
              <a:solidFill>
                <a:srgbClr val="FF9D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pic>
          <p:nvPicPr>
            <p:cNvPr descr="SoftUni logo" id="105" name="Google Shape;105;p7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6" name="Google Shape;106;p7"/>
          <p:cNvSpPr txBox="1"/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descr="Software University logo" id="107" name="Google Shape;107;p7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0008761" y="190267"/>
            <a:ext cx="2013336" cy="69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bout Slide">
  <p:cSld name="About Slide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8"/>
          <p:cNvSpPr txBox="1"/>
          <p:nvPr>
            <p:ph idx="12" type="sldNum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Forum icon" id="110" name="Google Shape;110;p8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24350" y="5249556"/>
            <a:ext cx="970156" cy="9657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acebook logo" id="111" name="Google Shape;111;p8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507451" y="3689937"/>
            <a:ext cx="1003954" cy="10175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oftware University logo" id="112" name="Google Shape;112;p8">
            <a:hlinkClick r:id="rId6"/>
          </p:cNvPr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413401" y="1674000"/>
            <a:ext cx="1192055" cy="14738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oftUni mascot" id="113" name="Google Shape;113;p8">
            <a:hlinkClick r:id="rId8"/>
          </p:cNvPr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8"/>
          <p:cNvSpPr txBox="1"/>
          <p:nvPr>
            <p:ph idx="1" type="body"/>
          </p:nvPr>
        </p:nvSpPr>
        <p:spPr>
          <a:xfrm>
            <a:off x="152410" y="1186307"/>
            <a:ext cx="8688590" cy="5496127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Autofit/>
          </a:bodyPr>
          <a:lstStyle>
            <a:lvl1pPr indent="-406273" lvl="0" marL="4572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 sz="2798"/>
            </a:lvl1pPr>
            <a:lvl2pPr indent="-406400" lvl="1" marL="9144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  <a:defRPr sz="2800"/>
            </a:lvl2pPr>
            <a:lvl3pPr indent="-418972" lvl="2" marL="1371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/>
            </a:lvl3pPr>
            <a:lvl4pPr indent="-342900" lvl="3" marL="18288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indent="-342900" lvl="4" marL="2286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5" name="Google Shape;115;p8"/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r>
              <a:t/>
            </a:r>
            <a:endParaRPr b="0" i="0" sz="2398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oftware University logo" id="116" name="Google Shape;116;p8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0067957" y="253936"/>
            <a:ext cx="1915704" cy="55923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8"/>
          <p:cNvSpPr txBox="1"/>
          <p:nvPr>
            <p:ph type="title"/>
          </p:nvPr>
        </p:nvSpPr>
        <p:spPr>
          <a:xfrm>
            <a:off x="172286" y="108873"/>
            <a:ext cx="9742626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>
  <p:cSld name="Blank Slide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9"/>
          <p:cNvSpPr txBox="1"/>
          <p:nvPr>
            <p:ph idx="12" type="sldNum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0" name="Google Shape;120;p9"/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r>
              <a:t/>
            </a:r>
            <a:endParaRPr b="0" i="0" sz="2398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9"/>
          <p:cNvSpPr txBox="1"/>
          <p:nvPr>
            <p:ph idx="1" type="body"/>
          </p:nvPr>
        </p:nvSpPr>
        <p:spPr>
          <a:xfrm>
            <a:off x="585176" y="1121143"/>
            <a:ext cx="11410061" cy="5546589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Autofit/>
          </a:bodyPr>
          <a:lstStyle>
            <a:lvl1pPr indent="-444372" lvl="0" marL="4572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>
                <a:solidFill>
                  <a:schemeClr val="dk1"/>
                </a:solidFill>
              </a:defRPr>
            </a:lvl1pPr>
            <a:lvl2pPr indent="-431672" lvl="1" marL="9144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>
                <a:solidFill>
                  <a:schemeClr val="dk1"/>
                </a:solidFill>
              </a:defRPr>
            </a:lvl2pPr>
            <a:lvl3pPr indent="-418972" lvl="2" marL="1371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>
                <a:solidFill>
                  <a:schemeClr val="dk1"/>
                </a:solidFill>
              </a:defRPr>
            </a:lvl3pPr>
            <a:lvl4pPr indent="-406272" lvl="3" marL="18288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>
                <a:solidFill>
                  <a:schemeClr val="dk1"/>
                </a:solidFill>
              </a:defRPr>
            </a:lvl4pPr>
            <a:lvl5pPr indent="-393573" lvl="4" marL="2286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>
                <a:solidFill>
                  <a:schemeClr val="dk1"/>
                </a:solidFill>
              </a:defRPr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2" name="Google Shape;122;p9"/>
          <p:cNvSpPr txBox="1"/>
          <p:nvPr>
            <p:ph type="title"/>
          </p:nvPr>
        </p:nvSpPr>
        <p:spPr>
          <a:xfrm>
            <a:off x="585176" y="100750"/>
            <a:ext cx="11410061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23" name="Google Shape;123;p9"/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124" name="Google Shape;124;p9"/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125" name="Google Shape;125;p9"/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9"/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rect b="b" l="l" r="r" t="t"/>
                <a:pathLst>
                  <a:path extrusionOk="0" h="787400" w="113665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9"/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rect b="b" l="l" r="r" t="t"/>
                <a:pathLst>
                  <a:path extrusionOk="0" h="787400" w="113665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9"/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fmla="val 18068338" name="adj1"/>
                  <a:gd fmla="val 0" name="adj2"/>
                </a:avLst>
              </a:prstGeom>
              <a:noFill/>
              <a:ln cap="rnd" cmpd="sng" w="3810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9"/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fmla="val 17518504" name="adj1"/>
                  <a:gd fmla="val 17709817" name="adj2"/>
                </a:avLst>
              </a:prstGeom>
              <a:noFill/>
              <a:ln cap="rnd" cmpd="sng" w="3810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30" name="Google Shape;130;p9"/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>
                <a:gd fmla="val 16667" name="adj"/>
              </a:avLst>
            </a:prstGeom>
            <a:solidFill>
              <a:srgbClr val="F2A40D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9"/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>
                <a:gd fmla="val 16667" name="adj"/>
              </a:avLst>
            </a:prstGeom>
            <a:solidFill>
              <a:srgbClr val="F2A40D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52400" sx="70000" rotWithShape="0" dir="5400000" dist="381000" sy="70000">
                <a:srgbClr val="000000">
                  <a:alpha val="2980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2" name="Google Shape;132;p9"/>
            <p:cNvCxnSpPr/>
            <p:nvPr/>
          </p:nvCxnSpPr>
          <p:spPr>
            <a:xfrm rot="10800000">
              <a:off x="4472677" y="2844800"/>
              <a:ext cx="161562" cy="1164292"/>
            </a:xfrm>
            <a:prstGeom prst="straightConnector1">
              <a:avLst/>
            </a:prstGeom>
            <a:solidFill>
              <a:srgbClr val="464646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3" name="Google Shape;133;p9"/>
            <p:cNvCxnSpPr/>
            <p:nvPr/>
          </p:nvCxnSpPr>
          <p:spPr>
            <a:xfrm rot="10800000">
              <a:off x="4578548" y="3618567"/>
              <a:ext cx="528128" cy="0"/>
            </a:xfrm>
            <a:prstGeom prst="straightConnector1">
              <a:avLst/>
            </a:prstGeom>
            <a:solidFill>
              <a:srgbClr val="464646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34" name="Google Shape;134;p9"/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</p:grpSpPr>
          <p:cxnSp>
            <p:nvCxnSpPr>
              <p:cNvPr id="135" name="Google Shape;135;p9"/>
              <p:cNvCxnSpPr/>
              <p:nvPr/>
            </p:nvCxnSpPr>
            <p:spPr>
              <a:xfrm rot="10800000">
                <a:off x="2321560" y="3054881"/>
                <a:ext cx="331283" cy="15134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36" name="Google Shape;136;p9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137" name="Google Shape;137;p9"/>
            <p:cNvCxnSpPr/>
            <p:nvPr/>
          </p:nvCxnSpPr>
          <p:spPr>
            <a:xfrm flipH="1" rot="10800000">
              <a:off x="5048904" y="2844800"/>
              <a:ext cx="142425" cy="1164292"/>
            </a:xfrm>
            <a:prstGeom prst="straightConnector1">
              <a:avLst/>
            </a:prstGeom>
            <a:solidFill>
              <a:srgbClr val="464646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38" name="Google Shape;138;p9"/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>
                <a:gd fmla="val 16667" name="adj"/>
              </a:avLst>
            </a:prstGeom>
            <a:solidFill>
              <a:srgbClr val="F2A40D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39" name="Google Shape;139;p9"/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</p:grpSpPr>
          <p:cxnSp>
            <p:nvCxnSpPr>
              <p:cNvPr id="140" name="Google Shape;140;p9"/>
              <p:cNvCxnSpPr/>
              <p:nvPr/>
            </p:nvCxnSpPr>
            <p:spPr>
              <a:xfrm rot="10800000">
                <a:off x="2321560" y="3054881"/>
                <a:ext cx="331283" cy="15134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41" name="Google Shape;141;p9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urce Code Example">
  <p:cSld name="Source Code Example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0"/>
          <p:cNvSpPr txBox="1"/>
          <p:nvPr>
            <p:ph idx="12" type="sldNum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4" name="Google Shape;144;p10"/>
          <p:cNvSpPr txBox="1"/>
          <p:nvPr>
            <p:ph idx="1" type="body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rgbClr val="ACB4C3">
              <a:alpha val="14901"/>
            </a:srgbClr>
          </a:solidFill>
          <a:ln cap="flat" cmpd="sng" w="12700">
            <a:solidFill>
              <a:srgbClr val="112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>
            <a:lvl1pPr indent="-228600" lvl="0" marL="4572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98"/>
              <a:buNone/>
              <a:defRPr b="1" sz="2398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-342900" lvl="1" marL="9144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indent="-342900" lvl="2" marL="1371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indent="-342900" lvl="4" marL="2286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5" name="Google Shape;145;p10"/>
          <p:cNvSpPr txBox="1"/>
          <p:nvPr>
            <p:ph idx="2" type="body"/>
          </p:nvPr>
        </p:nvSpPr>
        <p:spPr>
          <a:xfrm>
            <a:off x="190501" y="1196126"/>
            <a:ext cx="11811097" cy="5561124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Autofit/>
          </a:bodyPr>
          <a:lstStyle>
            <a:lvl1pPr indent="-228600" lvl="0" marL="4572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  <a:defRPr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  <a:defRPr/>
            </a:lvl2pPr>
            <a:lvl3pPr indent="-342900" lvl="2" marL="1371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indent="-342900" lvl="4" marL="2286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6" name="Google Shape;146;p10"/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r>
              <a:t/>
            </a:r>
            <a:endParaRPr b="0" i="0" sz="2398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oftware University logo" id="147" name="Google Shape;147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067957" y="253936"/>
            <a:ext cx="1915704" cy="55923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0"/>
          <p:cNvSpPr txBox="1"/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23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oftUni Background" id="10" name="Google Shape;10;p1"/>
          <p:cNvPicPr preferRelativeResize="0"/>
          <p:nvPr/>
        </p:nvPicPr>
        <p:blipFill rotWithShape="1">
          <a:blip r:embed="rId1">
            <a:alphaModFix/>
          </a:blip>
          <a:srcRect b="1671" l="0" r="0" t="0"/>
          <a:stretch/>
        </p:blipFill>
        <p:spPr>
          <a:xfrm>
            <a:off x="0" y="1"/>
            <a:ext cx="1219200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 txBox="1"/>
          <p:nvPr>
            <p:ph idx="1" type="body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Autofit/>
          </a:bodyPr>
          <a:lstStyle>
            <a:lvl1pPr indent="-444372" lvl="0" marL="457200" marR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Font typeface="Noto Sans Symbols"/>
              <a:buChar char="▪"/>
              <a:defRPr b="0" i="0" sz="339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31672" lvl="1" marL="914400" marR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Font typeface="Noto Sans Symbols"/>
              <a:buChar char="▪"/>
              <a:defRPr b="0" i="0" sz="319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18972" lvl="2" marL="1371600" marR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Font typeface="Noto Sans Symbols"/>
              <a:buChar char="▪"/>
              <a:defRPr b="0" i="0" sz="299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06272" lvl="3" marL="1828800" marR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Font typeface="Noto Sans Symbols"/>
              <a:buChar char="▪"/>
              <a:defRPr b="0" i="0" sz="279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93573" lvl="4" marL="2286000" marR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Font typeface="Noto Sans Symbols"/>
              <a:buChar char="▪"/>
              <a:defRPr b="0" i="0" sz="259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97827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b="0" i="0" sz="26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97827" lvl="6" marL="32004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b="0" i="0" sz="26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97827" lvl="7" marL="36576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b="0" i="0" sz="26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97827" lvl="8" marL="4114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b="0" i="0" sz="26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Font typeface="Calibri"/>
              <a:buNone/>
              <a:defRPr b="1" i="0" sz="399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oftUni Background" id="177" name="Google Shape;177;p14"/>
          <p:cNvPicPr preferRelativeResize="0"/>
          <p:nvPr/>
        </p:nvPicPr>
        <p:blipFill rotWithShape="1">
          <a:blip r:embed="rId1">
            <a:alphaModFix/>
          </a:blip>
          <a:srcRect b="1671" l="0" r="0" t="0"/>
          <a:stretch/>
        </p:blipFill>
        <p:spPr>
          <a:xfrm>
            <a:off x="0" y="1"/>
            <a:ext cx="1219200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14"/>
          <p:cNvSpPr txBox="1"/>
          <p:nvPr>
            <p:ph idx="1" type="body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Autofit/>
          </a:bodyPr>
          <a:lstStyle>
            <a:lvl1pPr indent="-444372" lvl="0" marL="457200" marR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Font typeface="Noto Sans Symbols"/>
              <a:buChar char="▪"/>
              <a:defRPr b="0" i="0" sz="339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31672" lvl="1" marL="914400" marR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Font typeface="Noto Sans Symbols"/>
              <a:buChar char="▪"/>
              <a:defRPr b="0" i="0" sz="319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18972" lvl="2" marL="1371600" marR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Font typeface="Noto Sans Symbols"/>
              <a:buChar char="▪"/>
              <a:defRPr b="0" i="0" sz="299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06272" lvl="3" marL="1828800" marR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Font typeface="Noto Sans Symbols"/>
              <a:buChar char="▪"/>
              <a:defRPr b="0" i="0" sz="279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93573" lvl="4" marL="2286000" marR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Font typeface="Noto Sans Symbols"/>
              <a:buChar char="▪"/>
              <a:defRPr b="0" i="0" sz="259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97827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b="0" i="0" sz="26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97827" lvl="6" marL="32004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b="0" i="0" sz="26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97827" lvl="7" marL="36576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b="0" i="0" sz="26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97827" lvl="8" marL="4114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b="0" i="0" sz="26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9" name="Google Shape;179;p14"/>
          <p:cNvSpPr txBox="1"/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Font typeface="Calibri"/>
              <a:buNone/>
              <a:defRPr b="1" i="0" sz="399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softuni.bg/" TargetMode="External"/><Relationship Id="rId4" Type="http://schemas.openxmlformats.org/officeDocument/2006/relationships/image" Target="../media/image21.png"/><Relationship Id="rId5" Type="http://schemas.openxmlformats.org/officeDocument/2006/relationships/image" Target="../media/image2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docs.mongodb.com/manual/tutorial/install-mongodb-on-windows/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docs.mongodb.com/manual/reference/mongo-shell/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robomongo.org/download" TargetMode="External"/><Relationship Id="rId4" Type="http://schemas.openxmlformats.org/officeDocument/2006/relationships/hyperlink" Target="https://nosqlbooster.com/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mlab.com/" TargetMode="External"/><Relationship Id="rId4" Type="http://schemas.openxmlformats.org/officeDocument/2006/relationships/image" Target="../media/image2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2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hyperlink" Target="https://mongoosejs.com/docs/populate.html" TargetMode="Externa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3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3.xml"/><Relationship Id="rId3" Type="http://schemas.openxmlformats.org/officeDocument/2006/relationships/hyperlink" Target="https://softuni.bg/" TargetMode="External"/><Relationship Id="rId4" Type="http://schemas.openxmlformats.org/officeDocument/2006/relationships/hyperlink" Target="https://softuni.foundation/" TargetMode="External"/><Relationship Id="rId5" Type="http://schemas.openxmlformats.org/officeDocument/2006/relationships/hyperlink" Target="https://www.facebook.com/SoftwareUniversity" TargetMode="External"/><Relationship Id="rId6" Type="http://schemas.openxmlformats.org/officeDocument/2006/relationships/hyperlink" Target="https://forum.softuni.bg/" TargetMode="Externa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hyperlink" Target="https://about.softuni.bg/" TargetMode="External"/><Relationship Id="rId4" Type="http://schemas.openxmlformats.org/officeDocument/2006/relationships/hyperlink" Target="https://softuni.bg/" TargetMode="External"/><Relationship Id="rId5" Type="http://schemas.openxmlformats.org/officeDocument/2006/relationships/image" Target="../media/image3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mongodb.com/download-center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6"/>
          <p:cNvSpPr txBox="1"/>
          <p:nvPr>
            <p:ph idx="6" type="subTitle"/>
          </p:nvPr>
        </p:nvSpPr>
        <p:spPr>
          <a:xfrm>
            <a:off x="554182" y="1258272"/>
            <a:ext cx="11083636" cy="1315728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Autofit/>
          </a:bodyPr>
          <a:lstStyle/>
          <a:p>
            <a:pPr indent="0" lvl="0" marL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r>
              <a:rPr lang="en-US"/>
              <a:t>NoSQL vs SQL, MongoDB, Mongoose</a:t>
            </a:r>
            <a:endParaRPr/>
          </a:p>
        </p:txBody>
      </p:sp>
      <p:sp>
        <p:nvSpPr>
          <p:cNvPr id="343" name="Google Shape;343;p26"/>
          <p:cNvSpPr txBox="1"/>
          <p:nvPr>
            <p:ph type="title"/>
          </p:nvPr>
        </p:nvSpPr>
        <p:spPr>
          <a:xfrm>
            <a:off x="554182" y="321502"/>
            <a:ext cx="11083636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00"/>
              <a:buFont typeface="Calibri"/>
              <a:buNone/>
            </a:pPr>
            <a:r>
              <a:rPr lang="en-US"/>
              <a:t>NoSQL and MongoDB</a:t>
            </a:r>
            <a:endParaRPr/>
          </a:p>
        </p:txBody>
      </p:sp>
      <p:sp>
        <p:nvSpPr>
          <p:cNvPr id="344" name="Google Shape;344;p26"/>
          <p:cNvSpPr txBox="1"/>
          <p:nvPr>
            <p:ph idx="2" type="body"/>
          </p:nvPr>
        </p:nvSpPr>
        <p:spPr>
          <a:xfrm>
            <a:off x="8708505" y="5756628"/>
            <a:ext cx="2951518" cy="367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1A334B"/>
              </a:buClr>
              <a:buSzPts val="1900"/>
              <a:buNone/>
            </a:pPr>
            <a:r>
              <a:rPr lang="en-US"/>
              <a:t>Software University</a:t>
            </a:r>
            <a:endParaRPr/>
          </a:p>
        </p:txBody>
      </p:sp>
      <p:sp>
        <p:nvSpPr>
          <p:cNvPr id="345" name="Google Shape;345;p26"/>
          <p:cNvSpPr txBox="1"/>
          <p:nvPr>
            <p:ph idx="1" type="body"/>
          </p:nvPr>
        </p:nvSpPr>
        <p:spPr>
          <a:xfrm>
            <a:off x="8708505" y="6130863"/>
            <a:ext cx="2951518" cy="341556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1A334B"/>
              </a:buClr>
              <a:buSzPts val="1700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https://softuni.bg</a:t>
            </a:r>
            <a:endParaRPr/>
          </a:p>
        </p:txBody>
      </p:sp>
      <p:sp>
        <p:nvSpPr>
          <p:cNvPr id="346" name="Google Shape;346;p26"/>
          <p:cNvSpPr txBox="1"/>
          <p:nvPr>
            <p:ph idx="4" type="body"/>
          </p:nvPr>
        </p:nvSpPr>
        <p:spPr>
          <a:xfrm>
            <a:off x="553082" y="4851838"/>
            <a:ext cx="2980696" cy="454398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</a:pPr>
            <a:r>
              <a:rPr lang="en-US"/>
              <a:t>SoftUni Team</a:t>
            </a:r>
            <a:endParaRPr/>
          </a:p>
        </p:txBody>
      </p:sp>
      <p:sp>
        <p:nvSpPr>
          <p:cNvPr id="347" name="Google Shape;347;p26"/>
          <p:cNvSpPr txBox="1"/>
          <p:nvPr>
            <p:ph idx="3" type="body"/>
          </p:nvPr>
        </p:nvSpPr>
        <p:spPr>
          <a:xfrm>
            <a:off x="553082" y="5344180"/>
            <a:ext cx="2980696" cy="444793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</a:pPr>
            <a:r>
              <a:rPr lang="en-US"/>
              <a:t>Technical Trainers</a:t>
            </a:r>
            <a:endParaRPr/>
          </a:p>
        </p:txBody>
      </p:sp>
      <p:pic>
        <p:nvPicPr>
          <p:cNvPr id="348" name="Google Shape;348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60039" y="3018118"/>
            <a:ext cx="1773734" cy="1773272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00897" y="2494865"/>
            <a:ext cx="2252554" cy="15594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35"/>
          <p:cNvSpPr txBox="1"/>
          <p:nvPr>
            <p:ph idx="4294967295" type="body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Autofit/>
          </a:bodyPr>
          <a:lstStyle/>
          <a:p>
            <a:pPr indent="-360363" lvl="0" marL="360363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Additional configurations are </a:t>
            </a:r>
            <a:r>
              <a:rPr b="1" lang="en-US">
                <a:solidFill>
                  <a:schemeClr val="lt1"/>
                </a:solidFill>
              </a:rPr>
              <a:t>needed</a:t>
            </a:r>
            <a:endParaRPr/>
          </a:p>
          <a:p>
            <a:pPr indent="-360363" lvl="1" marL="803275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/>
              <a:t>Go to installation folder and </a:t>
            </a:r>
            <a:r>
              <a:rPr b="1" lang="en-US">
                <a:solidFill>
                  <a:schemeClr val="lt1"/>
                </a:solidFill>
              </a:rPr>
              <a:t>run</a:t>
            </a:r>
            <a:r>
              <a:rPr lang="en-US"/>
              <a:t> a command prompt as an </a:t>
            </a:r>
            <a:br>
              <a:rPr lang="en-US"/>
            </a:br>
            <a:r>
              <a:rPr b="1" lang="en-US">
                <a:solidFill>
                  <a:schemeClr val="lt1"/>
                </a:solidFill>
              </a:rPr>
              <a:t>administrator</a:t>
            </a:r>
            <a:endParaRPr/>
          </a:p>
          <a:p>
            <a:pPr indent="-360363" lvl="1" marL="803275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/>
              <a:t>Type the following command</a:t>
            </a:r>
            <a:endParaRPr/>
          </a:p>
          <a:p>
            <a:pPr indent="-360363" lvl="1" marL="803275" rtl="0" algn="l">
              <a:lnSpc>
                <a:spcPct val="105000"/>
              </a:lnSpc>
              <a:spcBef>
                <a:spcPts val="10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/>
              <a:t>Additional information at</a:t>
            </a:r>
            <a:r>
              <a:rPr lang="en-US" sz="3000"/>
              <a:t> </a:t>
            </a:r>
            <a:r>
              <a:rPr lang="en-US" sz="3000" u="sng">
                <a:solidFill>
                  <a:schemeClr val="hlink"/>
                </a:solidFill>
                <a:hlinkClick r:id="rId3"/>
              </a:rPr>
              <a:t>https://docs.mongodb.com/manual/tutorial/install-mongodb-on-windows/</a:t>
            </a:r>
            <a:r>
              <a:rPr lang="en-US" sz="3000">
                <a:solidFill>
                  <a:srgbClr val="FFC000"/>
                </a:solidFill>
              </a:rPr>
              <a:t> </a:t>
            </a:r>
            <a:endParaRPr/>
          </a:p>
        </p:txBody>
      </p:sp>
      <p:sp>
        <p:nvSpPr>
          <p:cNvPr id="445" name="Google Shape;445;p35"/>
          <p:cNvSpPr txBox="1"/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Configure MongoDB</a:t>
            </a:r>
            <a:endParaRPr/>
          </a:p>
        </p:txBody>
      </p:sp>
      <p:sp>
        <p:nvSpPr>
          <p:cNvPr id="446" name="Google Shape;446;p35"/>
          <p:cNvSpPr txBox="1"/>
          <p:nvPr/>
        </p:nvSpPr>
        <p:spPr>
          <a:xfrm>
            <a:off x="760610" y="3912731"/>
            <a:ext cx="10289680" cy="602830"/>
          </a:xfrm>
          <a:prstGeom prst="rect">
            <a:avLst/>
          </a:prstGeom>
          <a:solidFill>
            <a:srgbClr val="C1C6D1">
              <a:alpha val="20000"/>
            </a:srgbClr>
          </a:solidFill>
          <a:ln cap="flat" cmpd="sng" w="12700">
            <a:solidFill>
              <a:srgbClr val="A1AAB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500"/>
              <a:buFont typeface="Noto Sans Symbols"/>
              <a:buNone/>
            </a:pPr>
            <a:r>
              <a:rPr b="1" lang="en-US" sz="25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&lt;path to </a:t>
            </a:r>
            <a:r>
              <a:rPr b="1" lang="en-US" sz="25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mongod.exe</a:t>
            </a:r>
            <a:r>
              <a:rPr b="1" lang="en-US" sz="25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b="1" lang="en-US" sz="25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mongod</a:t>
            </a:r>
            <a:r>
              <a:rPr b="1" lang="en-US" sz="25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25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--dbpath &lt;path to </a:t>
            </a:r>
            <a:r>
              <a:rPr b="1" lang="en-US" sz="25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store</a:t>
            </a:r>
            <a:r>
              <a:rPr b="1" lang="en-US" sz="25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25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data&gt;</a:t>
            </a:r>
            <a:endParaRPr b="1" sz="25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7" name="Google Shape;447;p35"/>
          <p:cNvSpPr/>
          <p:nvPr/>
        </p:nvSpPr>
        <p:spPr>
          <a:xfrm>
            <a:off x="6321000" y="2978911"/>
            <a:ext cx="4068251" cy="851297"/>
          </a:xfrm>
          <a:prstGeom prst="wedgeRoundRectCallout">
            <a:avLst>
              <a:gd fmla="val -67530" name="adj1"/>
              <a:gd fmla="val 64051" name="adj2"/>
              <a:gd fmla="val 16667" name="adj3"/>
            </a:avLst>
          </a:prstGeom>
          <a:solidFill>
            <a:schemeClr val="dk1"/>
          </a:solidFill>
          <a:ln cap="flat" cmpd="sng" w="25400">
            <a:solidFill>
              <a:srgbClr val="1931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Usually in C:\Program Files\MongoDB\Server\3.4\bin</a:t>
            </a:r>
            <a:endParaRPr/>
          </a:p>
        </p:txBody>
      </p:sp>
      <p:sp>
        <p:nvSpPr>
          <p:cNvPr id="448" name="Google Shape;448;p35"/>
          <p:cNvSpPr txBox="1"/>
          <p:nvPr>
            <p:ph idx="12" type="sldNum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36"/>
          <p:cNvSpPr txBox="1"/>
          <p:nvPr>
            <p:ph idx="4294967295" type="body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Autofit/>
          </a:bodyPr>
          <a:lstStyle/>
          <a:p>
            <a:pPr indent="-360363" lvl="0" marL="360363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Start the shell from </a:t>
            </a:r>
            <a:r>
              <a:rPr b="1" lang="en-US">
                <a:solidFill>
                  <a:schemeClr val="lt1"/>
                </a:solidFill>
              </a:rPr>
              <a:t>another</a:t>
            </a:r>
            <a:r>
              <a:rPr lang="en-US"/>
              <a:t> CLI</a:t>
            </a:r>
            <a:endParaRPr/>
          </a:p>
          <a:p>
            <a:pPr indent="-360363" lvl="1" marL="803275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/>
              <a:t>Type the command </a:t>
            </a:r>
            <a:r>
              <a:rPr b="1" lang="en-US">
                <a:solidFill>
                  <a:schemeClr val="lt1"/>
                </a:solidFill>
              </a:rPr>
              <a:t>mongo</a:t>
            </a:r>
            <a:endParaRPr/>
          </a:p>
          <a:p>
            <a:pPr indent="0" lvl="1" marL="442912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  <a:p>
            <a:pPr indent="0" lvl="1" marL="442912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  <a:p>
            <a:pPr indent="0" lvl="1" marL="442912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  <a:p>
            <a:pPr indent="0" lvl="1" marL="442912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  <a:p>
            <a:pPr indent="-360363" lvl="1" marL="803275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/>
              <a:t>Additional information at</a:t>
            </a:r>
            <a:endParaRPr/>
          </a:p>
          <a:p>
            <a:pPr indent="-360363" lvl="2" marL="1255713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900"/>
              <a:buChar char="▪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https://docs.mongodb.com/manual/reference/mongo-shell/</a:t>
            </a:r>
            <a:endParaRPr/>
          </a:p>
        </p:txBody>
      </p:sp>
      <p:sp>
        <p:nvSpPr>
          <p:cNvPr id="454" name="Google Shape;454;p36"/>
          <p:cNvSpPr txBox="1"/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Working with MongoDB Shell Client</a:t>
            </a:r>
            <a:endParaRPr/>
          </a:p>
        </p:txBody>
      </p:sp>
      <p:sp>
        <p:nvSpPr>
          <p:cNvPr id="455" name="Google Shape;455;p36"/>
          <p:cNvSpPr txBox="1"/>
          <p:nvPr/>
        </p:nvSpPr>
        <p:spPr>
          <a:xfrm>
            <a:off x="814968" y="2383637"/>
            <a:ext cx="3121032" cy="461665"/>
          </a:xfrm>
          <a:prstGeom prst="rect">
            <a:avLst/>
          </a:prstGeom>
          <a:solidFill>
            <a:srgbClr val="D9D4C6">
              <a:alpha val="14901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4C6"/>
              </a:buClr>
              <a:buSzPts val="1680"/>
              <a:buFont typeface="Noto Sans Symbols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show </a:t>
            </a:r>
            <a:r>
              <a:rPr b="1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dbs</a:t>
            </a:r>
            <a:endParaRPr/>
          </a:p>
        </p:txBody>
      </p:sp>
      <p:sp>
        <p:nvSpPr>
          <p:cNvPr id="456" name="Google Shape;456;p36"/>
          <p:cNvSpPr txBox="1"/>
          <p:nvPr/>
        </p:nvSpPr>
        <p:spPr>
          <a:xfrm>
            <a:off x="4958203" y="2383315"/>
            <a:ext cx="3121032" cy="461665"/>
          </a:xfrm>
          <a:prstGeom prst="rect">
            <a:avLst/>
          </a:prstGeom>
          <a:solidFill>
            <a:srgbClr val="D9D4C6">
              <a:alpha val="14901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4C6"/>
              </a:buClr>
              <a:buSzPts val="1680"/>
              <a:buFont typeface="Noto Sans Symbols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use</a:t>
            </a:r>
            <a:r>
              <a:rPr b="1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mytestdb</a:t>
            </a:r>
            <a:endParaRPr/>
          </a:p>
        </p:txBody>
      </p:sp>
      <p:sp>
        <p:nvSpPr>
          <p:cNvPr id="457" name="Google Shape;457;p36"/>
          <p:cNvSpPr txBox="1"/>
          <p:nvPr/>
        </p:nvSpPr>
        <p:spPr>
          <a:xfrm>
            <a:off x="814975" y="3089775"/>
            <a:ext cx="7560300" cy="461700"/>
          </a:xfrm>
          <a:prstGeom prst="rect">
            <a:avLst/>
          </a:prstGeom>
          <a:solidFill>
            <a:srgbClr val="D9D4C6">
              <a:alpha val="14901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4C6"/>
              </a:buClr>
              <a:buSzPts val="1680"/>
              <a:buFont typeface="Noto Sans Symbols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db.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mycollection</a:t>
            </a:r>
            <a:r>
              <a:rPr b="1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.insertOne({"name":"George"})</a:t>
            </a:r>
            <a:endParaRPr/>
          </a:p>
        </p:txBody>
      </p:sp>
      <p:sp>
        <p:nvSpPr>
          <p:cNvPr id="458" name="Google Shape;458;p36"/>
          <p:cNvSpPr txBox="1"/>
          <p:nvPr/>
        </p:nvSpPr>
        <p:spPr>
          <a:xfrm>
            <a:off x="814968" y="3869076"/>
            <a:ext cx="7261032" cy="461665"/>
          </a:xfrm>
          <a:prstGeom prst="rect">
            <a:avLst/>
          </a:prstGeom>
          <a:solidFill>
            <a:srgbClr val="D9D4C6">
              <a:alpha val="14901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D9D4C6"/>
              </a:buClr>
              <a:buSzPts val="1680"/>
              <a:buFont typeface="Noto Sans Symbols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db.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mycollection</a:t>
            </a:r>
            <a:r>
              <a:rPr b="1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.find({"name</a:t>
            </a:r>
            <a:r>
              <a:rPr b="1"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":" George"</a:t>
            </a:r>
            <a:r>
              <a:rPr b="1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})</a:t>
            </a:r>
            <a:endParaRPr/>
          </a:p>
        </p:txBody>
      </p:sp>
      <p:sp>
        <p:nvSpPr>
          <p:cNvPr id="459" name="Google Shape;459;p36"/>
          <p:cNvSpPr txBox="1"/>
          <p:nvPr/>
        </p:nvSpPr>
        <p:spPr>
          <a:xfrm>
            <a:off x="814968" y="4590840"/>
            <a:ext cx="7261032" cy="461665"/>
          </a:xfrm>
          <a:prstGeom prst="rect">
            <a:avLst/>
          </a:prstGeom>
          <a:solidFill>
            <a:srgbClr val="D9D4C6">
              <a:alpha val="14901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4C6"/>
              </a:buClr>
              <a:buSzPts val="1680"/>
              <a:buFont typeface="Noto Sans Symbols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db.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mycollection</a:t>
            </a:r>
            <a:r>
              <a:rPr b="1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.find({})</a:t>
            </a:r>
            <a:endParaRPr/>
          </a:p>
        </p:txBody>
      </p:sp>
      <p:sp>
        <p:nvSpPr>
          <p:cNvPr id="460" name="Google Shape;460;p36"/>
          <p:cNvSpPr txBox="1"/>
          <p:nvPr>
            <p:ph idx="12" type="sldNum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37"/>
          <p:cNvSpPr txBox="1"/>
          <p:nvPr>
            <p:ph idx="4294967295" type="body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Autofit/>
          </a:bodyPr>
          <a:lstStyle/>
          <a:p>
            <a:pPr indent="-360363" lvl="0" marL="360363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Choose one of the many</a:t>
            </a:r>
            <a:endParaRPr/>
          </a:p>
          <a:p>
            <a:pPr indent="-360363" lvl="0" marL="360363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For example</a:t>
            </a:r>
            <a:endParaRPr/>
          </a:p>
          <a:p>
            <a:pPr indent="-360363" lvl="1" marL="803275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/>
              <a:t>Robo 3T-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https://robomongo.org/download </a:t>
            </a:r>
            <a:endParaRPr/>
          </a:p>
          <a:p>
            <a:pPr indent="-360363" lvl="1" marL="803275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/>
              <a:t>NoSQLBooster-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https://nosqlbooster.com</a:t>
            </a:r>
            <a:endParaRPr>
              <a:solidFill>
                <a:srgbClr val="112232"/>
              </a:solidFill>
            </a:endParaRPr>
          </a:p>
        </p:txBody>
      </p:sp>
      <p:sp>
        <p:nvSpPr>
          <p:cNvPr id="466" name="Google Shape;466;p37"/>
          <p:cNvSpPr txBox="1"/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Working with MongoDB GUI</a:t>
            </a:r>
            <a:endParaRPr/>
          </a:p>
        </p:txBody>
      </p:sp>
      <p:sp>
        <p:nvSpPr>
          <p:cNvPr id="467" name="Google Shape;467;p37"/>
          <p:cNvSpPr txBox="1"/>
          <p:nvPr>
            <p:ph idx="12" type="sldNum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38"/>
          <p:cNvSpPr txBox="1"/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98"/>
              <a:buFont typeface="Calibri"/>
              <a:buNone/>
            </a:pPr>
            <a:r>
              <a:rPr lang="en-US" sz="3598"/>
              <a:t>Working with MongoDB from Node.js – Example</a:t>
            </a:r>
            <a:endParaRPr/>
          </a:p>
        </p:txBody>
      </p:sp>
      <p:sp>
        <p:nvSpPr>
          <p:cNvPr id="473" name="Google Shape;473;p38"/>
          <p:cNvSpPr txBox="1"/>
          <p:nvPr/>
        </p:nvSpPr>
        <p:spPr>
          <a:xfrm>
            <a:off x="1942018" y="1494000"/>
            <a:ext cx="8307964" cy="4401205"/>
          </a:xfrm>
          <a:prstGeom prst="rect">
            <a:avLst/>
          </a:prstGeom>
          <a:solidFill>
            <a:srgbClr val="C1C6D1">
              <a:alpha val="14901"/>
            </a:srgbClr>
          </a:solidFill>
          <a:ln cap="flat" cmpd="sng" w="12700">
            <a:solidFill>
              <a:srgbClr val="A1AAB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 mongodb = require('mongodb');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 </a:t>
            </a:r>
            <a:r>
              <a:rPr b="1" lang="en-US" sz="2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MongoClient </a:t>
            </a: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 mongodb.</a:t>
            </a:r>
            <a:r>
              <a:rPr b="1" lang="en-US" sz="2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MongoClient</a:t>
            </a: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 connectionStr = '</a:t>
            </a:r>
            <a:r>
              <a:rPr b="1" lang="en-US" sz="2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mongodb://localhost:27017</a:t>
            </a: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 </a:t>
            </a:r>
            <a:r>
              <a:rPr b="1" lang="en-US" sz="2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client</a:t>
            </a: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new MongoClient(connectionStr);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client.</a:t>
            </a:r>
            <a:r>
              <a:rPr b="1" lang="en-US" sz="2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connect</a:t>
            </a: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(function(err)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const db = client.db('testdb');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const people = db.collection('people');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people.</a:t>
            </a:r>
            <a:r>
              <a:rPr b="1" lang="en-US" sz="2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insert</a:t>
            </a: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 'name': 'Ivan' }, (err, result) =&gt;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people.</a:t>
            </a:r>
            <a:r>
              <a:rPr b="1" lang="en-US" sz="2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find</a:t>
            </a: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 name: 'Ivan' }).</a:t>
            </a:r>
            <a:r>
              <a:rPr b="1" lang="en-US" sz="2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toArray</a:t>
            </a: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((err, data) =&gt;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console.log(data);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});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});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endParaRPr/>
          </a:p>
        </p:txBody>
      </p:sp>
      <p:sp>
        <p:nvSpPr>
          <p:cNvPr id="474" name="Google Shape;474;p38"/>
          <p:cNvSpPr txBox="1"/>
          <p:nvPr>
            <p:ph idx="12" type="sldNum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Ð ÐµÐ·ÑÐ»ÑÐ°Ñ Ñ Ð¸Ð·Ð¾Ð±ÑÐ°Ð¶ÐµÐ½Ð¸Ðµ Ð·Ð° mongoosejs png" id="481" name="Google Shape;481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14777" y="1720800"/>
            <a:ext cx="3496798" cy="1691999"/>
          </a:xfrm>
          <a:prstGeom prst="rect">
            <a:avLst/>
          </a:prstGeom>
          <a:noFill/>
          <a:ln>
            <a:noFill/>
          </a:ln>
        </p:spPr>
      </p:pic>
      <p:sp>
        <p:nvSpPr>
          <p:cNvPr id="482" name="Google Shape;482;p39"/>
          <p:cNvSpPr txBox="1"/>
          <p:nvPr>
            <p:ph type="title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Calibri"/>
              <a:buNone/>
            </a:pPr>
            <a:r>
              <a:rPr lang="en-US"/>
              <a:t>Mongoose Overview</a:t>
            </a:r>
            <a:endParaRPr/>
          </a:p>
        </p:txBody>
      </p:sp>
      <p:sp>
        <p:nvSpPr>
          <p:cNvPr id="483" name="Google Shape;483;p39"/>
          <p:cNvSpPr txBox="1"/>
          <p:nvPr>
            <p:ph idx="1" type="subTitle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40"/>
          <p:cNvSpPr txBox="1"/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r>
              <a:rPr lang="en-US"/>
              <a:t>Mongoose Overview</a:t>
            </a:r>
            <a:endParaRPr/>
          </a:p>
        </p:txBody>
      </p:sp>
      <p:sp>
        <p:nvSpPr>
          <p:cNvPr id="489" name="Google Shape;489;p40"/>
          <p:cNvSpPr txBox="1"/>
          <p:nvPr>
            <p:ph idx="1" type="body"/>
          </p:nvPr>
        </p:nvSpPr>
        <p:spPr>
          <a:xfrm>
            <a:off x="1673561" y="1121143"/>
            <a:ext cx="10321675" cy="5546589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Autofit/>
          </a:bodyPr>
          <a:lstStyle/>
          <a:p>
            <a:pPr indent="-360363" lvl="0" marL="360363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Mongoose is an object-document </a:t>
            </a:r>
            <a:r>
              <a:rPr b="1" lang="en-US">
                <a:solidFill>
                  <a:schemeClr val="lt1"/>
                </a:solidFill>
              </a:rPr>
              <a:t>model</a:t>
            </a:r>
            <a:r>
              <a:rPr lang="en-US"/>
              <a:t> module in </a:t>
            </a:r>
            <a:br>
              <a:rPr lang="en-US"/>
            </a:br>
            <a:r>
              <a:rPr lang="en-US"/>
              <a:t>Node.js for MongoDB</a:t>
            </a:r>
            <a:endParaRPr/>
          </a:p>
          <a:p>
            <a:pPr indent="-360363" lvl="1" marL="803275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/>
              <a:t>It </a:t>
            </a:r>
            <a:r>
              <a:rPr b="1" lang="en-US">
                <a:solidFill>
                  <a:schemeClr val="lt1"/>
                </a:solidFill>
              </a:rPr>
              <a:t>provides</a:t>
            </a:r>
            <a:r>
              <a:rPr lang="en-US"/>
              <a:t> a straight-forward, </a:t>
            </a:r>
            <a:r>
              <a:rPr b="1" lang="en-US">
                <a:solidFill>
                  <a:schemeClr val="lt1"/>
                </a:solidFill>
              </a:rPr>
              <a:t>schema-based</a:t>
            </a:r>
            <a:r>
              <a:rPr lang="en-US"/>
              <a:t> solution to </a:t>
            </a:r>
            <a:r>
              <a:rPr b="1" lang="en-US">
                <a:solidFill>
                  <a:schemeClr val="lt1"/>
                </a:solidFill>
              </a:rPr>
              <a:t>model </a:t>
            </a:r>
            <a:r>
              <a:rPr lang="en-US"/>
              <a:t>your application data</a:t>
            </a:r>
            <a:endParaRPr/>
          </a:p>
          <a:p>
            <a:pPr indent="-360363" lvl="1" marL="803275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/>
              <a:t>Includes build-in type </a:t>
            </a:r>
            <a:r>
              <a:rPr b="1" lang="en-US">
                <a:solidFill>
                  <a:schemeClr val="lt1"/>
                </a:solidFill>
              </a:rPr>
              <a:t>casting</a:t>
            </a:r>
            <a:r>
              <a:rPr lang="en-US"/>
              <a:t> and </a:t>
            </a:r>
            <a:r>
              <a:rPr b="1" lang="en-US">
                <a:solidFill>
                  <a:schemeClr val="lt1"/>
                </a:solidFill>
              </a:rPr>
              <a:t>validation</a:t>
            </a:r>
            <a:endParaRPr/>
          </a:p>
          <a:p>
            <a:pPr indent="-360363" lvl="1" marL="803275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b="1" lang="en-US">
                <a:solidFill>
                  <a:schemeClr val="lt1"/>
                </a:solidFill>
              </a:rPr>
              <a:t>Extends</a:t>
            </a:r>
            <a:r>
              <a:rPr lang="en-US"/>
              <a:t> the native </a:t>
            </a:r>
            <a:r>
              <a:rPr b="1" lang="en-US">
                <a:solidFill>
                  <a:schemeClr val="lt1"/>
                </a:solidFill>
              </a:rPr>
              <a:t>queries</a:t>
            </a:r>
            <a:r>
              <a:rPr lang="en-US"/>
              <a:t> (much </a:t>
            </a:r>
            <a:r>
              <a:rPr b="1" lang="en-US">
                <a:solidFill>
                  <a:schemeClr val="lt1"/>
                </a:solidFill>
              </a:rPr>
              <a:t>easier</a:t>
            </a:r>
            <a:r>
              <a:rPr lang="en-US"/>
              <a:t> to use)</a:t>
            </a:r>
            <a:endParaRPr/>
          </a:p>
          <a:p>
            <a:pPr indent="-360363" lvl="1" marL="803275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/>
              <a:t>To </a:t>
            </a:r>
            <a:r>
              <a:rPr b="1" lang="en-US">
                <a:solidFill>
                  <a:schemeClr val="lt1"/>
                </a:solidFill>
              </a:rPr>
              <a:t>install</a:t>
            </a:r>
            <a:r>
              <a:rPr lang="en-US"/>
              <a:t> type in terminal/CMD</a:t>
            </a:r>
            <a:endParaRPr/>
          </a:p>
        </p:txBody>
      </p:sp>
      <p:sp>
        <p:nvSpPr>
          <p:cNvPr id="490" name="Google Shape;490;p40"/>
          <p:cNvSpPr txBox="1"/>
          <p:nvPr/>
        </p:nvSpPr>
        <p:spPr>
          <a:xfrm>
            <a:off x="2586000" y="5589000"/>
            <a:ext cx="4298742" cy="461665"/>
          </a:xfrm>
          <a:prstGeom prst="rect">
            <a:avLst/>
          </a:prstGeom>
          <a:solidFill>
            <a:srgbClr val="D9D4C6">
              <a:alpha val="14901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4C6"/>
              </a:buClr>
              <a:buSzPts val="1680"/>
              <a:buFont typeface="Noto Sans Symbols"/>
              <a:buNone/>
            </a:pPr>
            <a:r>
              <a:rPr b="1"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b="1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pm install 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mongoose</a:t>
            </a:r>
            <a:r>
              <a:rPr b="1" i="0" lang="en-US" sz="24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--g</a:t>
            </a:r>
            <a:endParaRPr/>
          </a:p>
        </p:txBody>
      </p:sp>
      <p:sp>
        <p:nvSpPr>
          <p:cNvPr id="491" name="Google Shape;491;p40"/>
          <p:cNvSpPr txBox="1"/>
          <p:nvPr>
            <p:ph idx="12" type="sldNum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41"/>
          <p:cNvSpPr txBox="1"/>
          <p:nvPr>
            <p:ph idx="1" type="body"/>
          </p:nvPr>
        </p:nvSpPr>
        <p:spPr>
          <a:xfrm>
            <a:off x="190402" y="1196125"/>
            <a:ext cx="11818096" cy="5310875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Autofit/>
          </a:bodyPr>
          <a:lstStyle/>
          <a:p>
            <a:pPr indent="-360363" lvl="0" marL="360363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Load the following module</a:t>
            </a:r>
            <a:endParaRPr/>
          </a:p>
          <a:p>
            <a:pPr indent="-360363" lvl="0" marL="360363" rtl="0" algn="l">
              <a:lnSpc>
                <a:spcPct val="105000"/>
              </a:lnSpc>
              <a:spcBef>
                <a:spcPts val="86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Connecting to the database</a:t>
            </a:r>
            <a:endParaRPr/>
          </a:p>
        </p:txBody>
      </p:sp>
      <p:sp>
        <p:nvSpPr>
          <p:cNvPr id="497" name="Google Shape;497;p41"/>
          <p:cNvSpPr txBox="1"/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Working with Mongoose in Node.js</a:t>
            </a:r>
            <a:endParaRPr/>
          </a:p>
        </p:txBody>
      </p:sp>
      <p:sp>
        <p:nvSpPr>
          <p:cNvPr id="498" name="Google Shape;498;p41"/>
          <p:cNvSpPr txBox="1"/>
          <p:nvPr/>
        </p:nvSpPr>
        <p:spPr>
          <a:xfrm>
            <a:off x="696000" y="1965743"/>
            <a:ext cx="6252830" cy="461665"/>
          </a:xfrm>
          <a:prstGeom prst="rect">
            <a:avLst/>
          </a:prstGeom>
          <a:solidFill>
            <a:srgbClr val="D9D4C6">
              <a:alpha val="14901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4C6"/>
              </a:buClr>
              <a:buSzPts val="1680"/>
              <a:buFont typeface="Noto Sans Symbols"/>
              <a:buNone/>
            </a:pPr>
            <a:r>
              <a:rPr b="1"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 </a:t>
            </a:r>
            <a:r>
              <a:rPr b="1" lang="en-U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mongoose</a:t>
            </a:r>
            <a:r>
              <a:rPr b="1"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require(</a:t>
            </a:r>
            <a:r>
              <a:rPr b="1" lang="en-U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'mongoose'</a:t>
            </a:r>
            <a:r>
              <a:rPr b="1"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1" i="0" sz="2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99" name="Google Shape;499;p41"/>
          <p:cNvSpPr txBox="1"/>
          <p:nvPr/>
        </p:nvSpPr>
        <p:spPr>
          <a:xfrm>
            <a:off x="696632" y="3654000"/>
            <a:ext cx="8864368" cy="461665"/>
          </a:xfrm>
          <a:prstGeom prst="rect">
            <a:avLst/>
          </a:prstGeom>
          <a:solidFill>
            <a:srgbClr val="D9D4C6">
              <a:alpha val="14901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D9D4C6"/>
              </a:buClr>
              <a:buSzPts val="1680"/>
              <a:buFont typeface="Noto Sans Symbols"/>
              <a:buNone/>
            </a:pPr>
            <a:r>
              <a:rPr b="1"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mongoose.connect(</a:t>
            </a:r>
            <a:r>
              <a:rPr b="1" lang="en-U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'mongodb://localhost:27017/unidb'</a:t>
            </a:r>
            <a:r>
              <a:rPr b="1"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1" i="0" sz="2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00" name="Google Shape;500;p41"/>
          <p:cNvSpPr txBox="1"/>
          <p:nvPr>
            <p:ph idx="12" type="sldNum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42"/>
          <p:cNvSpPr txBox="1"/>
          <p:nvPr>
            <p:ph idx="1" type="body"/>
          </p:nvPr>
        </p:nvSpPr>
        <p:spPr>
          <a:xfrm>
            <a:off x="190402" y="1275325"/>
            <a:ext cx="11818096" cy="5201066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Autofit/>
          </a:bodyPr>
          <a:lstStyle/>
          <a:p>
            <a:pPr indent="-360363" lvl="0" marL="360363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Host a </a:t>
            </a:r>
            <a:r>
              <a:rPr b="1" lang="en-US">
                <a:solidFill>
                  <a:schemeClr val="lt1"/>
                </a:solidFill>
              </a:rPr>
              <a:t>database</a:t>
            </a:r>
            <a:r>
              <a:rPr lang="en-US"/>
              <a:t> in the largest MongoDB </a:t>
            </a:r>
            <a:r>
              <a:rPr b="1" lang="en-US">
                <a:solidFill>
                  <a:schemeClr val="lt1"/>
                </a:solidFill>
              </a:rPr>
              <a:t>cloud</a:t>
            </a:r>
            <a:r>
              <a:rPr lang="en-US"/>
              <a:t> service</a:t>
            </a:r>
            <a:endParaRPr/>
          </a:p>
          <a:p>
            <a:pPr indent="-360363" lvl="0" marL="360363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Go to '</a:t>
            </a:r>
            <a:r>
              <a:rPr b="1" lang="en-US">
                <a:solidFill>
                  <a:schemeClr val="lt1"/>
                </a:solidFill>
              </a:rPr>
              <a:t>mLab</a:t>
            </a:r>
            <a:r>
              <a:rPr lang="en-US"/>
              <a:t>' and register -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https://mlab.com/</a:t>
            </a:r>
            <a:endParaRPr/>
          </a:p>
          <a:p>
            <a:pPr indent="-360363" lvl="0" marL="360363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You can </a:t>
            </a:r>
            <a:r>
              <a:rPr b="1" lang="en-US">
                <a:solidFill>
                  <a:schemeClr val="lt1"/>
                </a:solidFill>
              </a:rPr>
              <a:t>store</a:t>
            </a:r>
            <a:r>
              <a:rPr lang="en-US"/>
              <a:t> up to 500 MB of </a:t>
            </a:r>
            <a:r>
              <a:rPr b="1" lang="en-US">
                <a:solidFill>
                  <a:schemeClr val="lt1"/>
                </a:solidFill>
              </a:rPr>
              <a:t>content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506" name="Google Shape;506;p42"/>
          <p:cNvSpPr txBox="1"/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MongoDB Hosting</a:t>
            </a:r>
            <a:endParaRPr/>
          </a:p>
        </p:txBody>
      </p:sp>
      <p:pic>
        <p:nvPicPr>
          <p:cNvPr id="507" name="Google Shape;507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73802" y="3678992"/>
            <a:ext cx="5714901" cy="2856707"/>
          </a:xfrm>
          <a:prstGeom prst="rect">
            <a:avLst/>
          </a:prstGeom>
          <a:noFill/>
          <a:ln>
            <a:noFill/>
          </a:ln>
        </p:spPr>
      </p:pic>
      <p:sp>
        <p:nvSpPr>
          <p:cNvPr id="508" name="Google Shape;508;p42"/>
          <p:cNvSpPr txBox="1"/>
          <p:nvPr>
            <p:ph idx="12" type="sldNum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3" name="Google Shape;513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64630" y="1663200"/>
            <a:ext cx="1447368" cy="1960016"/>
          </a:xfrm>
          <a:prstGeom prst="rect">
            <a:avLst/>
          </a:prstGeom>
          <a:noFill/>
          <a:ln>
            <a:noFill/>
          </a:ln>
        </p:spPr>
      </p:pic>
      <p:sp>
        <p:nvSpPr>
          <p:cNvPr id="514" name="Google Shape;514;p43"/>
          <p:cNvSpPr txBox="1"/>
          <p:nvPr>
            <p:ph type="title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Calibri"/>
              <a:buNone/>
            </a:pPr>
            <a:r>
              <a:rPr lang="en-US"/>
              <a:t>Mongoose Models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44"/>
          <p:cNvSpPr txBox="1"/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r>
              <a:rPr lang="en-US"/>
              <a:t>Mongoose Models</a:t>
            </a:r>
            <a:endParaRPr/>
          </a:p>
        </p:txBody>
      </p:sp>
      <p:sp>
        <p:nvSpPr>
          <p:cNvPr id="520" name="Google Shape;520;p44"/>
          <p:cNvSpPr txBox="1"/>
          <p:nvPr>
            <p:ph idx="1" type="body"/>
          </p:nvPr>
        </p:nvSpPr>
        <p:spPr>
          <a:xfrm>
            <a:off x="1673561" y="1121143"/>
            <a:ext cx="10321675" cy="5546589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Autofit/>
          </a:bodyPr>
          <a:lstStyle/>
          <a:p>
            <a:pPr indent="-360363" lvl="0" marL="360363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Mongoose </a:t>
            </a:r>
            <a:r>
              <a:rPr b="1" lang="en-US">
                <a:solidFill>
                  <a:schemeClr val="lt1"/>
                </a:solidFill>
              </a:rPr>
              <a:t>supports</a:t>
            </a:r>
            <a:r>
              <a:rPr lang="en-US"/>
              <a:t> models</a:t>
            </a:r>
            <a:endParaRPr/>
          </a:p>
          <a:p>
            <a:pPr indent="-360363" lvl="1" marL="803275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200"/>
              <a:buChar char="▪"/>
            </a:pPr>
            <a:r>
              <a:rPr lang="en-US" sz="3200"/>
              <a:t>Fixed </a:t>
            </a:r>
            <a:r>
              <a:rPr b="1" lang="en-US" sz="3200">
                <a:solidFill>
                  <a:schemeClr val="lt1"/>
                </a:solidFill>
              </a:rPr>
              <a:t>types </a:t>
            </a:r>
            <a:r>
              <a:rPr lang="en-US" sz="3200"/>
              <a:t>of documents</a:t>
            </a:r>
            <a:endParaRPr/>
          </a:p>
          <a:p>
            <a:pPr indent="-360363" lvl="2" marL="1255713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000"/>
              <a:buChar char="▪"/>
            </a:pPr>
            <a:r>
              <a:rPr lang="en-US" sz="3000"/>
              <a:t>Used like object </a:t>
            </a:r>
            <a:r>
              <a:rPr b="1" lang="en-US" sz="3000">
                <a:solidFill>
                  <a:schemeClr val="lt1"/>
                </a:solidFill>
              </a:rPr>
              <a:t>constructors</a:t>
            </a:r>
            <a:endParaRPr/>
          </a:p>
          <a:p>
            <a:pPr indent="-360363" lvl="1" marL="803275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200"/>
              <a:buChar char="▪"/>
            </a:pPr>
            <a:r>
              <a:rPr lang="en-US" sz="3200"/>
              <a:t>Needs a </a:t>
            </a:r>
            <a:r>
              <a:rPr b="1" lang="en-US" sz="3200">
                <a:solidFill>
                  <a:schemeClr val="lt1"/>
                </a:solidFill>
              </a:rPr>
              <a:t>mongoose.Schema </a:t>
            </a:r>
            <a:r>
              <a:rPr lang="en-US" sz="3200"/>
              <a:t>call</a:t>
            </a:r>
            <a:endParaRPr/>
          </a:p>
          <a:p>
            <a:pPr indent="-157290" lvl="1" marL="803275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</a:pPr>
            <a:r>
              <a:t/>
            </a:r>
            <a:endParaRPr/>
          </a:p>
        </p:txBody>
      </p:sp>
      <p:sp>
        <p:nvSpPr>
          <p:cNvPr id="521" name="Google Shape;521;p44"/>
          <p:cNvSpPr txBox="1"/>
          <p:nvPr/>
        </p:nvSpPr>
        <p:spPr>
          <a:xfrm>
            <a:off x="2586000" y="3794922"/>
            <a:ext cx="7416272" cy="2845636"/>
          </a:xfrm>
          <a:prstGeom prst="rect">
            <a:avLst/>
          </a:prstGeom>
          <a:solidFill>
            <a:srgbClr val="C1C6D1">
              <a:alpha val="14901"/>
            </a:srgbClr>
          </a:solidFill>
          <a:ln cap="flat" cmpd="sng" w="12700">
            <a:solidFill>
              <a:srgbClr val="A1AAB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 modelSchema = new mongoose.Schema({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propString: </a:t>
            </a:r>
            <a:r>
              <a:rPr b="1" lang="en-US" sz="2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propNumber: </a:t>
            </a:r>
            <a:r>
              <a:rPr b="1" lang="en-US" sz="2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Number</a:t>
            </a: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propObject: </a:t>
            </a:r>
            <a:r>
              <a:rPr b="1" lang="en-US" sz="2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{}</a:t>
            </a: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propArray: </a:t>
            </a:r>
            <a:r>
              <a:rPr b="1" lang="en-US" sz="2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[]</a:t>
            </a: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propBool: </a:t>
            </a:r>
            <a:r>
              <a:rPr b="1" lang="en-US" sz="2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Boolean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endParaRPr b="1"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 Model = mongoose.</a:t>
            </a:r>
            <a:r>
              <a:rPr b="1" lang="en-US" sz="2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model</a:t>
            </a: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('Model', </a:t>
            </a:r>
            <a:r>
              <a:rPr b="1" lang="en-US" sz="2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modelSchema</a:t>
            </a: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1"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22" name="Google Shape;522;p44"/>
          <p:cNvSpPr txBox="1"/>
          <p:nvPr>
            <p:ph idx="12" type="sldNum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7"/>
          <p:cNvSpPr txBox="1"/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Table of Contents</a:t>
            </a:r>
            <a:endParaRPr/>
          </a:p>
        </p:txBody>
      </p:sp>
      <p:sp>
        <p:nvSpPr>
          <p:cNvPr id="357" name="Google Shape;357;p27"/>
          <p:cNvSpPr txBox="1"/>
          <p:nvPr>
            <p:ph idx="4294967295" type="body"/>
          </p:nvPr>
        </p:nvSpPr>
        <p:spPr>
          <a:xfrm>
            <a:off x="196114" y="1227240"/>
            <a:ext cx="11807897" cy="553001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Autofit/>
          </a:bodyPr>
          <a:lstStyle/>
          <a:p>
            <a:pPr indent="-446088" lvl="0" marL="446088" rtl="0" algn="l">
              <a:lnSpc>
                <a:spcPct val="12121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AutoNum type="arabicPeriod"/>
            </a:pPr>
            <a:r>
              <a:rPr lang="en-US"/>
              <a:t>Relational and Non-Relational Databases</a:t>
            </a:r>
            <a:endParaRPr/>
          </a:p>
          <a:p>
            <a:pPr indent="-446088" lvl="0" marL="446088" rtl="0" algn="l">
              <a:lnSpc>
                <a:spcPct val="121212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AutoNum type="arabicPeriod"/>
            </a:pPr>
            <a:r>
              <a:rPr lang="en-US"/>
              <a:t>MongoDB and Mongoose Overview</a:t>
            </a:r>
            <a:endParaRPr/>
          </a:p>
          <a:p>
            <a:pPr indent="-446088" lvl="0" marL="446088" rtl="0" algn="l">
              <a:lnSpc>
                <a:spcPct val="121212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AutoNum type="arabicPeriod"/>
            </a:pPr>
            <a:r>
              <a:rPr lang="en-US"/>
              <a:t>Mongoose Models</a:t>
            </a:r>
            <a:endParaRPr/>
          </a:p>
          <a:p>
            <a:pPr indent="-446088" lvl="0" marL="446088" rtl="0" algn="l">
              <a:lnSpc>
                <a:spcPct val="121212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AutoNum type="arabicPeriod"/>
            </a:pPr>
            <a:r>
              <a:rPr lang="en-US"/>
              <a:t>CRUD with Mongoose</a:t>
            </a:r>
            <a:endParaRPr/>
          </a:p>
          <a:p>
            <a:pPr indent="-446088" lvl="0" marL="446088" rtl="0" algn="l">
              <a:lnSpc>
                <a:spcPct val="121212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AutoNum type="arabicPeriod"/>
            </a:pPr>
            <a:r>
              <a:rPr lang="en-US"/>
              <a:t>Mongoose Querying</a:t>
            </a:r>
            <a:endParaRPr/>
          </a:p>
        </p:txBody>
      </p:sp>
      <p:pic>
        <p:nvPicPr>
          <p:cNvPr descr="A drawing of a cartoon character&#10;&#10;Description generated with high confidence" id="358" name="Google Shape;358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8425266" y="1371600"/>
            <a:ext cx="3573092" cy="4385137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27"/>
          <p:cNvSpPr txBox="1"/>
          <p:nvPr>
            <p:ph idx="12" type="sldNum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45"/>
          <p:cNvSpPr txBox="1"/>
          <p:nvPr>
            <p:ph idx="1" type="body"/>
          </p:nvPr>
        </p:nvSpPr>
        <p:spPr>
          <a:xfrm>
            <a:off x="190402" y="1196125"/>
            <a:ext cx="11818096" cy="5528766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Autofit/>
          </a:bodyPr>
          <a:lstStyle/>
          <a:p>
            <a:pPr indent="-360363" lvl="0" marL="3603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Char char="▪"/>
            </a:pPr>
            <a:r>
              <a:rPr lang="en-US" sz="3400"/>
              <a:t>Since mongoose models are just JavaScript </a:t>
            </a:r>
            <a:r>
              <a:rPr b="1" lang="en-US" sz="3400">
                <a:solidFill>
                  <a:schemeClr val="lt1"/>
                </a:solidFill>
              </a:rPr>
              <a:t>object constructors,</a:t>
            </a:r>
            <a:r>
              <a:rPr lang="en-US" sz="3400"/>
              <a:t> they can have </a:t>
            </a:r>
            <a:r>
              <a:rPr b="1" lang="en-US" sz="3400">
                <a:solidFill>
                  <a:schemeClr val="lt1"/>
                </a:solidFill>
              </a:rPr>
              <a:t>methods</a:t>
            </a:r>
            <a:endParaRPr/>
          </a:p>
          <a:p>
            <a:pPr indent="-360363" lvl="1" marL="803275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200"/>
              <a:buChar char="▪"/>
            </a:pPr>
            <a:r>
              <a:rPr lang="en-US" sz="3200"/>
              <a:t>And these methods can be </a:t>
            </a:r>
            <a:r>
              <a:rPr b="1" lang="en-US" sz="3200">
                <a:solidFill>
                  <a:schemeClr val="lt1"/>
                </a:solidFill>
              </a:rPr>
              <a:t>added</a:t>
            </a:r>
            <a:r>
              <a:rPr lang="en-US" sz="3200"/>
              <a:t> to a schema</a:t>
            </a:r>
            <a:endParaRPr/>
          </a:p>
          <a:p>
            <a:pPr indent="-360363" lvl="2" marL="1255713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000"/>
              <a:buChar char="▪"/>
            </a:pPr>
            <a:r>
              <a:rPr lang="en-US" sz="3000"/>
              <a:t>Use a </a:t>
            </a:r>
            <a:r>
              <a:rPr b="1" lang="en-US" sz="3000">
                <a:solidFill>
                  <a:schemeClr val="lt1"/>
                </a:solidFill>
              </a:rPr>
              <a:t>different</a:t>
            </a:r>
            <a:r>
              <a:rPr lang="en-US" sz="3000"/>
              <a:t> syntax than plain JS</a:t>
            </a:r>
            <a:endParaRPr/>
          </a:p>
        </p:txBody>
      </p:sp>
      <p:sp>
        <p:nvSpPr>
          <p:cNvPr id="528" name="Google Shape;528;p45"/>
          <p:cNvSpPr txBox="1"/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Model Methods</a:t>
            </a:r>
            <a:endParaRPr/>
          </a:p>
        </p:txBody>
      </p:sp>
      <p:sp>
        <p:nvSpPr>
          <p:cNvPr id="529" name="Google Shape;529;p45"/>
          <p:cNvSpPr txBox="1"/>
          <p:nvPr/>
        </p:nvSpPr>
        <p:spPr>
          <a:xfrm>
            <a:off x="882718" y="3651763"/>
            <a:ext cx="9450001" cy="1938992"/>
          </a:xfrm>
          <a:prstGeom prst="rect">
            <a:avLst/>
          </a:prstGeom>
          <a:solidFill>
            <a:srgbClr val="C1C6D1">
              <a:alpha val="14901"/>
            </a:srgbClr>
          </a:solidFill>
          <a:ln cap="flat" cmpd="sng" w="12700">
            <a:solidFill>
              <a:srgbClr val="A1AAB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b="1"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 studentSchema = new </a:t>
            </a:r>
            <a:r>
              <a:rPr b="1" lang="en-U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mongoose.Schema</a:t>
            </a:r>
            <a:r>
              <a:rPr b="1"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({…});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b="1"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studentSchema.</a:t>
            </a:r>
            <a:r>
              <a:rPr b="1" lang="en-U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methods</a:t>
            </a:r>
            <a:r>
              <a:rPr b="1"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1" lang="en-U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getInfo</a:t>
            </a:r>
            <a:r>
              <a:rPr b="1"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1" lang="en-U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b="1"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b="1"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return `I am ${</a:t>
            </a:r>
            <a:r>
              <a:rPr b="1" lang="en-U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b="1"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.firstName} ${</a:t>
            </a:r>
            <a:r>
              <a:rPr b="1" lang="en-U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b="1"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.lastName}`;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b="1"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</p:txBody>
      </p:sp>
      <p:sp>
        <p:nvSpPr>
          <p:cNvPr id="530" name="Google Shape;530;p45"/>
          <p:cNvSpPr/>
          <p:nvPr/>
        </p:nvSpPr>
        <p:spPr>
          <a:xfrm>
            <a:off x="8959703" y="3651758"/>
            <a:ext cx="3048795" cy="914400"/>
          </a:xfrm>
          <a:prstGeom prst="wedgeRoundRectCallout">
            <a:avLst>
              <a:gd fmla="val -63995" name="adj1"/>
              <a:gd fmla="val 54034" name="adj2"/>
              <a:gd fmla="val 16667" name="adj3"/>
            </a:avLst>
          </a:prstGeom>
          <a:solidFill>
            <a:schemeClr val="dk1"/>
          </a:solidFill>
          <a:ln cap="flat" cmpd="sng" w="25400">
            <a:solidFill>
              <a:srgbClr val="1931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Avoid </a:t>
            </a:r>
            <a:r>
              <a:rPr b="1" lang="en-US" sz="2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arrow</a:t>
            </a:r>
            <a:r>
              <a:rPr b="1"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functions</a:t>
            </a:r>
            <a:endParaRPr b="1" sz="2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1" name="Google Shape;531;p45"/>
          <p:cNvSpPr txBox="1"/>
          <p:nvPr>
            <p:ph idx="12" type="sldNum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46"/>
          <p:cNvSpPr txBox="1"/>
          <p:nvPr>
            <p:ph idx="1" type="body"/>
          </p:nvPr>
        </p:nvSpPr>
        <p:spPr>
          <a:xfrm>
            <a:off x="190402" y="1196125"/>
            <a:ext cx="11818096" cy="5528766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Autofit/>
          </a:bodyPr>
          <a:lstStyle/>
          <a:p>
            <a:pPr indent="-360363" lvl="0" marL="360363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Yet, not all properties </a:t>
            </a:r>
            <a:r>
              <a:rPr b="1" lang="en-US">
                <a:solidFill>
                  <a:schemeClr val="lt1"/>
                </a:solidFill>
              </a:rPr>
              <a:t>need</a:t>
            </a:r>
            <a:r>
              <a:rPr lang="en-US"/>
              <a:t> to be </a:t>
            </a:r>
            <a:r>
              <a:rPr b="1" lang="en-US">
                <a:solidFill>
                  <a:schemeClr val="lt1"/>
                </a:solidFill>
              </a:rPr>
              <a:t>persisted </a:t>
            </a:r>
            <a:r>
              <a:rPr lang="en-US"/>
              <a:t>to the </a:t>
            </a:r>
            <a:r>
              <a:rPr b="1" lang="en-US">
                <a:solidFill>
                  <a:schemeClr val="lt1"/>
                </a:solidFill>
              </a:rPr>
              <a:t>database</a:t>
            </a:r>
            <a:endParaRPr/>
          </a:p>
          <a:p>
            <a:pPr indent="-360363" lvl="0" marL="360363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Mongoose provides a way to </a:t>
            </a:r>
            <a:r>
              <a:rPr b="1" lang="en-US">
                <a:solidFill>
                  <a:schemeClr val="lt1"/>
                </a:solidFill>
              </a:rPr>
              <a:t>create</a:t>
            </a:r>
            <a:r>
              <a:rPr lang="en-US"/>
              <a:t> properties, that are </a:t>
            </a:r>
            <a:br>
              <a:rPr lang="en-US"/>
            </a:br>
            <a:r>
              <a:rPr lang="en-US"/>
              <a:t>accessible on all models, but are </a:t>
            </a:r>
            <a:r>
              <a:rPr b="1" lang="en-US">
                <a:solidFill>
                  <a:schemeClr val="lt1"/>
                </a:solidFill>
              </a:rPr>
              <a:t>not persisted </a:t>
            </a:r>
            <a:r>
              <a:rPr lang="en-US"/>
              <a:t>to the database</a:t>
            </a:r>
            <a:endParaRPr/>
          </a:p>
          <a:p>
            <a:pPr indent="-360363" lvl="1" marL="803275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/>
              <a:t>And they have both </a:t>
            </a:r>
            <a:r>
              <a:rPr b="1" lang="en-US">
                <a:solidFill>
                  <a:schemeClr val="lt1"/>
                </a:solidFill>
              </a:rPr>
              <a:t>getters</a:t>
            </a:r>
            <a:r>
              <a:rPr lang="en-US"/>
              <a:t> and </a:t>
            </a:r>
            <a:r>
              <a:rPr b="1" lang="en-US">
                <a:solidFill>
                  <a:schemeClr val="lt1"/>
                </a:solidFill>
              </a:rPr>
              <a:t>setters</a:t>
            </a:r>
            <a:endParaRPr/>
          </a:p>
        </p:txBody>
      </p:sp>
      <p:sp>
        <p:nvSpPr>
          <p:cNvPr id="537" name="Google Shape;537;p46"/>
          <p:cNvSpPr txBox="1"/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Model Virtual Properties</a:t>
            </a:r>
            <a:endParaRPr/>
          </a:p>
        </p:txBody>
      </p:sp>
      <p:sp>
        <p:nvSpPr>
          <p:cNvPr id="538" name="Google Shape;538;p46"/>
          <p:cNvSpPr txBox="1"/>
          <p:nvPr/>
        </p:nvSpPr>
        <p:spPr>
          <a:xfrm>
            <a:off x="909088" y="3980633"/>
            <a:ext cx="9235904" cy="1200329"/>
          </a:xfrm>
          <a:prstGeom prst="rect">
            <a:avLst/>
          </a:prstGeom>
          <a:solidFill>
            <a:srgbClr val="C1C6D1">
              <a:alpha val="14901"/>
            </a:srgbClr>
          </a:solidFill>
          <a:ln cap="flat" cmpd="sng" w="12700">
            <a:solidFill>
              <a:srgbClr val="A1AAB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b="1"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studentSchema.</a:t>
            </a:r>
            <a:r>
              <a:rPr b="1" lang="en-U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virtual</a:t>
            </a:r>
            <a:r>
              <a:rPr b="1"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('fullName').</a:t>
            </a:r>
            <a:r>
              <a:rPr b="1" lang="en-U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b="1"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(function ()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b="1"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return this.firstName + ' ' + this.lastName</a:t>
            </a:r>
            <a:endParaRPr b="1"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b="1"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endParaRPr/>
          </a:p>
        </p:txBody>
      </p:sp>
      <p:sp>
        <p:nvSpPr>
          <p:cNvPr id="539" name="Google Shape;539;p46"/>
          <p:cNvSpPr txBox="1"/>
          <p:nvPr>
            <p:ph idx="12" type="sldNum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47"/>
          <p:cNvSpPr txBox="1"/>
          <p:nvPr>
            <p:ph idx="1" type="body"/>
          </p:nvPr>
        </p:nvSpPr>
        <p:spPr>
          <a:xfrm>
            <a:off x="190402" y="1196125"/>
            <a:ext cx="11818096" cy="5528766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Autofit/>
          </a:bodyPr>
          <a:lstStyle/>
          <a:p>
            <a:pPr indent="-360363" lvl="0" marL="360363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With Mongoose developers can </a:t>
            </a:r>
            <a:r>
              <a:rPr b="1" lang="en-US">
                <a:solidFill>
                  <a:schemeClr val="lt1"/>
                </a:solidFill>
              </a:rPr>
              <a:t>define</a:t>
            </a:r>
            <a:r>
              <a:rPr lang="en-US"/>
              <a:t> custom </a:t>
            </a:r>
            <a:r>
              <a:rPr b="1" lang="en-US">
                <a:solidFill>
                  <a:schemeClr val="lt1"/>
                </a:solidFill>
              </a:rPr>
              <a:t>validation</a:t>
            </a:r>
            <a:r>
              <a:rPr lang="en-US"/>
              <a:t> on </a:t>
            </a:r>
            <a:br>
              <a:rPr lang="en-US"/>
            </a:br>
            <a:r>
              <a:rPr lang="en-US"/>
              <a:t>their </a:t>
            </a:r>
            <a:r>
              <a:rPr b="1" lang="en-US">
                <a:solidFill>
                  <a:schemeClr val="lt1"/>
                </a:solidFill>
              </a:rPr>
              <a:t>properties</a:t>
            </a:r>
            <a:endParaRPr/>
          </a:p>
          <a:p>
            <a:pPr indent="-360363" lvl="1" marL="803275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/>
              <a:t>Validate records when trying to </a:t>
            </a:r>
            <a:r>
              <a:rPr b="1" lang="en-US">
                <a:solidFill>
                  <a:schemeClr val="lt1"/>
                </a:solidFill>
              </a:rPr>
              <a:t>save</a:t>
            </a:r>
            <a:endParaRPr/>
          </a:p>
        </p:txBody>
      </p:sp>
      <p:sp>
        <p:nvSpPr>
          <p:cNvPr id="545" name="Google Shape;545;p47"/>
          <p:cNvSpPr txBox="1"/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Property Validation</a:t>
            </a:r>
            <a:endParaRPr/>
          </a:p>
        </p:txBody>
      </p:sp>
      <p:sp>
        <p:nvSpPr>
          <p:cNvPr id="546" name="Google Shape;546;p47"/>
          <p:cNvSpPr txBox="1"/>
          <p:nvPr/>
        </p:nvSpPr>
        <p:spPr>
          <a:xfrm>
            <a:off x="955758" y="3176278"/>
            <a:ext cx="9690338" cy="1938992"/>
          </a:xfrm>
          <a:prstGeom prst="rect">
            <a:avLst/>
          </a:prstGeom>
          <a:solidFill>
            <a:srgbClr val="C1C6D1">
              <a:alpha val="14901"/>
            </a:srgbClr>
          </a:solidFill>
          <a:ln cap="flat" cmpd="sng" w="12700">
            <a:solidFill>
              <a:srgbClr val="A1AAB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b="1"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studentSchema.</a:t>
            </a:r>
            <a:r>
              <a:rPr b="1" lang="en-U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path</a:t>
            </a:r>
            <a:r>
              <a:rPr b="1"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('firstName')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b="1"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.</a:t>
            </a:r>
            <a:r>
              <a:rPr b="1" lang="en-U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validate</a:t>
            </a:r>
            <a:r>
              <a:rPr b="1"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(function ()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b="1"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	return this.firstName.length &gt;= 2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b="1"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&amp;&amp; this.firstName.length &lt;= 10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b="1"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}, 'First name must be </a:t>
            </a:r>
            <a:r>
              <a:rPr b="1" lang="en-U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between 2</a:t>
            </a:r>
            <a:r>
              <a:rPr b="1"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and </a:t>
            </a:r>
            <a:r>
              <a:rPr b="1" lang="en-U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b="1"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symbols long!')</a:t>
            </a:r>
            <a:endParaRPr/>
          </a:p>
        </p:txBody>
      </p:sp>
      <p:sp>
        <p:nvSpPr>
          <p:cNvPr id="547" name="Google Shape;547;p47"/>
          <p:cNvSpPr/>
          <p:nvPr/>
        </p:nvSpPr>
        <p:spPr>
          <a:xfrm>
            <a:off x="2766000" y="5185149"/>
            <a:ext cx="4230000" cy="476726"/>
          </a:xfrm>
          <a:prstGeom prst="wedgeRoundRectCallout">
            <a:avLst>
              <a:gd fmla="val -37022" name="adj1"/>
              <a:gd fmla="val -73610" name="adj2"/>
              <a:gd fmla="val 16667" name="adj3"/>
            </a:avLst>
          </a:prstGeom>
          <a:solidFill>
            <a:schemeClr val="dk1"/>
          </a:solidFill>
          <a:ln cap="flat" cmpd="sng" w="25400">
            <a:solidFill>
              <a:srgbClr val="1931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Error message as second param</a:t>
            </a:r>
            <a:endParaRPr/>
          </a:p>
        </p:txBody>
      </p:sp>
      <p:sp>
        <p:nvSpPr>
          <p:cNvPr id="548" name="Google Shape;548;p47"/>
          <p:cNvSpPr txBox="1"/>
          <p:nvPr>
            <p:ph idx="12" type="sldNum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48"/>
          <p:cNvSpPr txBox="1"/>
          <p:nvPr>
            <p:ph idx="1" type="body"/>
          </p:nvPr>
        </p:nvSpPr>
        <p:spPr>
          <a:xfrm>
            <a:off x="190402" y="1196125"/>
            <a:ext cx="11818096" cy="5528766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Autofit/>
          </a:bodyPr>
          <a:lstStyle/>
          <a:p>
            <a:pPr indent="-360363" lvl="0" marL="360363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Having all model definitions in the </a:t>
            </a:r>
            <a:r>
              <a:rPr b="1" lang="en-US">
                <a:solidFill>
                  <a:schemeClr val="lt1"/>
                </a:solidFill>
              </a:rPr>
              <a:t>main</a:t>
            </a:r>
            <a:r>
              <a:rPr lang="en-US"/>
              <a:t> module is </a:t>
            </a:r>
            <a:r>
              <a:rPr b="1" lang="en-US">
                <a:solidFill>
                  <a:schemeClr val="lt1"/>
                </a:solidFill>
              </a:rPr>
              <a:t>no</a:t>
            </a:r>
            <a:r>
              <a:rPr lang="en-US"/>
              <a:t> good</a:t>
            </a:r>
            <a:endParaRPr/>
          </a:p>
          <a:p>
            <a:pPr indent="-360363" lvl="1" marL="803275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/>
              <a:t>That is the reason Node.js has </a:t>
            </a:r>
            <a:r>
              <a:rPr b="1" lang="en-US">
                <a:solidFill>
                  <a:schemeClr val="lt1"/>
                </a:solidFill>
              </a:rPr>
              <a:t>modules</a:t>
            </a:r>
            <a:r>
              <a:rPr lang="en-US"/>
              <a:t> in the first place</a:t>
            </a:r>
            <a:endParaRPr/>
          </a:p>
          <a:p>
            <a:pPr indent="-360363" lvl="1" marL="803275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/>
              <a:t>In folder </a:t>
            </a:r>
            <a:r>
              <a:rPr b="1" lang="en-US">
                <a:solidFill>
                  <a:schemeClr val="lt1"/>
                </a:solidFill>
              </a:rPr>
              <a:t>models</a:t>
            </a:r>
            <a:r>
              <a:rPr lang="en-US"/>
              <a:t>, file </a:t>
            </a:r>
            <a:r>
              <a:rPr b="1" lang="en-US">
                <a:solidFill>
                  <a:schemeClr val="lt1"/>
                </a:solidFill>
              </a:rPr>
              <a:t>Student.js</a:t>
            </a:r>
            <a:endParaRPr>
              <a:solidFill>
                <a:srgbClr val="FED999"/>
              </a:solidFill>
            </a:endParaRPr>
          </a:p>
        </p:txBody>
      </p:sp>
      <p:sp>
        <p:nvSpPr>
          <p:cNvPr id="554" name="Google Shape;554;p48"/>
          <p:cNvSpPr txBox="1"/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Exporting Modules</a:t>
            </a:r>
            <a:endParaRPr/>
          </a:p>
        </p:txBody>
      </p:sp>
      <p:sp>
        <p:nvSpPr>
          <p:cNvPr id="555" name="Google Shape;555;p48"/>
          <p:cNvSpPr txBox="1"/>
          <p:nvPr/>
        </p:nvSpPr>
        <p:spPr>
          <a:xfrm>
            <a:off x="1101000" y="3204000"/>
            <a:ext cx="10201438" cy="3139321"/>
          </a:xfrm>
          <a:prstGeom prst="rect">
            <a:avLst/>
          </a:prstGeom>
          <a:solidFill>
            <a:srgbClr val="C1C6D1">
              <a:alpha val="14901"/>
            </a:srgbClr>
          </a:solidFill>
          <a:ln cap="flat" cmpd="sng" w="12700">
            <a:solidFill>
              <a:srgbClr val="A1AAB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540"/>
              <a:buFont typeface="Noto Sans Symbols"/>
              <a:buNone/>
            </a:pPr>
            <a:r>
              <a:rPr b="1" lang="en-US" sz="22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b="1" lang="en-US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mongoose = </a:t>
            </a:r>
            <a:r>
              <a:rPr b="1" lang="en-US" sz="22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require</a:t>
            </a:r>
            <a:r>
              <a:rPr b="1" lang="en-US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('mongoose');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540"/>
              <a:buFont typeface="Noto Sans Symbols"/>
              <a:buNone/>
            </a:pPr>
            <a:r>
              <a:rPr b="1" lang="en-US" sz="22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b="1" lang="en-US" sz="22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studentSchema = new mongoose.</a:t>
            </a:r>
            <a:r>
              <a:rPr b="1" lang="en-US" sz="22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Schema</a:t>
            </a:r>
            <a:r>
              <a:rPr b="1" lang="en-US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540"/>
              <a:buFont typeface="Noto Sans Symbols"/>
              <a:buNone/>
            </a:pPr>
            <a:r>
              <a:rPr b="1" lang="en-US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firstName: { type: String, required: true },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540"/>
              <a:buFont typeface="Noto Sans Symbols"/>
              <a:buNone/>
            </a:pPr>
            <a:r>
              <a:rPr b="1" lang="en-US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lastName: { type: String, required: true },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540"/>
              <a:buFont typeface="Noto Sans Symbols"/>
              <a:buNone/>
            </a:pPr>
            <a:r>
              <a:rPr b="1" lang="en-US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facultyNumber: { type: String, required: true, unique: true },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540"/>
              <a:buFont typeface="Noto Sans Symbols"/>
              <a:buNone/>
            </a:pPr>
            <a:r>
              <a:rPr b="1" lang="en-US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age: { type: Number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540"/>
              <a:buFont typeface="Noto Sans Symbols"/>
              <a:buNone/>
            </a:pPr>
            <a:r>
              <a:rPr b="1" lang="en-US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540"/>
              <a:buFont typeface="Noto Sans Symbols"/>
              <a:buNone/>
            </a:pPr>
            <a:r>
              <a:t/>
            </a:r>
            <a:endParaRPr b="1"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540"/>
              <a:buFont typeface="Noto Sans Symbols"/>
              <a:buNone/>
            </a:pPr>
            <a:r>
              <a:rPr b="1" lang="en-US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module.</a:t>
            </a:r>
            <a:r>
              <a:rPr b="1" lang="en-US" sz="22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exports</a:t>
            </a:r>
            <a:r>
              <a:rPr b="1" lang="en-US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mongoose.</a:t>
            </a:r>
            <a:r>
              <a:rPr b="1" lang="en-US" sz="22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model</a:t>
            </a:r>
            <a:r>
              <a:rPr b="1" lang="en-US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('Student');</a:t>
            </a:r>
            <a:endParaRPr/>
          </a:p>
        </p:txBody>
      </p:sp>
      <p:sp>
        <p:nvSpPr>
          <p:cNvPr id="556" name="Google Shape;556;p48"/>
          <p:cNvSpPr txBox="1"/>
          <p:nvPr>
            <p:ph idx="12" type="sldNum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49"/>
          <p:cNvSpPr txBox="1"/>
          <p:nvPr>
            <p:ph idx="1" type="body"/>
          </p:nvPr>
        </p:nvSpPr>
        <p:spPr>
          <a:xfrm>
            <a:off x="190402" y="1196125"/>
            <a:ext cx="11818096" cy="5528766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Autofit/>
          </a:bodyPr>
          <a:lstStyle/>
          <a:p>
            <a:pPr indent="-360363" lvl="0" marL="360363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We can put each </a:t>
            </a:r>
            <a:r>
              <a:rPr b="1" lang="en-US">
                <a:solidFill>
                  <a:schemeClr val="lt1"/>
                </a:solidFill>
              </a:rPr>
              <a:t>model</a:t>
            </a:r>
            <a:r>
              <a:rPr lang="en-US"/>
              <a:t> in a different </a:t>
            </a:r>
            <a:r>
              <a:rPr b="1" lang="en-US">
                <a:solidFill>
                  <a:schemeClr val="lt1"/>
                </a:solidFill>
              </a:rPr>
              <a:t>module</a:t>
            </a:r>
            <a:r>
              <a:rPr lang="en-US"/>
              <a:t>, and </a:t>
            </a:r>
            <a:r>
              <a:rPr b="1" lang="en-US">
                <a:solidFill>
                  <a:schemeClr val="lt1"/>
                </a:solidFill>
              </a:rPr>
              <a:t>load</a:t>
            </a:r>
            <a:r>
              <a:rPr lang="en-US"/>
              <a:t> all </a:t>
            </a:r>
            <a:br>
              <a:rPr lang="en-US"/>
            </a:br>
            <a:r>
              <a:rPr lang="en-US"/>
              <a:t>models at start</a:t>
            </a:r>
            <a:endParaRPr>
              <a:solidFill>
                <a:srgbClr val="FED999"/>
              </a:solidFill>
            </a:endParaRPr>
          </a:p>
          <a:p>
            <a:pPr indent="-360363" lvl="1" marL="803275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/>
              <a:t>Where it is needed</a:t>
            </a:r>
            <a:endParaRPr/>
          </a:p>
        </p:txBody>
      </p:sp>
      <p:sp>
        <p:nvSpPr>
          <p:cNvPr id="562" name="Google Shape;562;p49"/>
          <p:cNvSpPr txBox="1"/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Using Modules</a:t>
            </a:r>
            <a:endParaRPr/>
          </a:p>
        </p:txBody>
      </p:sp>
      <p:sp>
        <p:nvSpPr>
          <p:cNvPr id="563" name="Google Shape;563;p49"/>
          <p:cNvSpPr txBox="1"/>
          <p:nvPr/>
        </p:nvSpPr>
        <p:spPr>
          <a:xfrm>
            <a:off x="1056039" y="3198167"/>
            <a:ext cx="7604962" cy="461665"/>
          </a:xfrm>
          <a:prstGeom prst="rect">
            <a:avLst/>
          </a:prstGeom>
          <a:solidFill>
            <a:srgbClr val="C1C6D1">
              <a:alpha val="14901"/>
            </a:srgbClr>
          </a:solidFill>
          <a:ln cap="flat" cmpd="sng" w="12700">
            <a:solidFill>
              <a:srgbClr val="A1AAB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b="1" lang="en-U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b="1"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Student = </a:t>
            </a:r>
            <a:r>
              <a:rPr b="1" lang="en-U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require</a:t>
            </a:r>
            <a:r>
              <a:rPr b="1"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('./models/Student');</a:t>
            </a:r>
            <a:endParaRPr/>
          </a:p>
        </p:txBody>
      </p:sp>
      <p:sp>
        <p:nvSpPr>
          <p:cNvPr id="564" name="Google Shape;564;p49"/>
          <p:cNvSpPr txBox="1"/>
          <p:nvPr>
            <p:ph idx="12" type="sldNum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9" name="Google Shape;569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96000" y="1818422"/>
            <a:ext cx="4048451" cy="1626742"/>
          </a:xfrm>
          <a:prstGeom prst="rect">
            <a:avLst/>
          </a:prstGeom>
          <a:noFill/>
          <a:ln>
            <a:noFill/>
          </a:ln>
        </p:spPr>
      </p:pic>
      <p:sp>
        <p:nvSpPr>
          <p:cNvPr id="570" name="Google Shape;570;p50"/>
          <p:cNvSpPr txBox="1"/>
          <p:nvPr>
            <p:ph type="title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Calibri"/>
              <a:buNone/>
            </a:pPr>
            <a:r>
              <a:rPr lang="en-US"/>
              <a:t>CRUD with Mongoose</a:t>
            </a:r>
            <a:endParaRPr/>
          </a:p>
        </p:txBody>
      </p:sp>
      <p:sp>
        <p:nvSpPr>
          <p:cNvPr id="571" name="Google Shape;571;p50"/>
          <p:cNvSpPr txBox="1"/>
          <p:nvPr>
            <p:ph idx="1" type="subTitle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51"/>
          <p:cNvSpPr txBox="1"/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r>
              <a:rPr lang="en-US"/>
              <a:t>CRUD with Mongoose</a:t>
            </a:r>
            <a:endParaRPr/>
          </a:p>
        </p:txBody>
      </p:sp>
      <p:sp>
        <p:nvSpPr>
          <p:cNvPr id="577" name="Google Shape;577;p51"/>
          <p:cNvSpPr txBox="1"/>
          <p:nvPr>
            <p:ph idx="1" type="body"/>
          </p:nvPr>
        </p:nvSpPr>
        <p:spPr>
          <a:xfrm>
            <a:off x="1673561" y="1121143"/>
            <a:ext cx="10321675" cy="5546589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Autofit/>
          </a:bodyPr>
          <a:lstStyle/>
          <a:p>
            <a:pPr indent="-360363" lvl="0" marL="360363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Mongoose supports </a:t>
            </a:r>
            <a:r>
              <a:rPr b="1" lang="en-US">
                <a:solidFill>
                  <a:schemeClr val="lt1"/>
                </a:solidFill>
              </a:rPr>
              <a:t>all </a:t>
            </a:r>
            <a:r>
              <a:rPr lang="en-US"/>
              <a:t>CRUD operations</a:t>
            </a:r>
            <a:endParaRPr/>
          </a:p>
          <a:p>
            <a:pPr indent="-360363" lvl="1" marL="803275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/>
              <a:t>Create (Persist data)</a:t>
            </a:r>
            <a:endParaRPr/>
          </a:p>
          <a:p>
            <a:pPr indent="-360363" lvl="1" marL="803275" rtl="0" algn="l">
              <a:lnSpc>
                <a:spcPct val="105000"/>
              </a:lnSpc>
              <a:spcBef>
                <a:spcPts val="76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/>
              <a:t>Read (Extract data)</a:t>
            </a:r>
            <a:endParaRPr/>
          </a:p>
        </p:txBody>
      </p:sp>
      <p:sp>
        <p:nvSpPr>
          <p:cNvPr id="578" name="Google Shape;578;p51"/>
          <p:cNvSpPr txBox="1"/>
          <p:nvPr/>
        </p:nvSpPr>
        <p:spPr>
          <a:xfrm>
            <a:off x="2464991" y="2599657"/>
            <a:ext cx="5386009" cy="461665"/>
          </a:xfrm>
          <a:prstGeom prst="rect">
            <a:avLst/>
          </a:prstGeom>
          <a:solidFill>
            <a:srgbClr val="C1C6D1">
              <a:alpha val="14901"/>
            </a:srgbClr>
          </a:solidFill>
          <a:ln cap="flat" cmpd="sng" w="12700">
            <a:solidFill>
              <a:srgbClr val="A1AAB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b="1"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new Student({}).</a:t>
            </a:r>
            <a:r>
              <a:rPr b="1" lang="en-U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save</a:t>
            </a:r>
            <a:r>
              <a:rPr b="1"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(callback)</a:t>
            </a:r>
            <a:endParaRPr/>
          </a:p>
        </p:txBody>
      </p:sp>
      <p:sp>
        <p:nvSpPr>
          <p:cNvPr id="579" name="Google Shape;579;p51"/>
          <p:cNvSpPr txBox="1"/>
          <p:nvPr/>
        </p:nvSpPr>
        <p:spPr>
          <a:xfrm>
            <a:off x="2464991" y="4036759"/>
            <a:ext cx="5386009" cy="461665"/>
          </a:xfrm>
          <a:prstGeom prst="rect">
            <a:avLst/>
          </a:prstGeom>
          <a:solidFill>
            <a:srgbClr val="C1C6D1">
              <a:alpha val="14901"/>
            </a:srgbClr>
          </a:solidFill>
          <a:ln cap="flat" cmpd="sng" w="12700">
            <a:solidFill>
              <a:srgbClr val="A1AAB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b="1"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Student.</a:t>
            </a:r>
            <a:r>
              <a:rPr b="1" lang="en-U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find</a:t>
            </a:r>
            <a:r>
              <a:rPr b="1"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({})</a:t>
            </a:r>
            <a:endParaRPr/>
          </a:p>
        </p:txBody>
      </p:sp>
      <p:sp>
        <p:nvSpPr>
          <p:cNvPr id="580" name="Google Shape;580;p51"/>
          <p:cNvSpPr txBox="1"/>
          <p:nvPr>
            <p:ph idx="12" type="sldNum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52"/>
          <p:cNvSpPr txBox="1"/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r>
              <a:rPr lang="en-US"/>
              <a:t>CRUD with Mongoose</a:t>
            </a:r>
            <a:endParaRPr/>
          </a:p>
        </p:txBody>
      </p:sp>
      <p:sp>
        <p:nvSpPr>
          <p:cNvPr id="586" name="Google Shape;586;p52"/>
          <p:cNvSpPr txBox="1"/>
          <p:nvPr>
            <p:ph idx="1" type="body"/>
          </p:nvPr>
        </p:nvSpPr>
        <p:spPr>
          <a:xfrm>
            <a:off x="1673561" y="1121143"/>
            <a:ext cx="10321675" cy="5546589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Autofit/>
          </a:bodyPr>
          <a:lstStyle/>
          <a:p>
            <a:pPr indent="-360363" lvl="0" marL="360363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Update (Modify data)</a:t>
            </a:r>
            <a:endParaRPr/>
          </a:p>
          <a:p>
            <a:pPr indent="-360363" lvl="0" marL="360363" rtl="0" algn="l">
              <a:lnSpc>
                <a:spcPct val="105000"/>
              </a:lnSpc>
              <a:spcBef>
                <a:spcPts val="206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Delete (Remove data)</a:t>
            </a:r>
            <a:endParaRPr/>
          </a:p>
        </p:txBody>
      </p:sp>
      <p:sp>
        <p:nvSpPr>
          <p:cNvPr id="587" name="Google Shape;587;p52"/>
          <p:cNvSpPr txBox="1"/>
          <p:nvPr/>
        </p:nvSpPr>
        <p:spPr>
          <a:xfrm>
            <a:off x="1959075" y="1804849"/>
            <a:ext cx="10046747" cy="2308324"/>
          </a:xfrm>
          <a:prstGeom prst="rect">
            <a:avLst/>
          </a:prstGeom>
          <a:solidFill>
            <a:srgbClr val="C1C6D1">
              <a:alpha val="14901"/>
            </a:srgbClr>
          </a:solidFill>
          <a:ln cap="flat" cmpd="sng" w="12700">
            <a:solidFill>
              <a:srgbClr val="A1AAB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b="1"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b="1"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.</a:t>
            </a:r>
            <a:r>
              <a:rPr b="1" lang="en-U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findById</a:t>
            </a:r>
            <a:r>
              <a:rPr b="1"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(id, callback)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b="1"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b="1"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.</a:t>
            </a:r>
            <a:r>
              <a:rPr b="1" lang="en-U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findByIdAndUpdate</a:t>
            </a:r>
            <a:r>
              <a:rPr b="1"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(id, {</a:t>
            </a:r>
            <a:r>
              <a:rPr b="1" lang="en-U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$set</a:t>
            </a:r>
            <a:r>
              <a:rPr b="1"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1" lang="en-US" sz="24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{prop: newVal}}, callback)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b="1"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b="1"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.</a:t>
            </a:r>
            <a:r>
              <a:rPr b="1" lang="en-U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update</a:t>
            </a:r>
            <a:r>
              <a:rPr b="1"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({_id: id, {</a:t>
            </a:r>
            <a:r>
              <a:rPr b="1" lang="en-U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$set</a:t>
            </a:r>
            <a:r>
              <a:rPr b="1"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{prop: newVal}}, callback)</a:t>
            </a:r>
            <a:endParaRPr/>
          </a:p>
        </p:txBody>
      </p:sp>
      <p:sp>
        <p:nvSpPr>
          <p:cNvPr id="588" name="Google Shape;588;p52"/>
          <p:cNvSpPr txBox="1"/>
          <p:nvPr/>
        </p:nvSpPr>
        <p:spPr>
          <a:xfrm>
            <a:off x="1969660" y="5088998"/>
            <a:ext cx="6871340" cy="830997"/>
          </a:xfrm>
          <a:prstGeom prst="rect">
            <a:avLst/>
          </a:prstGeom>
          <a:solidFill>
            <a:srgbClr val="C1C6D1">
              <a:alpha val="14901"/>
            </a:srgbClr>
          </a:solidFill>
          <a:ln cap="flat" cmpd="sng" w="12700">
            <a:solidFill>
              <a:srgbClr val="A1AAB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b="1"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Student.</a:t>
            </a:r>
            <a:r>
              <a:rPr b="1" lang="en-U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findByIdAndRemove</a:t>
            </a:r>
            <a:r>
              <a:rPr b="1"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(id, callback)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b="1"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Student.</a:t>
            </a:r>
            <a:r>
              <a:rPr b="1" lang="en-U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remove</a:t>
            </a:r>
            <a:r>
              <a:rPr b="1"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({name: studentName})</a:t>
            </a:r>
            <a:endParaRPr/>
          </a:p>
        </p:txBody>
      </p:sp>
      <p:sp>
        <p:nvSpPr>
          <p:cNvPr id="589" name="Google Shape;589;p52"/>
          <p:cNvSpPr txBox="1"/>
          <p:nvPr>
            <p:ph idx="12" type="sldNum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53"/>
          <p:cNvSpPr txBox="1"/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Create Example</a:t>
            </a:r>
            <a:endParaRPr/>
          </a:p>
        </p:txBody>
      </p:sp>
      <p:sp>
        <p:nvSpPr>
          <p:cNvPr id="595" name="Google Shape;595;p53"/>
          <p:cNvSpPr txBox="1"/>
          <p:nvPr/>
        </p:nvSpPr>
        <p:spPr>
          <a:xfrm>
            <a:off x="2016108" y="1539000"/>
            <a:ext cx="8159784" cy="4708981"/>
          </a:xfrm>
          <a:prstGeom prst="rect">
            <a:avLst/>
          </a:prstGeom>
          <a:solidFill>
            <a:srgbClr val="C1C6D1">
              <a:alpha val="14901"/>
            </a:srgbClr>
          </a:solidFill>
          <a:ln cap="flat" cmpd="sng" w="12700">
            <a:solidFill>
              <a:srgbClr val="A1AAB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 mongoose = require('mongoose');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 </a:t>
            </a:r>
            <a:r>
              <a:rPr b="1" lang="en-US" sz="2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connectionStr</a:t>
            </a:r>
            <a:r>
              <a:rPr b="1" lang="en-US" sz="20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 'mongodb://localhost:27017/unidb';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 studentSchema = new mongoose.Schema({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-US" sz="2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{ type: String, required: true, minlength: 3 },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-US" sz="2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age</a:t>
            </a: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{ type: Number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 Student = mongoose.model('Student', studentSchema);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mongoose.connect(</a:t>
            </a:r>
            <a:r>
              <a:rPr b="1" lang="en-US" sz="2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connectionStr</a:t>
            </a: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).then(() =&gt;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new Student({ </a:t>
            </a:r>
            <a:r>
              <a:rPr b="1" lang="en-US" sz="2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name:</a:t>
            </a:r>
            <a:r>
              <a:rPr b="1" lang="en-US" sz="20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'Petar', </a:t>
            </a:r>
            <a:r>
              <a:rPr b="1" lang="en-US" sz="2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age:</a:t>
            </a:r>
            <a:r>
              <a:rPr b="1" lang="en-US" sz="20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21 })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.</a:t>
            </a:r>
            <a:r>
              <a:rPr b="1" lang="en-US" sz="2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save</a:t>
            </a: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.then(</a:t>
            </a:r>
            <a:r>
              <a:rPr b="1" lang="en-US" sz="2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=&gt;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console.log(</a:t>
            </a:r>
            <a:r>
              <a:rPr b="1" lang="en-US" sz="2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._id)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});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endParaRPr/>
          </a:p>
        </p:txBody>
      </p:sp>
      <p:sp>
        <p:nvSpPr>
          <p:cNvPr id="596" name="Google Shape;596;p53"/>
          <p:cNvSpPr/>
          <p:nvPr/>
        </p:nvSpPr>
        <p:spPr>
          <a:xfrm>
            <a:off x="7511116" y="4891983"/>
            <a:ext cx="2374105" cy="854033"/>
          </a:xfrm>
          <a:prstGeom prst="wedgeRoundRectCallout">
            <a:avLst>
              <a:gd fmla="val -17566" name="adj1"/>
              <a:gd fmla="val -41535" name="adj2"/>
              <a:gd fmla="val 16667" name="adj3"/>
            </a:avLst>
          </a:prstGeom>
          <a:solidFill>
            <a:schemeClr val="dk1"/>
          </a:solidFill>
          <a:ln cap="flat" cmpd="sng" w="25400">
            <a:solidFill>
              <a:srgbClr val="1931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You can also use Student.create()</a:t>
            </a:r>
            <a:endParaRPr b="1" sz="22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7" name="Google Shape;597;p53"/>
          <p:cNvSpPr txBox="1"/>
          <p:nvPr>
            <p:ph idx="12" type="sldNum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54"/>
          <p:cNvSpPr txBox="1"/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Read Example</a:t>
            </a:r>
            <a:endParaRPr/>
          </a:p>
        </p:txBody>
      </p:sp>
      <p:sp>
        <p:nvSpPr>
          <p:cNvPr id="603" name="Google Shape;603;p54"/>
          <p:cNvSpPr txBox="1"/>
          <p:nvPr/>
        </p:nvSpPr>
        <p:spPr>
          <a:xfrm>
            <a:off x="2295105" y="1742814"/>
            <a:ext cx="7601790" cy="3785652"/>
          </a:xfrm>
          <a:prstGeom prst="rect">
            <a:avLst/>
          </a:prstGeom>
          <a:solidFill>
            <a:srgbClr val="C1C6D1">
              <a:alpha val="14901"/>
            </a:srgbClr>
          </a:solidFill>
          <a:ln cap="flat" cmpd="sng" w="12700">
            <a:solidFill>
              <a:srgbClr val="A1AAB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b="1"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b="1"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.</a:t>
            </a:r>
            <a:r>
              <a:rPr b="1" lang="en-U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find</a:t>
            </a:r>
            <a:r>
              <a:rPr b="1"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({})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b="1"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.then(students =&gt; console.log(students))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b="1"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.catch(err =&gt; console.error(err))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b="1"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b="1"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.</a:t>
            </a:r>
            <a:r>
              <a:rPr b="1" lang="en-U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find</a:t>
            </a:r>
            <a:r>
              <a:rPr b="1"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({name: 'Petar'})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b="1"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.then(students =&gt; console.log(students))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b="1"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b="1"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.</a:t>
            </a:r>
            <a:r>
              <a:rPr b="1" lang="en-U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findOne</a:t>
            </a:r>
            <a:r>
              <a:rPr b="1"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({name: 'Petar'})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b="1"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.then(</a:t>
            </a:r>
            <a:r>
              <a:rPr b="1" lang="en-U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r>
              <a:rPr b="1"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=&gt; console.log(</a:t>
            </a:r>
            <a:r>
              <a:rPr b="1" lang="en-U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r>
              <a:rPr b="1"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endParaRPr/>
          </a:p>
        </p:txBody>
      </p:sp>
      <p:sp>
        <p:nvSpPr>
          <p:cNvPr id="604" name="Google Shape;604;p54"/>
          <p:cNvSpPr/>
          <p:nvPr/>
        </p:nvSpPr>
        <p:spPr>
          <a:xfrm>
            <a:off x="7176000" y="3313248"/>
            <a:ext cx="2720895" cy="644783"/>
          </a:xfrm>
          <a:prstGeom prst="wedgeRoundRectCallout">
            <a:avLst>
              <a:gd fmla="val -49648" name="adj1"/>
              <a:gd fmla="val -25348" name="adj2"/>
              <a:gd fmla="val 16667" name="adj3"/>
            </a:avLst>
          </a:prstGeom>
          <a:solidFill>
            <a:schemeClr val="dk1"/>
          </a:solidFill>
          <a:ln cap="flat" cmpd="sng" w="25400">
            <a:solidFill>
              <a:srgbClr val="1931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Always handle errors</a:t>
            </a:r>
            <a:endParaRPr b="1" sz="22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5" name="Google Shape;605;p54"/>
          <p:cNvSpPr txBox="1"/>
          <p:nvPr>
            <p:ph idx="12" type="sldNum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8"/>
          <p:cNvSpPr txBox="1"/>
          <p:nvPr>
            <p:ph idx="4294967295" type="body"/>
          </p:nvPr>
        </p:nvSpPr>
        <p:spPr>
          <a:xfrm>
            <a:off x="190463" y="1151122"/>
            <a:ext cx="11807897" cy="5373881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Autofit/>
          </a:bodyPr>
          <a:lstStyle/>
          <a:p>
            <a:pPr indent="0" lvl="0" marL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r>
              <a:t/>
            </a:r>
            <a:endParaRPr b="1"/>
          </a:p>
          <a:p>
            <a:pPr indent="0" lvl="0" marL="0" rtl="0" algn="ctr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8800"/>
              <a:buNone/>
            </a:pPr>
            <a:r>
              <a:rPr b="1" lang="en-US" sz="8800" u="sng">
                <a:solidFill>
                  <a:schemeClr val="lt1"/>
                </a:solidFill>
              </a:rPr>
              <a:t>sli.do</a:t>
            </a:r>
            <a:br>
              <a:rPr b="1" lang="en-US" sz="6000"/>
            </a:br>
            <a:r>
              <a:rPr b="1" lang="en-US" sz="11500"/>
              <a:t>#js-web</a:t>
            </a:r>
            <a:endParaRPr b="1" sz="6000"/>
          </a:p>
          <a:p>
            <a:pPr indent="-144590" lvl="0" marL="360363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r>
              <a:t/>
            </a:r>
            <a:endParaRPr/>
          </a:p>
        </p:txBody>
      </p:sp>
      <p:sp>
        <p:nvSpPr>
          <p:cNvPr id="365" name="Google Shape;365;p28"/>
          <p:cNvSpPr txBox="1"/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Have a Question?</a:t>
            </a:r>
            <a:endParaRPr/>
          </a:p>
        </p:txBody>
      </p:sp>
      <p:sp>
        <p:nvSpPr>
          <p:cNvPr id="366" name="Google Shape;366;p28"/>
          <p:cNvSpPr txBox="1"/>
          <p:nvPr>
            <p:ph idx="12" type="sldNum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55"/>
          <p:cNvSpPr txBox="1"/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Update Example</a:t>
            </a:r>
            <a:endParaRPr/>
          </a:p>
        </p:txBody>
      </p:sp>
      <p:sp>
        <p:nvSpPr>
          <p:cNvPr id="611" name="Google Shape;611;p55"/>
          <p:cNvSpPr txBox="1"/>
          <p:nvPr/>
        </p:nvSpPr>
        <p:spPr>
          <a:xfrm>
            <a:off x="2164286" y="1404000"/>
            <a:ext cx="7503427" cy="4708981"/>
          </a:xfrm>
          <a:prstGeom prst="rect">
            <a:avLst/>
          </a:prstGeom>
          <a:solidFill>
            <a:srgbClr val="C1C6D1">
              <a:alpha val="14901"/>
            </a:srgbClr>
          </a:solidFill>
          <a:ln cap="flat" cmpd="sng" w="12700">
            <a:solidFill>
              <a:srgbClr val="A1AAB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.</a:t>
            </a:r>
            <a:r>
              <a:rPr b="1" lang="en-US" sz="2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findById</a:t>
            </a: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('57fb9fe1853ab747b0f692d1')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.</a:t>
            </a:r>
            <a:r>
              <a:rPr b="1" lang="en-US" sz="2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then</a:t>
            </a: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((student) =&gt; {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student.firstName = '</a:t>
            </a:r>
            <a:r>
              <a:rPr b="1" lang="en-US" sz="2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Stamat</a:t>
            </a: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student.</a:t>
            </a:r>
            <a:r>
              <a:rPr b="1" lang="en-US" sz="2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save</a:t>
            </a: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});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.</a:t>
            </a:r>
            <a:r>
              <a:rPr b="1" lang="en-US" sz="2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findByIdAndUpdate</a:t>
            </a: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('57fb9fe90cd76e4e2c59e1a2',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b="1" lang="en-US" sz="2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$set</a:t>
            </a: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{ name: 'Stamat'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});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.</a:t>
            </a:r>
            <a:r>
              <a:rPr b="1" lang="en-US" sz="2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update</a:t>
            </a: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{ firstName: '</a:t>
            </a:r>
            <a:r>
              <a:rPr b="1" lang="en-US" sz="2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Kiril</a:t>
            </a: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 },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{ </a:t>
            </a:r>
            <a:r>
              <a:rPr b="1" lang="en-US" sz="2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$set</a:t>
            </a: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{ name: 'Petar' } },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{ </a:t>
            </a:r>
            <a:r>
              <a:rPr b="1" lang="en-US" sz="2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multi</a:t>
            </a: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true })</a:t>
            </a:r>
            <a:endParaRPr/>
          </a:p>
        </p:txBody>
      </p:sp>
      <p:sp>
        <p:nvSpPr>
          <p:cNvPr id="612" name="Google Shape;612;p55"/>
          <p:cNvSpPr/>
          <p:nvPr/>
        </p:nvSpPr>
        <p:spPr>
          <a:xfrm>
            <a:off x="6366000" y="4509000"/>
            <a:ext cx="3115155" cy="476726"/>
          </a:xfrm>
          <a:prstGeom prst="wedgeRoundRectCallout">
            <a:avLst>
              <a:gd fmla="val -47863" name="adj1"/>
              <a:gd fmla="val -15994" name="adj2"/>
              <a:gd fmla="val 16667" name="adj3"/>
            </a:avLst>
          </a:prstGeom>
          <a:solidFill>
            <a:schemeClr val="dk2">
              <a:alpha val="80000"/>
            </a:schemeClr>
          </a:solidFill>
          <a:ln cap="flat" cmpd="sng" w="19050">
            <a:solidFill>
              <a:srgbClr val="1A334B">
                <a:alpha val="8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Update multiple entities</a:t>
            </a:r>
            <a:endParaRPr b="1" sz="22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3" name="Google Shape;613;p55"/>
          <p:cNvSpPr txBox="1"/>
          <p:nvPr>
            <p:ph idx="12" type="sldNum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56"/>
          <p:cNvSpPr txBox="1"/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Remove &amp; Count Example</a:t>
            </a:r>
            <a:endParaRPr/>
          </a:p>
        </p:txBody>
      </p:sp>
      <p:sp>
        <p:nvSpPr>
          <p:cNvPr id="619" name="Google Shape;619;p56"/>
          <p:cNvSpPr txBox="1"/>
          <p:nvPr/>
        </p:nvSpPr>
        <p:spPr>
          <a:xfrm>
            <a:off x="1791432" y="1741370"/>
            <a:ext cx="8609136" cy="3785652"/>
          </a:xfrm>
          <a:prstGeom prst="rect">
            <a:avLst/>
          </a:prstGeom>
          <a:solidFill>
            <a:srgbClr val="C1C6D1">
              <a:alpha val="14901"/>
            </a:srgbClr>
          </a:solidFill>
          <a:ln cap="flat" cmpd="sng" w="12700">
            <a:solidFill>
              <a:srgbClr val="A1AAB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b="1"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b="1"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.</a:t>
            </a:r>
            <a:r>
              <a:rPr b="1" lang="en-U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findByIdAndRemove</a:t>
            </a:r>
            <a:r>
              <a:rPr b="1"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('57fb9fe1853ab747b0f692d1')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b="1"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b="1"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.</a:t>
            </a:r>
            <a:r>
              <a:rPr b="1" lang="en-U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remove</a:t>
            </a:r>
            <a:r>
              <a:rPr b="1"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 name: 'Stamat' })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b="1"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b="1"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.</a:t>
            </a:r>
            <a:r>
              <a:rPr b="1" lang="en-U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count</a:t>
            </a:r>
            <a:r>
              <a:rPr b="1"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b="1"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.then(console.log)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b="1"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b="1"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.</a:t>
            </a:r>
            <a:r>
              <a:rPr b="1" lang="en-U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count</a:t>
            </a:r>
            <a:r>
              <a:rPr b="1"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 age: { </a:t>
            </a:r>
            <a:r>
              <a:rPr b="1" lang="en-U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$gt</a:t>
            </a:r>
            <a:r>
              <a:rPr b="1"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19 } })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b="1"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.then(console.log)</a:t>
            </a:r>
            <a:endParaRPr/>
          </a:p>
        </p:txBody>
      </p:sp>
      <p:sp>
        <p:nvSpPr>
          <p:cNvPr id="620" name="Google Shape;620;p56"/>
          <p:cNvSpPr/>
          <p:nvPr/>
        </p:nvSpPr>
        <p:spPr>
          <a:xfrm>
            <a:off x="7356000" y="2952274"/>
            <a:ext cx="3392122" cy="476726"/>
          </a:xfrm>
          <a:prstGeom prst="wedgeRoundRectCallout">
            <a:avLst>
              <a:gd fmla="val -56983" name="adj1"/>
              <a:gd fmla="val -34841" name="adj2"/>
              <a:gd fmla="val 16667" name="adj3"/>
            </a:avLst>
          </a:prstGeom>
          <a:solidFill>
            <a:schemeClr val="dk1"/>
          </a:solidFill>
          <a:ln cap="flat" cmpd="sng" w="25400">
            <a:solidFill>
              <a:srgbClr val="1931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Remove by criteria</a:t>
            </a:r>
            <a:endParaRPr b="1" sz="22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1" name="Google Shape;621;p56"/>
          <p:cNvSpPr/>
          <p:nvPr/>
        </p:nvSpPr>
        <p:spPr>
          <a:xfrm>
            <a:off x="7536000" y="4639904"/>
            <a:ext cx="3890051" cy="476726"/>
          </a:xfrm>
          <a:prstGeom prst="wedgeRoundRectCallout">
            <a:avLst>
              <a:gd fmla="val -56330" name="adj1"/>
              <a:gd fmla="val -30833" name="adj2"/>
              <a:gd fmla="val 16667" name="adj3"/>
            </a:avLst>
          </a:prstGeom>
          <a:solidFill>
            <a:schemeClr val="dk1"/>
          </a:solidFill>
          <a:ln cap="flat" cmpd="sng" w="25400">
            <a:solidFill>
              <a:srgbClr val="1931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Get the count by criteria</a:t>
            </a:r>
            <a:endParaRPr b="1" sz="22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2" name="Google Shape;622;p56"/>
          <p:cNvSpPr txBox="1"/>
          <p:nvPr>
            <p:ph idx="12" type="sldNum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7" name="Google Shape;627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583176">
            <a:off x="4745327" y="1478664"/>
            <a:ext cx="2646744" cy="2646055"/>
          </a:xfrm>
          <a:prstGeom prst="rect">
            <a:avLst/>
          </a:prstGeom>
          <a:noFill/>
          <a:ln>
            <a:noFill/>
          </a:ln>
        </p:spPr>
      </p:pic>
      <p:sp>
        <p:nvSpPr>
          <p:cNvPr id="628" name="Google Shape;628;p57"/>
          <p:cNvSpPr txBox="1"/>
          <p:nvPr>
            <p:ph type="title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Calibri"/>
              <a:buNone/>
            </a:pPr>
            <a:r>
              <a:rPr lang="en-US"/>
              <a:t>Mongoose Queries</a:t>
            </a:r>
            <a:endParaRPr/>
          </a:p>
        </p:txBody>
      </p:sp>
      <p:sp>
        <p:nvSpPr>
          <p:cNvPr id="629" name="Google Shape;629;p57"/>
          <p:cNvSpPr txBox="1"/>
          <p:nvPr>
            <p:ph idx="1" type="subTitle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58"/>
          <p:cNvSpPr txBox="1"/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r>
              <a:rPr lang="en-US"/>
              <a:t>Mongoose Queries</a:t>
            </a:r>
            <a:endParaRPr/>
          </a:p>
        </p:txBody>
      </p:sp>
      <p:sp>
        <p:nvSpPr>
          <p:cNvPr id="635" name="Google Shape;635;p58"/>
          <p:cNvSpPr txBox="1"/>
          <p:nvPr>
            <p:ph idx="1" type="body"/>
          </p:nvPr>
        </p:nvSpPr>
        <p:spPr>
          <a:xfrm>
            <a:off x="1673561" y="1121143"/>
            <a:ext cx="10321675" cy="5546589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Autofit/>
          </a:bodyPr>
          <a:lstStyle/>
          <a:p>
            <a:pPr indent="-360363" lvl="0" marL="360363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Mongoose defines </a:t>
            </a:r>
            <a:r>
              <a:rPr b="1" lang="en-US">
                <a:solidFill>
                  <a:schemeClr val="lt1"/>
                </a:solidFill>
              </a:rPr>
              <a:t>all</a:t>
            </a:r>
            <a:r>
              <a:rPr lang="en-US"/>
              <a:t> queries of the native MongoDB driver in a more </a:t>
            </a:r>
            <a:r>
              <a:rPr b="1" lang="en-US">
                <a:solidFill>
                  <a:schemeClr val="lt1"/>
                </a:solidFill>
              </a:rPr>
              <a:t>clear</a:t>
            </a:r>
            <a:r>
              <a:rPr lang="en-US"/>
              <a:t> and </a:t>
            </a:r>
            <a:r>
              <a:rPr b="1" lang="en-US">
                <a:solidFill>
                  <a:schemeClr val="lt1"/>
                </a:solidFill>
              </a:rPr>
              <a:t>useful</a:t>
            </a:r>
            <a:r>
              <a:rPr lang="en-US"/>
              <a:t> way</a:t>
            </a:r>
            <a:endParaRPr/>
          </a:p>
          <a:p>
            <a:pPr indent="-360363" lvl="1" marL="803275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/>
              <a:t>Instead of</a:t>
            </a:r>
            <a:endParaRPr/>
          </a:p>
          <a:p>
            <a:pPr indent="-157290" lvl="1" marL="803275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</a:pPr>
            <a:r>
              <a:t/>
            </a:r>
            <a:endParaRPr/>
          </a:p>
          <a:p>
            <a:pPr indent="-157290" lvl="1" marL="803275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</a:pPr>
            <a:r>
              <a:t/>
            </a:r>
            <a:endParaRPr/>
          </a:p>
          <a:p>
            <a:pPr indent="-157290" lvl="1" marL="803275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</a:pPr>
            <a:r>
              <a:t/>
            </a:r>
            <a:endParaRPr/>
          </a:p>
          <a:p>
            <a:pPr indent="-360363" lvl="1" marL="803275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/>
              <a:t>Do</a:t>
            </a:r>
            <a:endParaRPr/>
          </a:p>
          <a:p>
            <a:pPr indent="-157290" lvl="1" marL="803275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</a:pPr>
            <a:r>
              <a:t/>
            </a:r>
            <a:endParaRPr/>
          </a:p>
          <a:p>
            <a:pPr indent="-157290" lvl="1" marL="803275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</a:pPr>
            <a:r>
              <a:t/>
            </a:r>
            <a:endParaRPr/>
          </a:p>
          <a:p>
            <a:pPr indent="-157290" lvl="1" marL="803275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</a:pPr>
            <a:r>
              <a:t/>
            </a:r>
            <a:endParaRPr/>
          </a:p>
          <a:p>
            <a:pPr indent="-157290" lvl="1" marL="803275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</a:pPr>
            <a:r>
              <a:t/>
            </a:r>
            <a:endParaRPr/>
          </a:p>
          <a:p>
            <a:pPr indent="-157290" lvl="1" marL="803275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</a:pPr>
            <a:r>
              <a:t/>
            </a:r>
            <a:endParaRPr/>
          </a:p>
          <a:p>
            <a:pPr indent="-157290" lvl="1" marL="803275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</a:pPr>
            <a:r>
              <a:t/>
            </a:r>
            <a:endParaRPr/>
          </a:p>
        </p:txBody>
      </p:sp>
      <p:sp>
        <p:nvSpPr>
          <p:cNvPr id="636" name="Google Shape;636;p58"/>
          <p:cNvSpPr txBox="1"/>
          <p:nvPr/>
        </p:nvSpPr>
        <p:spPr>
          <a:xfrm>
            <a:off x="2546877" y="2994561"/>
            <a:ext cx="3864123" cy="1938992"/>
          </a:xfrm>
          <a:prstGeom prst="rect">
            <a:avLst/>
          </a:prstGeom>
          <a:solidFill>
            <a:srgbClr val="C1C6D1">
              <a:alpha val="14901"/>
            </a:srgbClr>
          </a:solidFill>
          <a:ln cap="flat" cmpd="sng" w="12700">
            <a:solidFill>
              <a:srgbClr val="A1AAB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-US" sz="2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$or</a:t>
            </a: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[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{conditionOne: true},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{conditionTwo: true}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637" name="Google Shape;637;p58"/>
          <p:cNvSpPr txBox="1"/>
          <p:nvPr/>
        </p:nvSpPr>
        <p:spPr>
          <a:xfrm>
            <a:off x="2546877" y="5736857"/>
            <a:ext cx="8229123" cy="400110"/>
          </a:xfrm>
          <a:prstGeom prst="rect">
            <a:avLst/>
          </a:prstGeom>
          <a:solidFill>
            <a:srgbClr val="C1C6D1">
              <a:alpha val="14901"/>
            </a:srgbClr>
          </a:solidFill>
          <a:ln cap="flat" cmpd="sng" w="12700">
            <a:solidFill>
              <a:srgbClr val="A1AAB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1" lang="en-US" sz="2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 conditionOne: true }).</a:t>
            </a:r>
            <a:r>
              <a:rPr b="1" lang="en-US" sz="2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or</a:t>
            </a: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 conditionTwo: true })</a:t>
            </a:r>
            <a:endParaRPr/>
          </a:p>
        </p:txBody>
      </p:sp>
      <p:sp>
        <p:nvSpPr>
          <p:cNvPr id="638" name="Google Shape;638;p58"/>
          <p:cNvSpPr txBox="1"/>
          <p:nvPr>
            <p:ph idx="12" type="sldNum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59"/>
          <p:cNvSpPr txBox="1"/>
          <p:nvPr>
            <p:ph idx="1" type="body"/>
          </p:nvPr>
        </p:nvSpPr>
        <p:spPr>
          <a:xfrm>
            <a:off x="190402" y="1196125"/>
            <a:ext cx="11818096" cy="5528766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Autofit/>
          </a:bodyPr>
          <a:lstStyle/>
          <a:p>
            <a:pPr indent="-360363" lvl="0" marL="360363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Mongoose supports </a:t>
            </a:r>
            <a:r>
              <a:rPr b="1" lang="en-US">
                <a:solidFill>
                  <a:schemeClr val="lt1"/>
                </a:solidFill>
              </a:rPr>
              <a:t>many</a:t>
            </a:r>
            <a:r>
              <a:rPr lang="en-US"/>
              <a:t> queries</a:t>
            </a:r>
            <a:endParaRPr/>
          </a:p>
          <a:p>
            <a:pPr indent="-360363" lvl="1" marL="803275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/>
              <a:t>For equality/non-equality</a:t>
            </a:r>
            <a:endParaRPr/>
          </a:p>
          <a:p>
            <a:pPr indent="-157290" lvl="1" marL="803275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</a:pPr>
            <a:r>
              <a:t/>
            </a:r>
            <a:endParaRPr/>
          </a:p>
          <a:p>
            <a:pPr indent="0" lvl="1" marL="377887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</a:pPr>
            <a:r>
              <a:t/>
            </a:r>
            <a:endParaRPr/>
          </a:p>
          <a:p>
            <a:pPr indent="-157290" lvl="1" marL="803275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</a:pPr>
            <a:r>
              <a:t/>
            </a:r>
            <a:endParaRPr/>
          </a:p>
          <a:p>
            <a:pPr indent="-157290" lvl="1" marL="803275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</a:pPr>
            <a:r>
              <a:t/>
            </a:r>
            <a:endParaRPr/>
          </a:p>
          <a:p>
            <a:pPr indent="-360363" lvl="1" marL="803275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/>
              <a:t>Selection of some properties</a:t>
            </a:r>
            <a:endParaRPr/>
          </a:p>
          <a:p>
            <a:pPr indent="-157290" lvl="1" marL="803275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</a:pPr>
            <a:r>
              <a:t/>
            </a:r>
            <a:endParaRPr/>
          </a:p>
          <a:p>
            <a:pPr indent="-157290" lvl="1" marL="803275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</a:pPr>
            <a:r>
              <a:t/>
            </a:r>
            <a:endParaRPr/>
          </a:p>
        </p:txBody>
      </p:sp>
      <p:sp>
        <p:nvSpPr>
          <p:cNvPr id="644" name="Google Shape;644;p59"/>
          <p:cNvSpPr txBox="1"/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Mongoose Queries Example</a:t>
            </a:r>
            <a:endParaRPr/>
          </a:p>
        </p:txBody>
      </p:sp>
      <p:sp>
        <p:nvSpPr>
          <p:cNvPr id="645" name="Google Shape;645;p59"/>
          <p:cNvSpPr txBox="1"/>
          <p:nvPr/>
        </p:nvSpPr>
        <p:spPr>
          <a:xfrm>
            <a:off x="836831" y="2773328"/>
            <a:ext cx="6069169" cy="400110"/>
          </a:xfrm>
          <a:prstGeom prst="rect">
            <a:avLst/>
          </a:prstGeom>
          <a:solidFill>
            <a:srgbClr val="C1C6D1">
              <a:alpha val="14901"/>
            </a:srgbClr>
          </a:solidFill>
          <a:ln cap="flat" cmpd="sng" w="12700">
            <a:solidFill>
              <a:srgbClr val="A1AAB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Student.</a:t>
            </a:r>
            <a:r>
              <a:rPr b="1" lang="en-US" sz="2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findOne</a:t>
            </a: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({'lastName':'Petrov'})</a:t>
            </a:r>
            <a:endParaRPr/>
          </a:p>
        </p:txBody>
      </p:sp>
      <p:sp>
        <p:nvSpPr>
          <p:cNvPr id="646" name="Google Shape;646;p59"/>
          <p:cNvSpPr txBox="1"/>
          <p:nvPr/>
        </p:nvSpPr>
        <p:spPr>
          <a:xfrm>
            <a:off x="836831" y="3578240"/>
            <a:ext cx="6069169" cy="400110"/>
          </a:xfrm>
          <a:prstGeom prst="rect">
            <a:avLst/>
          </a:prstGeom>
          <a:solidFill>
            <a:srgbClr val="C1C6D1">
              <a:alpha val="14901"/>
            </a:srgbClr>
          </a:solidFill>
          <a:ln cap="flat" cmpd="sng" w="12700">
            <a:solidFill>
              <a:srgbClr val="A1AAB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Student.</a:t>
            </a:r>
            <a:r>
              <a:rPr b="1" lang="en-US" sz="2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find</a:t>
            </a: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({}).</a:t>
            </a:r>
            <a:r>
              <a:rPr b="1" lang="en-US" sz="2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('age').</a:t>
            </a:r>
            <a:r>
              <a:rPr b="1" lang="en-US" sz="2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gt</a:t>
            </a: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(7)</a:t>
            </a:r>
            <a:r>
              <a:rPr b="1" lang="en-US" sz="2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.lt</a:t>
            </a: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(14)</a:t>
            </a:r>
            <a:endParaRPr/>
          </a:p>
        </p:txBody>
      </p:sp>
      <p:sp>
        <p:nvSpPr>
          <p:cNvPr id="647" name="Google Shape;647;p59"/>
          <p:cNvSpPr txBox="1"/>
          <p:nvPr/>
        </p:nvSpPr>
        <p:spPr>
          <a:xfrm>
            <a:off x="836831" y="4338978"/>
            <a:ext cx="7959170" cy="400110"/>
          </a:xfrm>
          <a:prstGeom prst="rect">
            <a:avLst/>
          </a:prstGeom>
          <a:solidFill>
            <a:srgbClr val="C1C6D1">
              <a:alpha val="14901"/>
            </a:srgbClr>
          </a:solidFill>
          <a:ln cap="flat" cmpd="sng" w="12700">
            <a:solidFill>
              <a:srgbClr val="A1AAB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Student.</a:t>
            </a:r>
            <a:r>
              <a:rPr b="1" lang="en-US" sz="2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find</a:t>
            </a: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({}).</a:t>
            </a:r>
            <a:r>
              <a:rPr b="1" lang="en-US" sz="2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('facultyNumber').</a:t>
            </a:r>
            <a:r>
              <a:rPr b="1" lang="en-US" sz="2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equals</a:t>
            </a: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('12399')</a:t>
            </a:r>
            <a:endParaRPr/>
          </a:p>
        </p:txBody>
      </p:sp>
      <p:sp>
        <p:nvSpPr>
          <p:cNvPr id="648" name="Google Shape;648;p59"/>
          <p:cNvSpPr txBox="1"/>
          <p:nvPr/>
        </p:nvSpPr>
        <p:spPr>
          <a:xfrm>
            <a:off x="836831" y="5965285"/>
            <a:ext cx="8364169" cy="400110"/>
          </a:xfrm>
          <a:prstGeom prst="rect">
            <a:avLst/>
          </a:prstGeom>
          <a:solidFill>
            <a:srgbClr val="C1C6D1">
              <a:alpha val="14901"/>
            </a:srgbClr>
          </a:solidFill>
          <a:ln cap="flat" cmpd="sng" w="12700">
            <a:solidFill>
              <a:srgbClr val="A1AAB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Student.</a:t>
            </a:r>
            <a:r>
              <a:rPr b="1" lang="en-US" sz="2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findOne</a:t>
            </a: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({'lastName':'Kirilov'}).</a:t>
            </a:r>
            <a:r>
              <a:rPr b="1" lang="en-US" sz="2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('name age')</a:t>
            </a:r>
            <a:endParaRPr/>
          </a:p>
        </p:txBody>
      </p:sp>
      <p:sp>
        <p:nvSpPr>
          <p:cNvPr id="649" name="Google Shape;649;p59"/>
          <p:cNvSpPr txBox="1"/>
          <p:nvPr>
            <p:ph idx="12" type="sldNum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60"/>
          <p:cNvSpPr txBox="1"/>
          <p:nvPr>
            <p:ph idx="1" type="body"/>
          </p:nvPr>
        </p:nvSpPr>
        <p:spPr>
          <a:xfrm>
            <a:off x="190402" y="1196125"/>
            <a:ext cx="11818096" cy="5528766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Autofit/>
          </a:bodyPr>
          <a:lstStyle/>
          <a:p>
            <a:pPr indent="-360363" lvl="1" marL="803275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/>
              <a:t>Sorting</a:t>
            </a:r>
            <a:endParaRPr/>
          </a:p>
          <a:p>
            <a:pPr indent="0" lvl="1" marL="377887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</a:pPr>
            <a:r>
              <a:t/>
            </a:r>
            <a:endParaRPr/>
          </a:p>
          <a:p>
            <a:pPr indent="-360363" lvl="1" marL="803275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/>
              <a:t>Limit &amp; skip</a:t>
            </a:r>
            <a:endParaRPr/>
          </a:p>
          <a:p>
            <a:pPr indent="-157290" lvl="1" marL="803275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</a:pPr>
            <a:r>
              <a:t/>
            </a:r>
            <a:endParaRPr/>
          </a:p>
          <a:p>
            <a:pPr indent="-360363" lvl="1" marL="803275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/>
              <a:t>Different methods could be </a:t>
            </a:r>
            <a:r>
              <a:rPr b="1" lang="en-US">
                <a:solidFill>
                  <a:schemeClr val="lt1"/>
                </a:solidFill>
              </a:rPr>
              <a:t>stacked </a:t>
            </a:r>
            <a:r>
              <a:rPr lang="en-US"/>
              <a:t>one upon the other</a:t>
            </a:r>
            <a:endParaRPr/>
          </a:p>
          <a:p>
            <a:pPr indent="-157290" lvl="1" marL="803275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</a:pPr>
            <a:r>
              <a:t/>
            </a:r>
            <a:endParaRPr/>
          </a:p>
        </p:txBody>
      </p:sp>
      <p:sp>
        <p:nvSpPr>
          <p:cNvPr id="655" name="Google Shape;655;p60"/>
          <p:cNvSpPr txBox="1"/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Mongoose Queries Example 2</a:t>
            </a:r>
            <a:endParaRPr/>
          </a:p>
        </p:txBody>
      </p:sp>
      <p:sp>
        <p:nvSpPr>
          <p:cNvPr id="656" name="Google Shape;656;p60"/>
          <p:cNvSpPr txBox="1"/>
          <p:nvPr/>
        </p:nvSpPr>
        <p:spPr>
          <a:xfrm>
            <a:off x="1101000" y="1940569"/>
            <a:ext cx="4526951" cy="400110"/>
          </a:xfrm>
          <a:prstGeom prst="rect">
            <a:avLst/>
          </a:prstGeom>
          <a:solidFill>
            <a:srgbClr val="C1C6D1">
              <a:alpha val="14901"/>
            </a:srgbClr>
          </a:solidFill>
          <a:ln cap="flat" cmpd="sng" w="12700">
            <a:solidFill>
              <a:srgbClr val="A1AAB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Student.</a:t>
            </a:r>
            <a:r>
              <a:rPr b="1" lang="en-US" sz="2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find</a:t>
            </a: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({}).</a:t>
            </a:r>
            <a:r>
              <a:rPr b="1" lang="en-US" sz="2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sort</a:t>
            </a: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({age:-1})</a:t>
            </a:r>
            <a:endParaRPr/>
          </a:p>
        </p:txBody>
      </p:sp>
      <p:sp>
        <p:nvSpPr>
          <p:cNvPr id="657" name="Google Shape;657;p60"/>
          <p:cNvSpPr txBox="1"/>
          <p:nvPr/>
        </p:nvSpPr>
        <p:spPr>
          <a:xfrm>
            <a:off x="1101000" y="3202370"/>
            <a:ext cx="7226951" cy="400110"/>
          </a:xfrm>
          <a:prstGeom prst="rect">
            <a:avLst/>
          </a:prstGeom>
          <a:solidFill>
            <a:srgbClr val="C1C6D1">
              <a:alpha val="14901"/>
            </a:srgbClr>
          </a:solidFill>
          <a:ln cap="flat" cmpd="sng" w="12700">
            <a:solidFill>
              <a:srgbClr val="A1AAB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Student.</a:t>
            </a:r>
            <a:r>
              <a:rPr b="1" lang="en-US" sz="2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find</a:t>
            </a: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({}).</a:t>
            </a:r>
            <a:r>
              <a:rPr b="1" lang="en-US" sz="2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sort</a:t>
            </a: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({age:-1}).</a:t>
            </a:r>
            <a:r>
              <a:rPr b="1" lang="en-US" sz="2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skip</a:t>
            </a: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(10).</a:t>
            </a:r>
            <a:r>
              <a:rPr b="1" lang="en-US" sz="2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limit</a:t>
            </a: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(10)</a:t>
            </a:r>
            <a:endParaRPr/>
          </a:p>
        </p:txBody>
      </p:sp>
      <p:sp>
        <p:nvSpPr>
          <p:cNvPr id="658" name="Google Shape;658;p60"/>
          <p:cNvSpPr txBox="1"/>
          <p:nvPr/>
        </p:nvSpPr>
        <p:spPr>
          <a:xfrm>
            <a:off x="1101000" y="4517322"/>
            <a:ext cx="9653713" cy="707886"/>
          </a:xfrm>
          <a:prstGeom prst="rect">
            <a:avLst/>
          </a:prstGeom>
          <a:solidFill>
            <a:srgbClr val="C1C6D1">
              <a:alpha val="14901"/>
            </a:srgbClr>
          </a:solidFill>
          <a:ln cap="flat" cmpd="sng" w="12700">
            <a:solidFill>
              <a:srgbClr val="A1AAB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Student.</a:t>
            </a:r>
            <a:r>
              <a:rPr b="1" lang="en-US" sz="2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find</a:t>
            </a: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({}).</a:t>
            </a:r>
            <a:r>
              <a:rPr b="1" lang="en-US" sz="2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('firstName').</a:t>
            </a:r>
            <a:r>
              <a:rPr b="1" lang="en-US" sz="2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equals</a:t>
            </a: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('gosho').</a:t>
            </a:r>
            <a:r>
              <a:rPr b="1" lang="en-US" sz="2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('age').</a:t>
            </a:r>
            <a:r>
              <a:rPr b="1" lang="en-US" sz="2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gt</a:t>
            </a: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(18).</a:t>
            </a:r>
            <a:r>
              <a:rPr b="1" lang="en-US" sz="2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lt</a:t>
            </a: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(65).</a:t>
            </a:r>
            <a:r>
              <a:rPr b="1" lang="en-US" sz="2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sort</a:t>
            </a: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({age:-1}).</a:t>
            </a:r>
            <a:r>
              <a:rPr b="1" lang="en-US" sz="2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skip</a:t>
            </a: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(10).</a:t>
            </a:r>
            <a:r>
              <a:rPr b="1" lang="en-US" sz="2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limit</a:t>
            </a: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(10)</a:t>
            </a:r>
            <a:endParaRPr/>
          </a:p>
        </p:txBody>
      </p:sp>
      <p:sp>
        <p:nvSpPr>
          <p:cNvPr id="659" name="Google Shape;659;p60"/>
          <p:cNvSpPr txBox="1"/>
          <p:nvPr>
            <p:ph idx="12" type="sldNum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4" name="Google Shape;664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22890" y="1468583"/>
            <a:ext cx="2346219" cy="2346219"/>
          </a:xfrm>
          <a:prstGeom prst="rect">
            <a:avLst/>
          </a:prstGeom>
          <a:noFill/>
          <a:ln>
            <a:noFill/>
          </a:ln>
        </p:spPr>
      </p:pic>
      <p:sp>
        <p:nvSpPr>
          <p:cNvPr id="665" name="Google Shape;665;p61"/>
          <p:cNvSpPr txBox="1"/>
          <p:nvPr>
            <p:ph type="title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Calibri"/>
              <a:buNone/>
            </a:pPr>
            <a:r>
              <a:rPr lang="en-US"/>
              <a:t>Model Population</a:t>
            </a:r>
            <a:endParaRPr/>
          </a:p>
        </p:txBody>
      </p:sp>
      <p:sp>
        <p:nvSpPr>
          <p:cNvPr id="666" name="Google Shape;666;p61"/>
          <p:cNvSpPr txBox="1"/>
          <p:nvPr>
            <p:ph idx="1" type="subTitle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62"/>
          <p:cNvSpPr txBox="1"/>
          <p:nvPr>
            <p:ph idx="1" type="body"/>
          </p:nvPr>
        </p:nvSpPr>
        <p:spPr>
          <a:xfrm>
            <a:off x="2044728" y="1245835"/>
            <a:ext cx="9929724" cy="5276048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Autofit/>
          </a:bodyPr>
          <a:lstStyle/>
          <a:p>
            <a:pPr indent="-360363" lvl="0" marL="360363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Population is the process of </a:t>
            </a:r>
            <a:r>
              <a:rPr b="1" lang="en-US">
                <a:solidFill>
                  <a:schemeClr val="lt1"/>
                </a:solidFill>
              </a:rPr>
              <a:t>automatically replacing </a:t>
            </a:r>
            <a:br>
              <a:rPr lang="en-US"/>
            </a:br>
            <a:r>
              <a:rPr lang="en-US"/>
              <a:t>the </a:t>
            </a:r>
            <a:r>
              <a:rPr b="1" lang="en-US">
                <a:solidFill>
                  <a:schemeClr val="lt1"/>
                </a:solidFill>
              </a:rPr>
              <a:t>specified paths </a:t>
            </a:r>
            <a:r>
              <a:rPr lang="en-US"/>
              <a:t>in the document with </a:t>
            </a:r>
            <a:br>
              <a:rPr lang="en-US"/>
            </a:br>
            <a:r>
              <a:rPr lang="en-US"/>
              <a:t>document(s) from </a:t>
            </a:r>
            <a:r>
              <a:rPr b="1" lang="en-US">
                <a:solidFill>
                  <a:schemeClr val="lt1"/>
                </a:solidFill>
              </a:rPr>
              <a:t>other</a:t>
            </a:r>
            <a:r>
              <a:rPr lang="en-US">
                <a:solidFill>
                  <a:schemeClr val="lt1"/>
                </a:solidFill>
              </a:rPr>
              <a:t> </a:t>
            </a:r>
            <a:r>
              <a:rPr lang="en-US"/>
              <a:t>collection(s)</a:t>
            </a:r>
            <a:endParaRPr/>
          </a:p>
          <a:p>
            <a:pPr indent="-360363" lvl="0" marL="360363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We may populate a single document, multiple </a:t>
            </a:r>
            <a:br>
              <a:rPr lang="en-US"/>
            </a:br>
            <a:r>
              <a:rPr lang="en-US"/>
              <a:t>documents, plain object, multiple plain objects, </a:t>
            </a:r>
            <a:br>
              <a:rPr lang="en-US"/>
            </a:br>
            <a:r>
              <a:rPr lang="en-US"/>
              <a:t>or all objects returned from a query</a:t>
            </a:r>
            <a:endParaRPr/>
          </a:p>
          <a:p>
            <a:pPr indent="-157290" lvl="1" marL="803275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</a:pPr>
            <a:r>
              <a:t/>
            </a:r>
            <a:endParaRPr/>
          </a:p>
          <a:p>
            <a:pPr indent="-157290" lvl="1" marL="803275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</a:pPr>
            <a:r>
              <a:t/>
            </a:r>
            <a:endParaRPr/>
          </a:p>
          <a:p>
            <a:pPr indent="-157290" lvl="1" marL="803275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</a:pPr>
            <a:r>
              <a:t/>
            </a:r>
            <a:endParaRPr/>
          </a:p>
          <a:p>
            <a:pPr indent="-157290" lvl="1" marL="803275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</a:pPr>
            <a:r>
              <a:t/>
            </a:r>
            <a:endParaRPr/>
          </a:p>
        </p:txBody>
      </p:sp>
      <p:sp>
        <p:nvSpPr>
          <p:cNvPr id="672" name="Google Shape;672;p62"/>
          <p:cNvSpPr txBox="1"/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r>
              <a:rPr lang="en-US"/>
              <a:t>Population Definition</a:t>
            </a:r>
            <a:endParaRPr/>
          </a:p>
        </p:txBody>
      </p:sp>
      <p:sp>
        <p:nvSpPr>
          <p:cNvPr id="673" name="Google Shape;673;p62"/>
          <p:cNvSpPr txBox="1"/>
          <p:nvPr>
            <p:ph idx="12" type="sldNum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63"/>
          <p:cNvSpPr txBox="1"/>
          <p:nvPr>
            <p:ph idx="1" type="body"/>
          </p:nvPr>
        </p:nvSpPr>
        <p:spPr>
          <a:xfrm>
            <a:off x="177138" y="1244621"/>
            <a:ext cx="11818096" cy="5201066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Autofit/>
          </a:bodyPr>
          <a:lstStyle/>
          <a:p>
            <a:pPr indent="-360363" lvl="0" marL="360363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We create </a:t>
            </a:r>
            <a:r>
              <a:rPr b="1" lang="en-US">
                <a:solidFill>
                  <a:schemeClr val="lt1"/>
                </a:solidFill>
              </a:rPr>
              <a:t>two models </a:t>
            </a:r>
            <a:r>
              <a:rPr lang="en-US"/>
              <a:t>that </a:t>
            </a:r>
            <a:r>
              <a:rPr b="1" lang="en-US">
                <a:solidFill>
                  <a:schemeClr val="lt1"/>
                </a:solidFill>
              </a:rPr>
              <a:t>reference</a:t>
            </a:r>
            <a:r>
              <a:rPr lang="en-US">
                <a:solidFill>
                  <a:schemeClr val="lt1"/>
                </a:solidFill>
              </a:rPr>
              <a:t> </a:t>
            </a:r>
            <a:r>
              <a:rPr lang="en-US"/>
              <a:t>each other</a:t>
            </a:r>
            <a:endParaRPr/>
          </a:p>
        </p:txBody>
      </p:sp>
      <p:sp>
        <p:nvSpPr>
          <p:cNvPr id="679" name="Google Shape;679;p63"/>
          <p:cNvSpPr txBox="1"/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680" name="Google Shape;680;p63"/>
          <p:cNvSpPr txBox="1"/>
          <p:nvPr/>
        </p:nvSpPr>
        <p:spPr>
          <a:xfrm>
            <a:off x="696000" y="1926719"/>
            <a:ext cx="8937698" cy="4093428"/>
          </a:xfrm>
          <a:prstGeom prst="rect">
            <a:avLst/>
          </a:prstGeom>
          <a:solidFill>
            <a:srgbClr val="C1C6D1">
              <a:alpha val="14901"/>
            </a:srgbClr>
          </a:solidFill>
          <a:ln cap="flat" cmpd="sng" w="12700">
            <a:solidFill>
              <a:srgbClr val="A1AAB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 studentSchema = new mongoose.Schema({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name: String,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age: Number,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facultyNumber: String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teacher: { type: Schema.Types.</a:t>
            </a:r>
            <a:r>
              <a:rPr b="1" lang="en-US" sz="2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ObjectId</a:t>
            </a: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-US" sz="2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ref</a:t>
            </a: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'Teacher'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subjects: [{ type: Schema.Types.</a:t>
            </a:r>
            <a:r>
              <a:rPr b="1" lang="en-US" sz="2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ObjectId</a:t>
            </a: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-US" sz="2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ref</a:t>
            </a: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'Subject' }]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 subjectSchema = new mongoose.Schema({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title: String,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students: [{ type: Schema.Types.</a:t>
            </a:r>
            <a:r>
              <a:rPr b="1" lang="en-US" sz="2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ObjectId</a:t>
            </a: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-US" sz="2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ref</a:t>
            </a: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'Student' }]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 Student = mongoose.model('Student', studentSchema);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 Subject = mongoose.model('Subject', subjectSchema);</a:t>
            </a:r>
            <a:endParaRPr/>
          </a:p>
        </p:txBody>
      </p:sp>
      <p:sp>
        <p:nvSpPr>
          <p:cNvPr id="681" name="Google Shape;681;p63"/>
          <p:cNvSpPr txBox="1"/>
          <p:nvPr>
            <p:ph idx="12" type="sldNum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64"/>
          <p:cNvSpPr txBox="1"/>
          <p:nvPr>
            <p:ph idx="1" type="body"/>
          </p:nvPr>
        </p:nvSpPr>
        <p:spPr>
          <a:xfrm>
            <a:off x="190402" y="1196125"/>
            <a:ext cx="11818096" cy="5528766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Autofit/>
          </a:bodyPr>
          <a:lstStyle/>
          <a:p>
            <a:pPr indent="-360363" lvl="0" marL="360363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To load all the data </a:t>
            </a:r>
            <a:r>
              <a:rPr b="1" lang="en-US">
                <a:solidFill>
                  <a:schemeClr val="lt1"/>
                </a:solidFill>
              </a:rPr>
              <a:t>referenced</a:t>
            </a:r>
            <a:r>
              <a:rPr lang="en-US"/>
              <a:t> with the entity use </a:t>
            </a:r>
            <a:r>
              <a:rPr b="1" lang="en-US">
                <a:solidFill>
                  <a:schemeClr val="lt1"/>
                </a:solidFill>
              </a:rPr>
              <a:t>populate()</a:t>
            </a:r>
            <a:endParaRPr/>
          </a:p>
          <a:p>
            <a:pPr indent="-360363" lvl="0" marL="360363" rtl="0" algn="l">
              <a:lnSpc>
                <a:spcPct val="105000"/>
              </a:lnSpc>
              <a:spcBef>
                <a:spcPts val="156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You can also load </a:t>
            </a:r>
            <a:r>
              <a:rPr b="1" lang="en-US">
                <a:solidFill>
                  <a:schemeClr val="lt1"/>
                </a:solidFill>
              </a:rPr>
              <a:t>multiple</a:t>
            </a:r>
            <a:r>
              <a:rPr lang="en-US">
                <a:solidFill>
                  <a:schemeClr val="lt1"/>
                </a:solidFill>
              </a:rPr>
              <a:t> </a:t>
            </a:r>
            <a:r>
              <a:rPr lang="en-US"/>
              <a:t>paths</a:t>
            </a:r>
            <a:endParaRPr/>
          </a:p>
          <a:p>
            <a:pPr indent="-144590" lvl="0" marL="360363" rtl="0" algn="l">
              <a:lnSpc>
                <a:spcPct val="105000"/>
              </a:lnSpc>
              <a:spcBef>
                <a:spcPts val="200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r>
              <a:t/>
            </a:r>
            <a:endParaRPr/>
          </a:p>
        </p:txBody>
      </p:sp>
      <p:sp>
        <p:nvSpPr>
          <p:cNvPr id="687" name="Google Shape;687;p64"/>
          <p:cNvSpPr txBox="1"/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Population</a:t>
            </a:r>
            <a:endParaRPr/>
          </a:p>
        </p:txBody>
      </p:sp>
      <p:sp>
        <p:nvSpPr>
          <p:cNvPr id="688" name="Google Shape;688;p64"/>
          <p:cNvSpPr txBox="1"/>
          <p:nvPr/>
        </p:nvSpPr>
        <p:spPr>
          <a:xfrm>
            <a:off x="858719" y="1892082"/>
            <a:ext cx="5417281" cy="1631216"/>
          </a:xfrm>
          <a:prstGeom prst="rect">
            <a:avLst/>
          </a:prstGeom>
          <a:solidFill>
            <a:srgbClr val="C1C6D1">
              <a:alpha val="14901"/>
            </a:srgbClr>
          </a:solidFill>
          <a:ln cap="flat" cmpd="sng" w="12700">
            <a:solidFill>
              <a:srgbClr val="A1AAB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Student.findOne({ name: 'Peter' })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.</a:t>
            </a:r>
            <a:r>
              <a:rPr b="1" lang="en-US" sz="2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populate</a:t>
            </a: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('subjects')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.then(student =&gt;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console.log(student.</a:t>
            </a:r>
            <a:r>
              <a:rPr b="1" lang="en-US" sz="2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subjects</a:t>
            </a: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})</a:t>
            </a:r>
            <a:endParaRPr/>
          </a:p>
        </p:txBody>
      </p:sp>
      <p:sp>
        <p:nvSpPr>
          <p:cNvPr id="689" name="Google Shape;689;p64"/>
          <p:cNvSpPr/>
          <p:nvPr/>
        </p:nvSpPr>
        <p:spPr>
          <a:xfrm>
            <a:off x="6771000" y="2282041"/>
            <a:ext cx="3021683" cy="851297"/>
          </a:xfrm>
          <a:prstGeom prst="wedgeRoundRectCallout">
            <a:avLst>
              <a:gd fmla="val -47100" name="adj1"/>
              <a:gd fmla="val -25029" name="adj2"/>
              <a:gd fmla="val 16667" name="adj3"/>
            </a:avLst>
          </a:prstGeom>
          <a:solidFill>
            <a:schemeClr val="dk1"/>
          </a:solidFill>
          <a:ln cap="flat" cmpd="sng" w="25400">
            <a:solidFill>
              <a:srgbClr val="1931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Will return an array of </a:t>
            </a:r>
            <a:r>
              <a:rPr b="1"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objects</a:t>
            </a:r>
            <a:r>
              <a:rPr lang="en-US" sz="2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b="1"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NOT</a:t>
            </a: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Id's</a:t>
            </a:r>
            <a:endParaRPr/>
          </a:p>
        </p:txBody>
      </p:sp>
      <p:sp>
        <p:nvSpPr>
          <p:cNvPr id="690" name="Google Shape;690;p64"/>
          <p:cNvSpPr txBox="1"/>
          <p:nvPr/>
        </p:nvSpPr>
        <p:spPr>
          <a:xfrm>
            <a:off x="858719" y="4363143"/>
            <a:ext cx="5417281" cy="2246769"/>
          </a:xfrm>
          <a:prstGeom prst="rect">
            <a:avLst/>
          </a:prstGeom>
          <a:solidFill>
            <a:srgbClr val="C1C6D1">
              <a:alpha val="14901"/>
            </a:srgbClr>
          </a:solidFill>
          <a:ln cap="flat" cmpd="sng" w="12700">
            <a:solidFill>
              <a:srgbClr val="A1AAB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Student.findOne({ name: 'Peter' })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.</a:t>
            </a:r>
            <a:r>
              <a:rPr b="1" lang="en-US" sz="2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populate</a:t>
            </a: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('subjects')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.</a:t>
            </a:r>
            <a:r>
              <a:rPr b="1" lang="en-US" sz="2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populate</a:t>
            </a: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('teacher')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.then(student =&gt;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console.log(student.</a:t>
            </a:r>
            <a:r>
              <a:rPr b="1" lang="en-US" sz="2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teacher</a:t>
            </a: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console.log(student.</a:t>
            </a:r>
            <a:r>
              <a:rPr b="1" lang="en-US" sz="2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subjects</a:t>
            </a: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})</a:t>
            </a:r>
            <a:endParaRPr/>
          </a:p>
        </p:txBody>
      </p:sp>
      <p:sp>
        <p:nvSpPr>
          <p:cNvPr id="691" name="Google Shape;691;p64"/>
          <p:cNvSpPr txBox="1"/>
          <p:nvPr>
            <p:ph idx="12" type="sldNum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3" name="Google Shape;373;p29"/>
          <p:cNvGrpSpPr/>
          <p:nvPr/>
        </p:nvGrpSpPr>
        <p:grpSpPr>
          <a:xfrm>
            <a:off x="4309053" y="1929600"/>
            <a:ext cx="3429893" cy="1606800"/>
            <a:chOff x="2666107" y="1905000"/>
            <a:chExt cx="6487834" cy="2819400"/>
          </a:xfrm>
        </p:grpSpPr>
        <p:pic>
          <p:nvPicPr>
            <p:cNvPr id="374" name="Google Shape;374;p2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858198" y="2167128"/>
              <a:ext cx="2295743" cy="229514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5" name="Google Shape;375;p2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666107" y="1905000"/>
              <a:ext cx="2820134" cy="2819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6" name="Google Shape;376;p29"/>
            <p:cNvSpPr/>
            <p:nvPr/>
          </p:nvSpPr>
          <p:spPr>
            <a:xfrm>
              <a:off x="5253542" y="2967335"/>
              <a:ext cx="1684918" cy="16201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54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VS</a:t>
              </a:r>
              <a:endParaRPr/>
            </a:p>
          </p:txBody>
        </p:sp>
      </p:grpSp>
      <p:sp>
        <p:nvSpPr>
          <p:cNvPr id="377" name="Google Shape;377;p29"/>
          <p:cNvSpPr txBox="1"/>
          <p:nvPr>
            <p:ph type="title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Calibri"/>
              <a:buNone/>
            </a:pPr>
            <a:r>
              <a:rPr lang="en-US"/>
              <a:t>Relational and NoSQL Databases</a:t>
            </a:r>
            <a:endParaRPr/>
          </a:p>
        </p:txBody>
      </p:sp>
      <p:sp>
        <p:nvSpPr>
          <p:cNvPr id="378" name="Google Shape;378;p29"/>
          <p:cNvSpPr txBox="1"/>
          <p:nvPr>
            <p:ph idx="1" type="subTitle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65"/>
          <p:cNvSpPr txBox="1"/>
          <p:nvPr>
            <p:ph idx="1" type="body"/>
          </p:nvPr>
        </p:nvSpPr>
        <p:spPr>
          <a:xfrm>
            <a:off x="190402" y="1196125"/>
            <a:ext cx="11818096" cy="5528766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Autofit/>
          </a:bodyPr>
          <a:lstStyle/>
          <a:p>
            <a:pPr indent="-360363" lvl="0" marL="360363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Populate based on a </a:t>
            </a:r>
            <a:r>
              <a:rPr b="1" lang="en-US">
                <a:solidFill>
                  <a:schemeClr val="lt1"/>
                </a:solidFill>
              </a:rPr>
              <a:t>condition</a:t>
            </a:r>
            <a:endParaRPr/>
          </a:p>
          <a:p>
            <a:pPr indent="-360363" lvl="0" marL="360363" rtl="0" algn="l">
              <a:lnSpc>
                <a:spcPct val="105000"/>
              </a:lnSpc>
              <a:spcBef>
                <a:spcPts val="230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More on populate here -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mongoosejs.com/docs/populate.html</a:t>
            </a:r>
            <a:endParaRPr/>
          </a:p>
        </p:txBody>
      </p:sp>
      <p:sp>
        <p:nvSpPr>
          <p:cNvPr id="697" name="Google Shape;697;p65"/>
          <p:cNvSpPr txBox="1"/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Query Conditions</a:t>
            </a:r>
            <a:endParaRPr/>
          </a:p>
        </p:txBody>
      </p:sp>
      <p:sp>
        <p:nvSpPr>
          <p:cNvPr id="698" name="Google Shape;698;p65"/>
          <p:cNvSpPr txBox="1"/>
          <p:nvPr/>
        </p:nvSpPr>
        <p:spPr>
          <a:xfrm>
            <a:off x="696000" y="1899000"/>
            <a:ext cx="4894625" cy="2554545"/>
          </a:xfrm>
          <a:prstGeom prst="rect">
            <a:avLst/>
          </a:prstGeom>
          <a:solidFill>
            <a:srgbClr val="C1C6D1">
              <a:alpha val="14901"/>
            </a:srgbClr>
          </a:solidFill>
          <a:ln cap="flat" cmpd="sng" w="12700">
            <a:solidFill>
              <a:srgbClr val="A1AAB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Subject.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find({}).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populate({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-US" sz="2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path</a:t>
            </a: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'students',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match: { age: { $gte: 19 }},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select: 'name facultyNumber',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options: { limit: 3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})</a:t>
            </a:r>
            <a:endParaRPr/>
          </a:p>
        </p:txBody>
      </p:sp>
      <p:sp>
        <p:nvSpPr>
          <p:cNvPr id="699" name="Google Shape;699;p65"/>
          <p:cNvSpPr txBox="1"/>
          <p:nvPr>
            <p:ph idx="12" type="sldNum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66"/>
          <p:cNvSpPr txBox="1"/>
          <p:nvPr>
            <p:ph idx="1" type="body"/>
          </p:nvPr>
        </p:nvSpPr>
        <p:spPr>
          <a:xfrm>
            <a:off x="868363" y="1655763"/>
            <a:ext cx="7583187" cy="4773612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Autofit/>
          </a:bodyPr>
          <a:lstStyle/>
          <a:p>
            <a:pPr indent="-514350" lvl="0" marL="51435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398"/>
              <a:buFont typeface="Noto Sans Symbols"/>
              <a:buChar char="▪"/>
            </a:pPr>
            <a:r>
              <a:rPr b="0" i="0" lang="en-US" sz="3398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/>
          </a:p>
          <a:p>
            <a:pPr indent="-514350" lvl="0" marL="514350" marR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3398"/>
              <a:buFont typeface="Noto Sans Symbols"/>
              <a:buChar char="▪"/>
            </a:pPr>
            <a:r>
              <a:rPr b="0" i="0" lang="en-US" sz="3398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b="0" i="0" sz="3398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3398"/>
              <a:buFont typeface="Noto Sans Symbols"/>
              <a:buChar char="▪"/>
            </a:pPr>
            <a:r>
              <a:rPr b="0" i="0" lang="en-US" sz="3398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b="0" i="0" sz="3398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577" lvl="0" marL="514350" marR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3398"/>
              <a:buFont typeface="Noto Sans Symbols"/>
              <a:buNone/>
            </a:pPr>
            <a:r>
              <a:t/>
            </a:r>
            <a:endParaRPr b="0" i="0" sz="3398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7" name="Google Shape;707;p66"/>
          <p:cNvSpPr txBox="1"/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Summary</a:t>
            </a:r>
            <a:endParaRPr/>
          </a:p>
        </p:txBody>
      </p:sp>
      <p:grpSp>
        <p:nvGrpSpPr>
          <p:cNvPr id="708" name="Google Shape;708;p66"/>
          <p:cNvGrpSpPr/>
          <p:nvPr/>
        </p:nvGrpSpPr>
        <p:grpSpPr>
          <a:xfrm>
            <a:off x="190403" y="1416594"/>
            <a:ext cx="8635245" cy="5301720"/>
            <a:chOff x="472011" y="1508786"/>
            <a:chExt cx="3799787" cy="4865561"/>
          </a:xfrm>
        </p:grpSpPr>
        <p:sp>
          <p:nvSpPr>
            <p:cNvPr id="709" name="Google Shape;709;p66"/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fmla="val 3968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" name="Google Shape;710;p66"/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fmla="val 50000" name="adj"/>
              </a:avLst>
            </a:prstGeom>
            <a:solidFill>
              <a:schemeClr val="lt2">
                <a:alpha val="40784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711;p66"/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fmla="val 23728" name="adj1"/>
                <a:gd fmla="val 24642" name="adj2"/>
              </a:avLst>
            </a:prstGeom>
            <a:solidFill>
              <a:schemeClr val="lt2">
                <a:alpha val="2274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712" name="Google Shape;712;p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8825647" y="3276600"/>
            <a:ext cx="2883428" cy="3120594"/>
          </a:xfrm>
          <a:prstGeom prst="rect">
            <a:avLst/>
          </a:prstGeom>
          <a:noFill/>
          <a:ln>
            <a:noFill/>
          </a:ln>
        </p:spPr>
      </p:pic>
      <p:sp>
        <p:nvSpPr>
          <p:cNvPr id="713" name="Google Shape;713;p66"/>
          <p:cNvSpPr/>
          <p:nvPr/>
        </p:nvSpPr>
        <p:spPr>
          <a:xfrm>
            <a:off x="952800" y="1716114"/>
            <a:ext cx="7615200" cy="32932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Noto Sans Symbols"/>
              <a:buChar char="▪"/>
            </a:pPr>
            <a:r>
              <a:rPr lang="en-US" sz="26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NoSQL databases provide </a:t>
            </a:r>
            <a:r>
              <a:rPr b="1" lang="en-US" sz="2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superior</a:t>
            </a:r>
            <a:r>
              <a:rPr lang="en-US" sz="26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 performance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Noto Sans Symbols"/>
              <a:buChar char="▪"/>
            </a:pPr>
            <a:r>
              <a:rPr lang="en-US" sz="26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Mongoose gives us a </a:t>
            </a:r>
            <a:r>
              <a:rPr b="1" lang="en-US" sz="2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schema-based</a:t>
            </a:r>
            <a:r>
              <a:rPr lang="en-US" sz="26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 solution</a:t>
            </a:r>
            <a:endParaRPr sz="26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206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None/>
            </a:pPr>
            <a:r>
              <a:t/>
            </a:r>
            <a:endParaRPr sz="26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206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None/>
            </a:pPr>
            <a:r>
              <a:t/>
            </a:r>
            <a:endParaRPr sz="26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206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None/>
            </a:pPr>
            <a:r>
              <a:t/>
            </a:r>
            <a:endParaRPr sz="26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206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None/>
            </a:pPr>
            <a:r>
              <a:t/>
            </a:r>
            <a:endParaRPr sz="26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Noto Sans Symbols"/>
              <a:buChar char="▪"/>
            </a:pPr>
            <a:r>
              <a:rPr lang="en-US" sz="26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Mongoose supports all </a:t>
            </a:r>
            <a:r>
              <a:rPr b="1" lang="en-US" sz="2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CRUD</a:t>
            </a:r>
            <a:r>
              <a:rPr lang="en-US" sz="26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 operations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Noto Sans Symbols"/>
              <a:buChar char="▪"/>
            </a:pPr>
            <a:r>
              <a:rPr lang="en-US" sz="26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Chaining queries with Mongoose is possible</a:t>
            </a:r>
            <a:endParaRPr/>
          </a:p>
        </p:txBody>
      </p:sp>
      <p:sp>
        <p:nvSpPr>
          <p:cNvPr id="714" name="Google Shape;714;p66"/>
          <p:cNvSpPr txBox="1"/>
          <p:nvPr/>
        </p:nvSpPr>
        <p:spPr>
          <a:xfrm>
            <a:off x="1123498" y="2854886"/>
            <a:ext cx="7273803" cy="1015663"/>
          </a:xfrm>
          <a:prstGeom prst="rect">
            <a:avLst/>
          </a:prstGeom>
          <a:solidFill>
            <a:srgbClr val="C1C6D1">
              <a:alpha val="14901"/>
            </a:srgbClr>
          </a:solidFill>
          <a:ln cap="flat" cmpd="sng" w="12700">
            <a:solidFill>
              <a:srgbClr val="A1AAB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b="1" lang="en-US" sz="20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const modelSchema = new mongoose.</a:t>
            </a:r>
            <a:r>
              <a:rPr b="1" lang="en-US" sz="2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Schema</a:t>
            </a:r>
            <a:r>
              <a:rPr b="1" lang="en-US" sz="20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({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b="1" lang="en-US" sz="20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 propString: String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b="1" lang="en-US" sz="20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endParaRPr/>
          </a:p>
        </p:txBody>
      </p:sp>
      <p:sp>
        <p:nvSpPr>
          <p:cNvPr id="715" name="Google Shape;715;p66"/>
          <p:cNvSpPr txBox="1"/>
          <p:nvPr/>
        </p:nvSpPr>
        <p:spPr>
          <a:xfrm>
            <a:off x="1093839" y="5193900"/>
            <a:ext cx="7335606" cy="1015663"/>
          </a:xfrm>
          <a:prstGeom prst="rect">
            <a:avLst/>
          </a:prstGeom>
          <a:solidFill>
            <a:srgbClr val="C1C6D1">
              <a:alpha val="14901"/>
            </a:srgbClr>
          </a:solidFill>
          <a:ln cap="flat" cmpd="sng" w="12700">
            <a:solidFill>
              <a:srgbClr val="A1AAB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b="1" lang="en-US" sz="20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Student.</a:t>
            </a:r>
            <a:r>
              <a:rPr b="1" lang="en-US" sz="2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find</a:t>
            </a:r>
            <a:r>
              <a:rPr b="1" lang="en-US" sz="20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({}).</a:t>
            </a:r>
            <a:r>
              <a:rPr b="1" lang="en-US" sz="2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b="1" lang="en-US" sz="20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('firstName').</a:t>
            </a:r>
            <a:r>
              <a:rPr b="1" lang="en-US" sz="2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equals</a:t>
            </a:r>
            <a:r>
              <a:rPr b="1" lang="en-US" sz="20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('gosho')</a:t>
            </a:r>
            <a:br>
              <a:rPr b="1" lang="en-US" sz="20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-US" sz="20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.where('age').</a:t>
            </a:r>
            <a:r>
              <a:rPr b="1" lang="en-US" sz="2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gt</a:t>
            </a:r>
            <a:r>
              <a:rPr b="1" lang="en-US" sz="20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(18).</a:t>
            </a:r>
            <a:r>
              <a:rPr b="1" lang="en-US" sz="2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lt</a:t>
            </a:r>
            <a:r>
              <a:rPr b="1" lang="en-US" sz="20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(65).</a:t>
            </a:r>
            <a:r>
              <a:rPr b="1" lang="en-US" sz="2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sort</a:t>
            </a:r>
            <a:r>
              <a:rPr b="1" lang="en-US" sz="20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({age:1}).</a:t>
            </a:r>
            <a:r>
              <a:rPr b="1" lang="en-US" sz="2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skip</a:t>
            </a:r>
            <a:r>
              <a:rPr b="1" lang="en-US" sz="20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(10)</a:t>
            </a:r>
            <a:br>
              <a:rPr b="1" lang="en-US" sz="20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-US" sz="20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1" lang="en-US" sz="2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limit</a:t>
            </a:r>
            <a:r>
              <a:rPr b="1" lang="en-US" sz="20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(10)</a:t>
            </a:r>
            <a:endParaRPr/>
          </a:p>
        </p:txBody>
      </p:sp>
      <p:sp>
        <p:nvSpPr>
          <p:cNvPr id="716" name="Google Shape;716;p66"/>
          <p:cNvSpPr txBox="1"/>
          <p:nvPr>
            <p:ph idx="12" type="sldNum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67"/>
          <p:cNvSpPr txBox="1"/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8800"/>
              <a:buFont typeface="Calibri"/>
              <a:buNone/>
            </a:pPr>
            <a:r>
              <a:rPr lang="en-US" sz="8800">
                <a:solidFill>
                  <a:srgbClr val="234465"/>
                </a:solidFill>
              </a:rPr>
              <a:t>Questions?</a:t>
            </a:r>
            <a:endParaRPr sz="88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68"/>
          <p:cNvSpPr txBox="1"/>
          <p:nvPr>
            <p:ph idx="4294967295" type="body"/>
          </p:nvPr>
        </p:nvSpPr>
        <p:spPr>
          <a:xfrm>
            <a:off x="190404" y="1179000"/>
            <a:ext cx="8695596" cy="54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Autofit/>
          </a:bodyPr>
          <a:lstStyle/>
          <a:p>
            <a:pPr indent="-360363" lvl="0" marL="36036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▪"/>
            </a:pPr>
            <a:r>
              <a:rPr lang="en-US" sz="3200"/>
              <a:t>Software University – High-Quality Education, Profession and Job for Software Developers</a:t>
            </a:r>
            <a:endParaRPr/>
          </a:p>
          <a:p>
            <a:pPr indent="-360363" lvl="1" marL="803275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000"/>
              <a:buChar char="▪"/>
            </a:pPr>
            <a:r>
              <a:rPr lang="en-US" sz="3000" u="sng">
                <a:solidFill>
                  <a:schemeClr val="hlink"/>
                </a:solidFill>
                <a:hlinkClick r:id="rId3"/>
              </a:rPr>
              <a:t>softuni.bg</a:t>
            </a:r>
            <a:endParaRPr sz="3000"/>
          </a:p>
          <a:p>
            <a:pPr indent="-360363" lvl="1" marL="803275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200"/>
              <a:buChar char="▪"/>
            </a:pPr>
            <a:r>
              <a:rPr lang="en-US" sz="3200"/>
              <a:t>Software University Foundation</a:t>
            </a:r>
            <a:endParaRPr sz="3200"/>
          </a:p>
          <a:p>
            <a:pPr indent="-360363" lvl="1" marL="803275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000"/>
              <a:buChar char="▪"/>
            </a:pPr>
            <a:r>
              <a:rPr lang="en-US" sz="3000" u="sng">
                <a:solidFill>
                  <a:schemeClr val="hlink"/>
                </a:solidFill>
                <a:hlinkClick r:id="rId4"/>
              </a:rPr>
              <a:t>softuni.foundation</a:t>
            </a:r>
            <a:endParaRPr sz="3000"/>
          </a:p>
          <a:p>
            <a:pPr indent="-360363" lvl="0" marL="360363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200"/>
              <a:buChar char="▪"/>
            </a:pPr>
            <a:r>
              <a:rPr lang="en-US" sz="3200"/>
              <a:t>Software University @ Facebook</a:t>
            </a:r>
            <a:endParaRPr/>
          </a:p>
          <a:p>
            <a:pPr indent="-360363" lvl="1" marL="803275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000"/>
              <a:buChar char="▪"/>
            </a:pPr>
            <a:r>
              <a:rPr lang="en-US" sz="3000" u="sng">
                <a:solidFill>
                  <a:schemeClr val="hlink"/>
                </a:solidFill>
                <a:hlinkClick r:id="rId5"/>
              </a:rPr>
              <a:t>facebook.com/SoftwareUniversity</a:t>
            </a:r>
            <a:endParaRPr sz="3000"/>
          </a:p>
          <a:p>
            <a:pPr indent="-360363" lvl="0" marL="360363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200"/>
              <a:buChar char="▪"/>
            </a:pPr>
            <a:r>
              <a:rPr lang="en-US" sz="3200"/>
              <a:t>Software University Forums</a:t>
            </a:r>
            <a:endParaRPr/>
          </a:p>
          <a:p>
            <a:pPr indent="-360363" lvl="1" marL="803275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000"/>
              <a:buChar char="▪"/>
            </a:pPr>
            <a:r>
              <a:rPr lang="en-US" sz="3000" u="sng">
                <a:solidFill>
                  <a:schemeClr val="hlink"/>
                </a:solidFill>
                <a:hlinkClick r:id="rId6"/>
              </a:rPr>
              <a:t>forum.softuni.bg</a:t>
            </a:r>
            <a:endParaRPr sz="3000"/>
          </a:p>
        </p:txBody>
      </p:sp>
      <p:sp>
        <p:nvSpPr>
          <p:cNvPr id="731" name="Google Shape;731;p68"/>
          <p:cNvSpPr txBox="1"/>
          <p:nvPr>
            <p:ph type="title"/>
          </p:nvPr>
        </p:nvSpPr>
        <p:spPr>
          <a:xfrm>
            <a:off x="172286" y="108873"/>
            <a:ext cx="9742626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Trainings @ Software University (SoftUni)</a:t>
            </a:r>
            <a:endParaRPr/>
          </a:p>
        </p:txBody>
      </p:sp>
      <p:sp>
        <p:nvSpPr>
          <p:cNvPr id="732" name="Google Shape;732;p68"/>
          <p:cNvSpPr txBox="1"/>
          <p:nvPr>
            <p:ph idx="12" type="sldNum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69"/>
          <p:cNvSpPr txBox="1"/>
          <p:nvPr>
            <p:ph idx="1" type="body"/>
          </p:nvPr>
        </p:nvSpPr>
        <p:spPr>
          <a:xfrm>
            <a:off x="190402" y="1269001"/>
            <a:ext cx="11818096" cy="545589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Autofit/>
          </a:bodyPr>
          <a:lstStyle/>
          <a:p>
            <a:pPr indent="-360363" lvl="0" marL="360363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This course (slides, examples, demos, exercises, homework, documents, videos and other assets) is </a:t>
            </a:r>
            <a:r>
              <a:rPr b="1" lang="en-US"/>
              <a:t>copyrighted content</a:t>
            </a:r>
            <a:endParaRPr/>
          </a:p>
          <a:p>
            <a:pPr indent="-360363" lvl="0" marL="360363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Unauthorized copy, reproduction or use is illegal</a:t>
            </a:r>
            <a:endParaRPr/>
          </a:p>
          <a:p>
            <a:pPr indent="-360363" lvl="0" marL="360363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© SoftUni –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https://about.softuni.bg/</a:t>
            </a:r>
            <a:endParaRPr/>
          </a:p>
          <a:p>
            <a:pPr indent="-360363" lvl="0" marL="360363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© Software University –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https://softuni.bg</a:t>
            </a:r>
            <a:endParaRPr/>
          </a:p>
        </p:txBody>
      </p:sp>
      <p:pic>
        <p:nvPicPr>
          <p:cNvPr descr="License" id="740" name="Google Shape;740;p6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745023" y="4445455"/>
            <a:ext cx="1930977" cy="2043545"/>
          </a:xfrm>
          <a:prstGeom prst="rect">
            <a:avLst/>
          </a:prstGeom>
          <a:noFill/>
          <a:ln>
            <a:noFill/>
          </a:ln>
        </p:spPr>
      </p:pic>
      <p:sp>
        <p:nvSpPr>
          <p:cNvPr id="741" name="Google Shape;741;p69"/>
          <p:cNvSpPr txBox="1"/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License</a:t>
            </a:r>
            <a:endParaRPr/>
          </a:p>
        </p:txBody>
      </p:sp>
      <p:sp>
        <p:nvSpPr>
          <p:cNvPr id="742" name="Google Shape;742;p69"/>
          <p:cNvSpPr txBox="1"/>
          <p:nvPr>
            <p:ph idx="12" type="sldNum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0"/>
          <p:cNvSpPr txBox="1"/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r>
              <a:rPr lang="en-US"/>
              <a:t>Relational Database</a:t>
            </a:r>
            <a:endParaRPr/>
          </a:p>
        </p:txBody>
      </p:sp>
      <p:sp>
        <p:nvSpPr>
          <p:cNvPr id="384" name="Google Shape;384;p30"/>
          <p:cNvSpPr txBox="1"/>
          <p:nvPr>
            <p:ph idx="1" type="body"/>
          </p:nvPr>
        </p:nvSpPr>
        <p:spPr>
          <a:xfrm>
            <a:off x="1959071" y="1064109"/>
            <a:ext cx="10036163" cy="5276048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Autofit/>
          </a:bodyPr>
          <a:lstStyle/>
          <a:p>
            <a:pPr indent="-360363" lvl="0" marL="360363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43"/>
              <a:buChar char="▪"/>
            </a:pPr>
            <a:r>
              <a:rPr lang="en-US" sz="3143"/>
              <a:t>Organize data into one or more </a:t>
            </a:r>
            <a:r>
              <a:rPr b="1" lang="en-US" sz="3143">
                <a:solidFill>
                  <a:schemeClr val="lt1"/>
                </a:solidFill>
              </a:rPr>
              <a:t>tables</a:t>
            </a:r>
            <a:r>
              <a:rPr lang="en-US" sz="3143"/>
              <a:t> of </a:t>
            </a:r>
            <a:r>
              <a:rPr b="1" lang="en-US" sz="3143">
                <a:solidFill>
                  <a:schemeClr val="lt1"/>
                </a:solidFill>
              </a:rPr>
              <a:t>columns</a:t>
            </a:r>
            <a:r>
              <a:rPr lang="en-US" sz="3143"/>
              <a:t> </a:t>
            </a:r>
            <a:br>
              <a:rPr lang="en-US" sz="3143"/>
            </a:br>
            <a:r>
              <a:rPr lang="en-US" sz="3143"/>
              <a:t>and </a:t>
            </a:r>
            <a:r>
              <a:rPr b="1" lang="en-US" sz="3143">
                <a:solidFill>
                  <a:schemeClr val="lt1"/>
                </a:solidFill>
              </a:rPr>
              <a:t>rows</a:t>
            </a:r>
            <a:endParaRPr/>
          </a:p>
          <a:p>
            <a:pPr indent="-360363" lvl="0" marL="360363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43"/>
              <a:buChar char="▪"/>
            </a:pPr>
            <a:r>
              <a:rPr lang="en-US" sz="3143"/>
              <a:t>Unique </a:t>
            </a:r>
            <a:r>
              <a:rPr b="1" lang="en-US" sz="3143">
                <a:solidFill>
                  <a:schemeClr val="lt1"/>
                </a:solidFill>
              </a:rPr>
              <a:t>key</a:t>
            </a:r>
            <a:r>
              <a:rPr lang="en-US" sz="3143"/>
              <a:t> identifying each </a:t>
            </a:r>
            <a:r>
              <a:rPr b="1" lang="en-US" sz="3143">
                <a:solidFill>
                  <a:schemeClr val="lt1"/>
                </a:solidFill>
              </a:rPr>
              <a:t>row</a:t>
            </a:r>
            <a:r>
              <a:rPr lang="en-US" sz="3143"/>
              <a:t> of data</a:t>
            </a:r>
            <a:endParaRPr/>
          </a:p>
          <a:p>
            <a:pPr indent="-360363" lvl="0" marL="360363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43"/>
              <a:buChar char="▪"/>
            </a:pPr>
            <a:r>
              <a:rPr lang="en-US" sz="3143"/>
              <a:t>Almost all relational databases use </a:t>
            </a:r>
            <a:r>
              <a:rPr b="1" lang="en-US" sz="3143">
                <a:solidFill>
                  <a:schemeClr val="lt1"/>
                </a:solidFill>
              </a:rPr>
              <a:t>SQL</a:t>
            </a:r>
            <a:r>
              <a:rPr lang="en-US" sz="3143">
                <a:solidFill>
                  <a:schemeClr val="accent1"/>
                </a:solidFill>
              </a:rPr>
              <a:t> </a:t>
            </a:r>
            <a:r>
              <a:rPr lang="en-US" sz="3143"/>
              <a:t>to </a:t>
            </a:r>
            <a:r>
              <a:rPr b="1" lang="en-US" sz="3143">
                <a:solidFill>
                  <a:schemeClr val="lt1"/>
                </a:solidFill>
              </a:rPr>
              <a:t>extract</a:t>
            </a:r>
            <a:r>
              <a:rPr lang="en-US" sz="3143"/>
              <a:t> data</a:t>
            </a:r>
            <a:endParaRPr/>
          </a:p>
          <a:p>
            <a:pPr indent="-360363" lvl="0" marL="360363" rtl="0" algn="l">
              <a:lnSpc>
                <a:spcPct val="105000"/>
              </a:lnSpc>
              <a:spcBef>
                <a:spcPts val="9600"/>
              </a:spcBef>
              <a:spcAft>
                <a:spcPts val="0"/>
              </a:spcAft>
              <a:buClr>
                <a:schemeClr val="dk1"/>
              </a:buClr>
              <a:buSzPts val="3143"/>
              <a:buChar char="▪"/>
            </a:pPr>
            <a:r>
              <a:rPr b="1" lang="en-US" sz="3143">
                <a:solidFill>
                  <a:schemeClr val="lt1"/>
                </a:solidFill>
              </a:rPr>
              <a:t>Relations</a:t>
            </a:r>
            <a:r>
              <a:rPr lang="en-US" sz="3143"/>
              <a:t> between tables are done using </a:t>
            </a:r>
            <a:br>
              <a:rPr lang="en-US" sz="3143"/>
            </a:br>
            <a:r>
              <a:rPr b="1" lang="en-US" sz="3143">
                <a:solidFill>
                  <a:schemeClr val="lt1"/>
                </a:solidFill>
              </a:rPr>
              <a:t>Foreign Keys (FK)</a:t>
            </a:r>
            <a:endParaRPr/>
          </a:p>
          <a:p>
            <a:pPr indent="-360363" lvl="0" marL="360363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43"/>
              <a:buChar char="▪"/>
            </a:pPr>
            <a:r>
              <a:rPr lang="en-US" sz="3143"/>
              <a:t>Such databases are </a:t>
            </a:r>
            <a:r>
              <a:rPr b="1" lang="en-US" sz="3143">
                <a:solidFill>
                  <a:schemeClr val="lt1"/>
                </a:solidFill>
              </a:rPr>
              <a:t>Oracle</a:t>
            </a:r>
            <a:r>
              <a:rPr lang="en-US" sz="3143"/>
              <a:t>, </a:t>
            </a:r>
            <a:r>
              <a:rPr b="1" lang="en-US" sz="3143">
                <a:solidFill>
                  <a:schemeClr val="lt1"/>
                </a:solidFill>
              </a:rPr>
              <a:t>MySQL</a:t>
            </a:r>
            <a:r>
              <a:rPr lang="en-US" sz="3143"/>
              <a:t>, </a:t>
            </a:r>
            <a:r>
              <a:rPr b="1" lang="en-US" sz="3143">
                <a:solidFill>
                  <a:schemeClr val="lt1"/>
                </a:solidFill>
              </a:rPr>
              <a:t>SQL Server</a:t>
            </a:r>
            <a:r>
              <a:rPr lang="en-US" sz="3143"/>
              <a:t>, etc..</a:t>
            </a:r>
            <a:endParaRPr/>
          </a:p>
        </p:txBody>
      </p:sp>
      <p:sp>
        <p:nvSpPr>
          <p:cNvPr id="385" name="Google Shape;385;p30"/>
          <p:cNvSpPr txBox="1"/>
          <p:nvPr/>
        </p:nvSpPr>
        <p:spPr>
          <a:xfrm>
            <a:off x="2422566" y="3702133"/>
            <a:ext cx="4753434" cy="648997"/>
          </a:xfrm>
          <a:prstGeom prst="rect">
            <a:avLst/>
          </a:prstGeom>
          <a:solidFill>
            <a:srgbClr val="C1C6D1">
              <a:alpha val="20000"/>
            </a:srgbClr>
          </a:solidFill>
          <a:ln cap="flat" cmpd="sng" w="12700">
            <a:solidFill>
              <a:srgbClr val="A1AAB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800"/>
              <a:buFont typeface="Noto Sans Symbols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b="1" i="0" lang="en-US" sz="28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* </a:t>
            </a:r>
            <a:r>
              <a:rPr b="1" i="0" lang="en-US" sz="2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b="1" i="0" lang="en-US" sz="28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Students</a:t>
            </a:r>
            <a:endParaRPr b="1" i="0" sz="2800" u="none" cap="none" strike="noStrik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6" name="Google Shape;386;p30"/>
          <p:cNvSpPr txBox="1"/>
          <p:nvPr>
            <p:ph idx="12" type="sldNum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1"/>
          <p:cNvSpPr txBox="1"/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Relational Database – Example</a:t>
            </a:r>
            <a:endParaRPr/>
          </a:p>
        </p:txBody>
      </p:sp>
      <p:grpSp>
        <p:nvGrpSpPr>
          <p:cNvPr id="392" name="Google Shape;392;p31"/>
          <p:cNvGrpSpPr/>
          <p:nvPr/>
        </p:nvGrpSpPr>
        <p:grpSpPr>
          <a:xfrm>
            <a:off x="1065489" y="1719544"/>
            <a:ext cx="3506113" cy="3766856"/>
            <a:chOff x="6475412" y="933540"/>
            <a:chExt cx="2057400" cy="2266860"/>
          </a:xfrm>
        </p:grpSpPr>
        <p:sp>
          <p:nvSpPr>
            <p:cNvPr id="393" name="Google Shape;393;p31"/>
            <p:cNvSpPr/>
            <p:nvPr/>
          </p:nvSpPr>
          <p:spPr>
            <a:xfrm>
              <a:off x="6475412" y="933540"/>
              <a:ext cx="2057400" cy="2266860"/>
            </a:xfrm>
            <a:prstGeom prst="roundRect">
              <a:avLst>
                <a:gd fmla="val 5385" name="adj"/>
              </a:avLst>
            </a:prstGeom>
            <a:solidFill>
              <a:schemeClr val="accent6"/>
            </a:solidFill>
            <a:ln cap="flat" cmpd="sng" w="25400">
              <a:solidFill>
                <a:srgbClr val="B2B2B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800" u="none" cap="none" strike="noStrike">
                  <a:solidFill>
                    <a:srgbClr val="FBEEDC"/>
                  </a:solidFill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b="1" i="0" lang="en-US" sz="2800" u="none" cap="none" strike="noStrike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Table Pets</a:t>
              </a:r>
              <a:endParaRPr/>
            </a:p>
          </p:txBody>
        </p:sp>
        <p:grpSp>
          <p:nvGrpSpPr>
            <p:cNvPr id="394" name="Google Shape;394;p31"/>
            <p:cNvGrpSpPr/>
            <p:nvPr/>
          </p:nvGrpSpPr>
          <p:grpSpPr>
            <a:xfrm>
              <a:off x="6727403" y="1255884"/>
              <a:ext cx="1553419" cy="998567"/>
              <a:chOff x="6746894" y="1357595"/>
              <a:chExt cx="1553419" cy="998567"/>
            </a:xfrm>
          </p:grpSpPr>
          <p:sp>
            <p:nvSpPr>
              <p:cNvPr id="395" name="Google Shape;395;p31"/>
              <p:cNvSpPr/>
              <p:nvPr/>
            </p:nvSpPr>
            <p:spPr>
              <a:xfrm>
                <a:off x="6746894" y="1655624"/>
                <a:ext cx="1553419" cy="334035"/>
              </a:xfrm>
              <a:prstGeom prst="roundRect">
                <a:avLst>
                  <a:gd fmla="val 5319" name="adj"/>
                </a:avLst>
              </a:prstGeom>
              <a:solidFill>
                <a:schemeClr val="accent6"/>
              </a:solidFill>
              <a:ln cap="flat" cmpd="sng" w="25400">
                <a:solidFill>
                  <a:srgbClr val="B2B2B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Name</a:t>
                </a:r>
                <a:endParaRPr/>
              </a:p>
            </p:txBody>
          </p:sp>
          <p:sp>
            <p:nvSpPr>
              <p:cNvPr id="396" name="Google Shape;396;p31"/>
              <p:cNvSpPr/>
              <p:nvPr/>
            </p:nvSpPr>
            <p:spPr>
              <a:xfrm>
                <a:off x="6746894" y="1357595"/>
                <a:ext cx="1553418" cy="289992"/>
              </a:xfrm>
              <a:prstGeom prst="roundRect">
                <a:avLst>
                  <a:gd fmla="val 5319" name="adj"/>
                </a:avLst>
              </a:prstGeom>
              <a:solidFill>
                <a:schemeClr val="accent6"/>
              </a:solidFill>
              <a:ln cap="flat" cmpd="sng" w="25400">
                <a:solidFill>
                  <a:srgbClr val="B2B2B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Id</a:t>
                </a:r>
                <a:endParaRPr/>
              </a:p>
            </p:txBody>
          </p:sp>
          <p:sp>
            <p:nvSpPr>
              <p:cNvPr id="397" name="Google Shape;397;p31"/>
              <p:cNvSpPr/>
              <p:nvPr/>
            </p:nvSpPr>
            <p:spPr>
              <a:xfrm>
                <a:off x="6746894" y="2014985"/>
                <a:ext cx="1553419" cy="341177"/>
              </a:xfrm>
              <a:prstGeom prst="roundRect">
                <a:avLst>
                  <a:gd fmla="val 5319" name="adj"/>
                </a:avLst>
              </a:prstGeom>
              <a:solidFill>
                <a:schemeClr val="accent6"/>
              </a:solidFill>
              <a:ln cap="flat" cmpd="sng" w="25400">
                <a:solidFill>
                  <a:srgbClr val="B2B2B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Age</a:t>
                </a:r>
                <a:endParaRPr/>
              </a:p>
            </p:txBody>
          </p:sp>
        </p:grpSp>
      </p:grpSp>
      <p:sp>
        <p:nvSpPr>
          <p:cNvPr id="398" name="Google Shape;398;p31"/>
          <p:cNvSpPr/>
          <p:nvPr/>
        </p:nvSpPr>
        <p:spPr>
          <a:xfrm>
            <a:off x="1494917" y="3956596"/>
            <a:ext cx="2647255" cy="515341"/>
          </a:xfrm>
          <a:prstGeom prst="roundRect">
            <a:avLst>
              <a:gd fmla="val 5319" name="adj"/>
            </a:avLst>
          </a:prstGeom>
          <a:solidFill>
            <a:schemeClr val="accent6"/>
          </a:solidFill>
          <a:ln cap="flat" cmpd="sng" w="25400">
            <a:solidFill>
              <a:srgbClr val="B2B2B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Color</a:t>
            </a:r>
            <a:endParaRPr/>
          </a:p>
        </p:txBody>
      </p:sp>
      <p:sp>
        <p:nvSpPr>
          <p:cNvPr id="399" name="Google Shape;399;p31"/>
          <p:cNvSpPr/>
          <p:nvPr/>
        </p:nvSpPr>
        <p:spPr>
          <a:xfrm>
            <a:off x="1490186" y="4514020"/>
            <a:ext cx="2647255" cy="515341"/>
          </a:xfrm>
          <a:prstGeom prst="roundRect">
            <a:avLst>
              <a:gd fmla="val 5319" name="adj"/>
            </a:avLst>
          </a:prstGeom>
          <a:solidFill>
            <a:schemeClr val="accent6"/>
          </a:solidFill>
          <a:ln cap="flat" cmpd="sng" w="25400">
            <a:solidFill>
              <a:srgbClr val="B2B2B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OwnerId</a:t>
            </a:r>
            <a:endParaRPr/>
          </a:p>
        </p:txBody>
      </p:sp>
      <p:grpSp>
        <p:nvGrpSpPr>
          <p:cNvPr id="400" name="Google Shape;400;p31"/>
          <p:cNvGrpSpPr/>
          <p:nvPr/>
        </p:nvGrpSpPr>
        <p:grpSpPr>
          <a:xfrm rot="-5400000">
            <a:off x="5602600" y="3711682"/>
            <a:ext cx="529481" cy="2134155"/>
            <a:chOff x="1041397" y="1688004"/>
            <a:chExt cx="720519" cy="2133599"/>
          </a:xfrm>
        </p:grpSpPr>
        <p:sp>
          <p:nvSpPr>
            <p:cNvPr id="401" name="Google Shape;401;p31"/>
            <p:cNvSpPr/>
            <p:nvPr/>
          </p:nvSpPr>
          <p:spPr>
            <a:xfrm rot="5400000">
              <a:off x="1287357" y="1442044"/>
              <a:ext cx="228600" cy="720519"/>
            </a:xfrm>
            <a:prstGeom prst="rightBrace">
              <a:avLst>
                <a:gd fmla="val 8333" name="adj1"/>
                <a:gd fmla="val 50000" name="adj2"/>
              </a:avLst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Google Shape;402;p31"/>
            <p:cNvSpPr txBox="1"/>
            <p:nvPr/>
          </p:nvSpPr>
          <p:spPr>
            <a:xfrm rot="5400000">
              <a:off x="615080" y="2694009"/>
              <a:ext cx="1752599" cy="502588"/>
            </a:xfrm>
            <a:prstGeom prst="rect">
              <a:avLst/>
            </a:prstGeom>
            <a:solidFill>
              <a:schemeClr val="accent6"/>
            </a:solidFill>
            <a:ln cap="flat" cmpd="sng" w="25400">
              <a:solidFill>
                <a:srgbClr val="B2B2B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Foreign Key</a:t>
              </a:r>
              <a:endParaRPr/>
            </a:p>
          </p:txBody>
        </p:sp>
      </p:grpSp>
      <p:grpSp>
        <p:nvGrpSpPr>
          <p:cNvPr id="403" name="Google Shape;403;p31"/>
          <p:cNvGrpSpPr/>
          <p:nvPr/>
        </p:nvGrpSpPr>
        <p:grpSpPr>
          <a:xfrm>
            <a:off x="7620397" y="1719544"/>
            <a:ext cx="3506113" cy="3766856"/>
            <a:chOff x="6475412" y="933540"/>
            <a:chExt cx="2057400" cy="2266860"/>
          </a:xfrm>
        </p:grpSpPr>
        <p:sp>
          <p:nvSpPr>
            <p:cNvPr id="404" name="Google Shape;404;p31"/>
            <p:cNvSpPr/>
            <p:nvPr/>
          </p:nvSpPr>
          <p:spPr>
            <a:xfrm>
              <a:off x="6475412" y="933540"/>
              <a:ext cx="2057400" cy="2266860"/>
            </a:xfrm>
            <a:prstGeom prst="roundRect">
              <a:avLst>
                <a:gd fmla="val 5385" name="adj"/>
              </a:avLst>
            </a:prstGeom>
            <a:solidFill>
              <a:schemeClr val="accent6"/>
            </a:solidFill>
            <a:ln cap="flat" cmpd="sng" w="25400">
              <a:solidFill>
                <a:srgbClr val="B2B2B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>
                  <a:solidFill>
                    <a:srgbClr val="FBEEDC"/>
                  </a:solidFill>
                  <a:latin typeface="Consolas"/>
                  <a:ea typeface="Consolas"/>
                  <a:cs typeface="Consolas"/>
                  <a:sym typeface="Consolas"/>
                </a:rPr>
                <a:t>  </a:t>
              </a:r>
              <a:r>
                <a:rPr b="1" lang="en-US" sz="28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Table People</a:t>
              </a:r>
              <a:endParaRPr/>
            </a:p>
          </p:txBody>
        </p:sp>
        <p:grpSp>
          <p:nvGrpSpPr>
            <p:cNvPr id="405" name="Google Shape;405;p31"/>
            <p:cNvGrpSpPr/>
            <p:nvPr/>
          </p:nvGrpSpPr>
          <p:grpSpPr>
            <a:xfrm>
              <a:off x="6727403" y="1255884"/>
              <a:ext cx="1553419" cy="998567"/>
              <a:chOff x="6746894" y="1357595"/>
              <a:chExt cx="1553419" cy="998567"/>
            </a:xfrm>
          </p:grpSpPr>
          <p:sp>
            <p:nvSpPr>
              <p:cNvPr id="406" name="Google Shape;406;p31"/>
              <p:cNvSpPr/>
              <p:nvPr/>
            </p:nvSpPr>
            <p:spPr>
              <a:xfrm>
                <a:off x="6746894" y="1655624"/>
                <a:ext cx="1553419" cy="334035"/>
              </a:xfrm>
              <a:prstGeom prst="roundRect">
                <a:avLst>
                  <a:gd fmla="val 5319" name="adj"/>
                </a:avLst>
              </a:prstGeom>
              <a:solidFill>
                <a:schemeClr val="accent6"/>
              </a:solidFill>
              <a:ln cap="flat" cmpd="sng" w="25400">
                <a:solidFill>
                  <a:srgbClr val="B2B2B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Name</a:t>
                </a:r>
                <a:endParaRPr/>
              </a:p>
            </p:txBody>
          </p:sp>
          <p:sp>
            <p:nvSpPr>
              <p:cNvPr id="407" name="Google Shape;407;p31"/>
              <p:cNvSpPr/>
              <p:nvPr/>
            </p:nvSpPr>
            <p:spPr>
              <a:xfrm>
                <a:off x="6746894" y="1357595"/>
                <a:ext cx="1553418" cy="289992"/>
              </a:xfrm>
              <a:prstGeom prst="roundRect">
                <a:avLst>
                  <a:gd fmla="val 5319" name="adj"/>
                </a:avLst>
              </a:prstGeom>
              <a:solidFill>
                <a:schemeClr val="accent6"/>
              </a:solidFill>
              <a:ln cap="flat" cmpd="sng" w="25400">
                <a:solidFill>
                  <a:srgbClr val="B2B2B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Id</a:t>
                </a:r>
                <a:endParaRPr/>
              </a:p>
            </p:txBody>
          </p:sp>
          <p:sp>
            <p:nvSpPr>
              <p:cNvPr id="408" name="Google Shape;408;p31"/>
              <p:cNvSpPr/>
              <p:nvPr/>
            </p:nvSpPr>
            <p:spPr>
              <a:xfrm>
                <a:off x="6746894" y="2014985"/>
                <a:ext cx="1553419" cy="341177"/>
              </a:xfrm>
              <a:prstGeom prst="roundRect">
                <a:avLst>
                  <a:gd fmla="val 5319" name="adj"/>
                </a:avLst>
              </a:prstGeom>
              <a:solidFill>
                <a:schemeClr val="accent6"/>
              </a:solidFill>
              <a:ln cap="flat" cmpd="sng" w="25400">
                <a:solidFill>
                  <a:srgbClr val="B2B2B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Age</a:t>
                </a:r>
                <a:endParaRPr/>
              </a:p>
            </p:txBody>
          </p:sp>
        </p:grpSp>
      </p:grpSp>
      <p:sp>
        <p:nvSpPr>
          <p:cNvPr id="409" name="Google Shape;409;p31"/>
          <p:cNvSpPr/>
          <p:nvPr/>
        </p:nvSpPr>
        <p:spPr>
          <a:xfrm>
            <a:off x="8049825" y="3961224"/>
            <a:ext cx="2647255" cy="566936"/>
          </a:xfrm>
          <a:prstGeom prst="roundRect">
            <a:avLst>
              <a:gd fmla="val 5319" name="adj"/>
            </a:avLst>
          </a:prstGeom>
          <a:solidFill>
            <a:schemeClr val="accent6"/>
          </a:solidFill>
          <a:ln cap="flat" cmpd="sng" w="25400">
            <a:solidFill>
              <a:srgbClr val="B2B2B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Height</a:t>
            </a:r>
            <a:endParaRPr/>
          </a:p>
        </p:txBody>
      </p:sp>
      <p:sp>
        <p:nvSpPr>
          <p:cNvPr id="410" name="Google Shape;410;p31"/>
          <p:cNvSpPr/>
          <p:nvPr/>
        </p:nvSpPr>
        <p:spPr>
          <a:xfrm>
            <a:off x="8049825" y="4571806"/>
            <a:ext cx="2647255" cy="566936"/>
          </a:xfrm>
          <a:prstGeom prst="roundRect">
            <a:avLst>
              <a:gd fmla="val 5319" name="adj"/>
            </a:avLst>
          </a:prstGeom>
          <a:solidFill>
            <a:schemeClr val="accent6"/>
          </a:solidFill>
          <a:ln cap="flat" cmpd="sng" w="25400">
            <a:solidFill>
              <a:srgbClr val="B2B2B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Email</a:t>
            </a:r>
            <a:endParaRPr/>
          </a:p>
        </p:txBody>
      </p:sp>
      <p:cxnSp>
        <p:nvCxnSpPr>
          <p:cNvPr id="411" name="Google Shape;411;p31"/>
          <p:cNvCxnSpPr/>
          <p:nvPr/>
        </p:nvCxnSpPr>
        <p:spPr>
          <a:xfrm flipH="1" rot="10800000">
            <a:off x="5028923" y="2590800"/>
            <a:ext cx="2439034" cy="1881136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lg" w="lg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sp>
        <p:nvSpPr>
          <p:cNvPr id="412" name="Google Shape;412;p31"/>
          <p:cNvSpPr txBox="1"/>
          <p:nvPr>
            <p:ph idx="12" type="sldNum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2"/>
          <p:cNvSpPr txBox="1"/>
          <p:nvPr>
            <p:ph idx="4294967295" type="body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Autofit/>
          </a:bodyPr>
          <a:lstStyle/>
          <a:p>
            <a:pPr indent="-360363" lvl="0" marL="360363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Key-value </a:t>
            </a:r>
            <a:r>
              <a:rPr b="1" lang="en-US">
                <a:solidFill>
                  <a:schemeClr val="lt1"/>
                </a:solidFill>
              </a:rPr>
              <a:t>stores</a:t>
            </a:r>
            <a:endParaRPr/>
          </a:p>
          <a:p>
            <a:pPr indent="-360363" lvl="0" marL="360363" rtl="0" algn="l">
              <a:lnSpc>
                <a:spcPct val="105000"/>
              </a:lnSpc>
              <a:spcBef>
                <a:spcPts val="201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b="1" lang="en-US">
                <a:solidFill>
                  <a:schemeClr val="lt1"/>
                </a:solidFill>
              </a:rPr>
              <a:t>SQL</a:t>
            </a:r>
            <a:r>
              <a:rPr lang="en-US"/>
              <a:t> query is </a:t>
            </a:r>
            <a:r>
              <a:rPr b="1" lang="en-US">
                <a:solidFill>
                  <a:schemeClr val="lt1"/>
                </a:solidFill>
              </a:rPr>
              <a:t>not</a:t>
            </a:r>
            <a:r>
              <a:rPr lang="en-US"/>
              <a:t> used in NoSQL systems</a:t>
            </a:r>
            <a:endParaRPr/>
          </a:p>
          <a:p>
            <a:pPr indent="-360363" lvl="0" marL="360363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More </a:t>
            </a:r>
            <a:r>
              <a:rPr b="1" lang="en-US">
                <a:solidFill>
                  <a:schemeClr val="lt1"/>
                </a:solidFill>
              </a:rPr>
              <a:t>scalable</a:t>
            </a:r>
            <a:r>
              <a:rPr lang="en-US">
                <a:solidFill>
                  <a:schemeClr val="accent1"/>
                </a:solidFill>
              </a:rPr>
              <a:t> </a:t>
            </a:r>
            <a:r>
              <a:rPr lang="en-US"/>
              <a:t>and </a:t>
            </a:r>
            <a:r>
              <a:rPr b="1" lang="en-US">
                <a:solidFill>
                  <a:schemeClr val="lt1"/>
                </a:solidFill>
              </a:rPr>
              <a:t>provide</a:t>
            </a:r>
            <a:r>
              <a:rPr lang="en-US">
                <a:solidFill>
                  <a:schemeClr val="accent1"/>
                </a:solidFill>
              </a:rPr>
              <a:t> </a:t>
            </a:r>
            <a:r>
              <a:rPr lang="en-US"/>
              <a:t>superior </a:t>
            </a:r>
            <a:r>
              <a:rPr b="1" lang="en-US">
                <a:solidFill>
                  <a:schemeClr val="lt1"/>
                </a:solidFill>
              </a:rPr>
              <a:t>performance</a:t>
            </a:r>
            <a:endParaRPr/>
          </a:p>
          <a:p>
            <a:pPr indent="-360363" lvl="0" marL="360363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Such databases are </a:t>
            </a:r>
            <a:r>
              <a:rPr b="1" lang="en-US">
                <a:solidFill>
                  <a:schemeClr val="lt1"/>
                </a:solidFill>
              </a:rPr>
              <a:t>MongoDB</a:t>
            </a:r>
            <a:r>
              <a:rPr lang="en-US"/>
              <a:t>, </a:t>
            </a:r>
            <a:r>
              <a:rPr b="1" lang="en-US">
                <a:solidFill>
                  <a:schemeClr val="lt1"/>
                </a:solidFill>
              </a:rPr>
              <a:t>Cassandra</a:t>
            </a:r>
            <a:r>
              <a:rPr lang="en-US"/>
              <a:t>, </a:t>
            </a:r>
            <a:r>
              <a:rPr b="1" lang="en-US">
                <a:solidFill>
                  <a:schemeClr val="lt1"/>
                </a:solidFill>
              </a:rPr>
              <a:t>Redis</a:t>
            </a:r>
            <a:r>
              <a:rPr lang="en-US"/>
              <a:t>, etc..</a:t>
            </a:r>
            <a:endParaRPr/>
          </a:p>
        </p:txBody>
      </p:sp>
      <p:sp>
        <p:nvSpPr>
          <p:cNvPr id="418" name="Google Shape;418;p32"/>
          <p:cNvSpPr txBox="1"/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Non-relational Database (NoSQL)</a:t>
            </a:r>
            <a:endParaRPr/>
          </a:p>
        </p:txBody>
      </p:sp>
      <p:sp>
        <p:nvSpPr>
          <p:cNvPr id="419" name="Google Shape;419;p32"/>
          <p:cNvSpPr txBox="1"/>
          <p:nvPr/>
        </p:nvSpPr>
        <p:spPr>
          <a:xfrm>
            <a:off x="608171" y="1828801"/>
            <a:ext cx="10442119" cy="2141713"/>
          </a:xfrm>
          <a:prstGeom prst="rect">
            <a:avLst/>
          </a:prstGeom>
          <a:solidFill>
            <a:srgbClr val="C1C6D1">
              <a:alpha val="20000"/>
            </a:srgbClr>
          </a:solidFill>
          <a:ln cap="flat" cmpd="sng" w="12700">
            <a:solidFill>
              <a:srgbClr val="A1AAB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500"/>
              <a:buFont typeface="Noto Sans Symbols"/>
              <a:buNone/>
            </a:pPr>
            <a:r>
              <a:rPr b="1"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500"/>
              <a:buFont typeface="Noto Sans Symbols"/>
              <a:buNone/>
            </a:pPr>
            <a:r>
              <a:rPr b="1"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"</a:t>
            </a:r>
            <a:r>
              <a:rPr b="1" lang="en-US" sz="25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_id</a:t>
            </a:r>
            <a:r>
              <a:rPr b="1"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": </a:t>
            </a:r>
            <a:r>
              <a:rPr b="1" lang="en-US" sz="25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ObjectId</a:t>
            </a:r>
            <a:r>
              <a:rPr b="1"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("59d3fe7ed81452db0933a871"),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500"/>
              <a:buFont typeface="Noto Sans Symbols"/>
              <a:buNone/>
            </a:pPr>
            <a:r>
              <a:rPr b="1"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"</a:t>
            </a:r>
            <a:r>
              <a:rPr b="1" lang="en-US" sz="25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email</a:t>
            </a:r>
            <a:r>
              <a:rPr b="1"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": "peter@gmail.com",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500"/>
              <a:buFont typeface="Noto Sans Symbols"/>
              <a:buNone/>
            </a:pPr>
            <a:r>
              <a:rPr b="1"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"</a:t>
            </a:r>
            <a:r>
              <a:rPr b="1" lang="en-US" sz="25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age</a:t>
            </a:r>
            <a:r>
              <a:rPr b="1"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": 22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500"/>
              <a:buFont typeface="Noto Sans Symbols"/>
              <a:buNone/>
            </a:pPr>
            <a:r>
              <a:rPr b="1"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420" name="Google Shape;420;p32"/>
          <p:cNvSpPr txBox="1"/>
          <p:nvPr>
            <p:ph idx="12" type="sldNum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Vako\Desktop\Visual_Studio_Code_0.10.1_icon.png" id="427" name="Google Shape;427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17697" y="2625268"/>
            <a:ext cx="1105188" cy="110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8" name="Google Shape;428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61237" y="2568430"/>
            <a:ext cx="1207591" cy="1207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Google Shape;429;p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205471" y="1346165"/>
            <a:ext cx="1765464" cy="1222265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33"/>
          <p:cNvSpPr txBox="1"/>
          <p:nvPr>
            <p:ph type="title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Calibri"/>
              <a:buNone/>
            </a:pPr>
            <a:r>
              <a:rPr lang="en-US"/>
              <a:t>MongoDB Overview</a:t>
            </a:r>
            <a:endParaRPr/>
          </a:p>
        </p:txBody>
      </p:sp>
      <p:sp>
        <p:nvSpPr>
          <p:cNvPr id="431" name="Google Shape;431;p33"/>
          <p:cNvSpPr txBox="1"/>
          <p:nvPr>
            <p:ph idx="1" type="subTitle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4"/>
          <p:cNvSpPr txBox="1"/>
          <p:nvPr>
            <p:ph idx="4294967295" type="body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Autofit/>
          </a:bodyPr>
          <a:lstStyle/>
          <a:p>
            <a:pPr indent="-360363" lvl="0" marL="360363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Download from: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https://www.mongodb.com/download-center</a:t>
            </a:r>
            <a:endParaRPr>
              <a:solidFill>
                <a:schemeClr val="accent1"/>
              </a:solidFill>
            </a:endParaRPr>
          </a:p>
          <a:p>
            <a:pPr indent="-360363" lvl="0" marL="360363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When </a:t>
            </a:r>
            <a:r>
              <a:rPr b="1" lang="en-US">
                <a:solidFill>
                  <a:schemeClr val="lt1"/>
                </a:solidFill>
              </a:rPr>
              <a:t>installed</a:t>
            </a:r>
            <a:r>
              <a:rPr lang="en-US"/>
              <a:t>, MongoDB needs a </a:t>
            </a:r>
            <a:r>
              <a:rPr b="1" lang="en-US">
                <a:solidFill>
                  <a:schemeClr val="lt1"/>
                </a:solidFill>
              </a:rPr>
              <a:t>driver</a:t>
            </a:r>
            <a:endParaRPr/>
          </a:p>
          <a:p>
            <a:pPr indent="-360363" lvl="1" marL="803275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/>
              <a:t>One to use with Node.js, .NET, Java, etc..</a:t>
            </a:r>
            <a:endParaRPr/>
          </a:p>
          <a:p>
            <a:pPr indent="-360363" lvl="1" marL="803275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/>
              <a:t>Install MongoDB </a:t>
            </a:r>
            <a:r>
              <a:rPr b="1" lang="en-US">
                <a:solidFill>
                  <a:schemeClr val="lt1"/>
                </a:solidFill>
              </a:rPr>
              <a:t>driver</a:t>
            </a:r>
            <a:r>
              <a:rPr lang="en-US">
                <a:solidFill>
                  <a:schemeClr val="lt1"/>
                </a:solidFill>
              </a:rPr>
              <a:t> </a:t>
            </a:r>
            <a:r>
              <a:rPr lang="en-US"/>
              <a:t>for Node.js</a:t>
            </a:r>
            <a:endParaRPr/>
          </a:p>
        </p:txBody>
      </p:sp>
      <p:sp>
        <p:nvSpPr>
          <p:cNvPr id="437" name="Google Shape;437;p34"/>
          <p:cNvSpPr txBox="1"/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Install MongoDB</a:t>
            </a:r>
            <a:endParaRPr/>
          </a:p>
        </p:txBody>
      </p:sp>
      <p:sp>
        <p:nvSpPr>
          <p:cNvPr id="438" name="Google Shape;438;p34"/>
          <p:cNvSpPr txBox="1"/>
          <p:nvPr/>
        </p:nvSpPr>
        <p:spPr>
          <a:xfrm>
            <a:off x="1101000" y="3949973"/>
            <a:ext cx="4615390" cy="648997"/>
          </a:xfrm>
          <a:prstGeom prst="rect">
            <a:avLst/>
          </a:prstGeom>
          <a:solidFill>
            <a:srgbClr val="C1C6D1">
              <a:alpha val="20000"/>
            </a:srgbClr>
          </a:solidFill>
          <a:ln cap="flat" cmpd="sng" w="12700">
            <a:solidFill>
              <a:srgbClr val="A1AAB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800"/>
              <a:buFont typeface="Noto Sans Symbols"/>
              <a:buNone/>
            </a:pPr>
            <a:r>
              <a:rPr b="1" lang="en-US" sz="2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npm install mongodb </a:t>
            </a:r>
            <a:r>
              <a:rPr b="1" lang="en-US" sz="2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-g</a:t>
            </a:r>
            <a:endParaRPr/>
          </a:p>
        </p:txBody>
      </p:sp>
      <p:sp>
        <p:nvSpPr>
          <p:cNvPr id="439" name="Google Shape;439;p34"/>
          <p:cNvSpPr txBox="1"/>
          <p:nvPr>
            <p:ph idx="12" type="sldNum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