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4" r:id="rId38"/>
    <p:sldId id="296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257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43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12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207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521151" y="1295400"/>
            <a:ext cx="2362200" cy="3429000"/>
            <a:chOff x="2519563" y="1295400"/>
            <a:chExt cx="2362200" cy="3429000"/>
          </a:xfrm>
          <a:noFill/>
        </p:grpSpPr>
        <p:sp>
          <p:nvSpPr>
            <p:cNvPr id="9" name="Rectangle: Rounded Corners 8"/>
            <p:cNvSpPr/>
            <p:nvPr/>
          </p:nvSpPr>
          <p:spPr>
            <a:xfrm>
              <a:off x="2519563" y="1295400"/>
              <a:ext cx="23622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Stack</a:t>
              </a: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2689348" y="4038600"/>
              <a:ext cx="2033464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61950" y="1295400"/>
            <a:ext cx="4508900" cy="3429000"/>
            <a:chOff x="5160362" y="1295400"/>
            <a:chExt cx="4508900" cy="3429000"/>
          </a:xfrm>
          <a:noFill/>
        </p:grpSpPr>
        <p:sp>
          <p:nvSpPr>
            <p:cNvPr id="14" name="Rectangle: Rounded Corners 13"/>
            <p:cNvSpPr/>
            <p:nvPr/>
          </p:nvSpPr>
          <p:spPr>
            <a:xfrm>
              <a:off x="5160362" y="1295400"/>
              <a:ext cx="45089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Heap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3258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64057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4856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5655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53258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64057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74856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5655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53258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64057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: Rounded Corners 13"/>
            <p:cNvSpPr/>
            <p:nvPr/>
          </p:nvSpPr>
          <p:spPr>
            <a:xfrm>
              <a:off x="74856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85655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: Rounded Corners 13"/>
            <p:cNvSpPr/>
            <p:nvPr/>
          </p:nvSpPr>
          <p:spPr>
            <a:xfrm>
              <a:off x="53258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: Rounded Corners 13"/>
            <p:cNvSpPr/>
            <p:nvPr/>
          </p:nvSpPr>
          <p:spPr>
            <a:xfrm>
              <a:off x="64057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74856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5655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46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340051" y="4892744"/>
            <a:ext cx="2362200" cy="578882"/>
          </a:xfrm>
          <a:prstGeom prst="wedgeRoundRectCallout">
            <a:avLst>
              <a:gd name="adj1" fmla="val -5776"/>
              <a:gd name="adj2" fmla="val -1100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call</a:t>
            </a:r>
          </a:p>
        </p:txBody>
      </p:sp>
      <p:cxnSp>
        <p:nvCxnSpPr>
          <p:cNvPr id="3" name="Connector: Curved 2"/>
          <p:cNvCxnSpPr>
            <a:stCxn id="12" idx="1"/>
            <a:endCxn id="31" idx="1"/>
          </p:cNvCxnSpPr>
          <p:nvPr/>
        </p:nvCxnSpPr>
        <p:spPr>
          <a:xfrm rot="10800000">
            <a:off x="2690936" y="3611528"/>
            <a:ext cx="12700" cy="685800"/>
          </a:xfrm>
          <a:prstGeom prst="curvedConnector3">
            <a:avLst>
              <a:gd name="adj1" fmla="val 3654543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cxnSpLocks/>
            <a:stCxn id="31" idx="1"/>
            <a:endCxn id="32" idx="1"/>
          </p:cNvCxnSpPr>
          <p:nvPr/>
        </p:nvCxnSpPr>
        <p:spPr>
          <a:xfrm rot="10800000">
            <a:off x="2690936" y="2925728"/>
            <a:ext cx="12700" cy="685800"/>
          </a:xfrm>
          <a:prstGeom prst="curvedConnector3">
            <a:avLst>
              <a:gd name="adj1" fmla="val 387273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943730" y="4855535"/>
            <a:ext cx="1990471" cy="1055608"/>
          </a:xfrm>
          <a:prstGeom prst="wedgeRoundRectCallout">
            <a:avLst>
              <a:gd name="adj1" fmla="val -42894"/>
              <a:gd name="adj2" fmla="val -857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</a:t>
            </a:r>
            <a:r>
              <a:rPr lang="en-US" sz="2800" b="1" noProof="1">
                <a:solidFill>
                  <a:schemeClr val="bg1"/>
                </a:solidFill>
              </a:rPr>
              <a:t>returns</a:t>
            </a:r>
          </a:p>
        </p:txBody>
      </p:sp>
      <p:cxnSp>
        <p:nvCxnSpPr>
          <p:cNvPr id="40" name="Connector: Curved 39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52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275012" y="4966566"/>
            <a:ext cx="2965250" cy="578882"/>
          </a:xfrm>
          <a:prstGeom prst="wedgeRoundRectCallout">
            <a:avLst>
              <a:gd name="adj1" fmla="val -45831"/>
              <a:gd name="adj2" fmla="val -105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Program </a:t>
            </a:r>
            <a:r>
              <a:rPr lang="en-US" sz="2800" b="1" noProof="1">
                <a:solidFill>
                  <a:schemeClr val="bg1"/>
                </a:solidFill>
              </a:rPr>
              <a:t>finished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3" name="Connector: Curved 2"/>
          <p:cNvCxnSpPr>
            <a:stCxn id="32" idx="3"/>
            <a:endCxn id="36" idx="3"/>
          </p:cNvCxnSpPr>
          <p:nvPr/>
        </p:nvCxnSpPr>
        <p:spPr>
          <a:xfrm flipH="1">
            <a:off x="3962400" y="2925728"/>
            <a:ext cx="762000" cy="2749550"/>
          </a:xfrm>
          <a:prstGeom prst="curvedConnector3">
            <a:avLst>
              <a:gd name="adj1" fmla="val -1263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056498" y="5202864"/>
            <a:ext cx="4198812" cy="578882"/>
          </a:xfrm>
          <a:prstGeom prst="wedgeRoundRectCallout">
            <a:avLst>
              <a:gd name="adj1" fmla="val -65579"/>
              <a:gd name="adj2" fmla="val 18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placed in the </a:t>
            </a:r>
            <a:r>
              <a:rPr lang="en-US" sz="2800" b="1" noProof="1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5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cxnSp>
        <p:nvCxnSpPr>
          <p:cNvPr id="37" name="Connector: Curved 36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376126" y="2639733"/>
            <a:ext cx="2664000" cy="1532334"/>
          </a:xfrm>
          <a:prstGeom prst="wedgeRoundRectCallout">
            <a:avLst>
              <a:gd name="adj1" fmla="val 35480"/>
              <a:gd name="adj2" fmla="val -39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stack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6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7" name="Connector: Curved 6"/>
          <p:cNvCxnSpPr>
            <a:cxnSpLocks/>
            <a:stCxn id="36" idx="1"/>
          </p:cNvCxnSpPr>
          <p:nvPr/>
        </p:nvCxnSpPr>
        <p:spPr>
          <a:xfrm rot="10800000">
            <a:off x="2690936" y="4297328"/>
            <a:ext cx="12700" cy="1377950"/>
          </a:xfrm>
          <a:prstGeom prst="curvedConnector3">
            <a:avLst>
              <a:gd name="adj1" fmla="val 616363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422150" y="2824996"/>
            <a:ext cx="2556000" cy="1055608"/>
          </a:xfrm>
          <a:prstGeom prst="wedgeRoundRectCallout">
            <a:avLst>
              <a:gd name="adj1" fmla="val 26088"/>
              <a:gd name="adj2" fmla="val -38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</a:t>
            </a:r>
            <a:r>
              <a:rPr lang="en-US" sz="2800" b="1" noProof="1">
                <a:solidFill>
                  <a:schemeClr val="bg1"/>
                </a:solidFill>
              </a:rPr>
              <a:t>callback</a:t>
            </a:r>
            <a:r>
              <a:rPr lang="en-US" sz="2800" noProof="1">
                <a:solidFill>
                  <a:srgbClr val="FFFFFF"/>
                </a:solidFill>
              </a:rPr>
              <a:t> is executed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6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larger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dirty="0">
                <a:solidFill>
                  <a:schemeClr val="tx2"/>
                </a:solidFill>
              </a:rPr>
              <a:t>Each module has its </a:t>
            </a:r>
            <a:r>
              <a:rPr lang="en-US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pollute</a:t>
            </a:r>
            <a:r>
              <a:rPr lang="en-US" dirty="0">
                <a:solidFill>
                  <a:schemeClr val="tx2"/>
                </a:solidFill>
              </a:rPr>
              <a:t>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dirty="0"/>
              <a:t>Node.js includes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Party </a:t>
            </a:r>
            <a:r>
              <a:rPr lang="en-US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Introduction to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Event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Request and Response Wrapper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Node.js Web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  <a:r>
              <a:rPr lang="en-US" dirty="0"/>
              <a:t> in the Node.js application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folders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dirty="0"/>
              <a:t> to expose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</a:t>
            </a:r>
            <a:endParaRPr lang="bg-BG" dirty="0"/>
          </a:p>
          <a:p>
            <a:pPr marL="609036" lvl="1" indent="0">
              <a:buNone/>
            </a:pPr>
            <a:endParaRPr lang="en-US" dirty="0"/>
          </a:p>
          <a:p>
            <a:r>
              <a:rPr lang="en-US" dirty="0"/>
              <a:t>Loaded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18336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3699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--save</a:t>
            </a:r>
            <a:r>
              <a:rPr lang="en-US" dirty="0">
                <a:solidFill>
                  <a:schemeClr val="tx2"/>
                </a:solidFill>
                <a:effectLst/>
              </a:rPr>
              <a:t> express --save-exact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dirty="0">
                <a:solidFill>
                  <a:schemeClr val="bg1"/>
                </a:solidFill>
                <a:effectLst/>
              </a:rPr>
              <a:t>express</a:t>
            </a:r>
            <a:r>
              <a:rPr lang="en-US" dirty="0">
                <a:solidFill>
                  <a:schemeClr val="tx2"/>
                </a:solidFill>
                <a:effectLst/>
              </a:rPr>
              <a:t>');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--g</a:t>
            </a:r>
            <a:r>
              <a:rPr lang="en-US" dirty="0">
                <a:solidFill>
                  <a:schemeClr val="tx2"/>
                </a:solidFill>
                <a:effectLst/>
              </a:rPr>
              <a:t> mocha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bare minimum functionalities </a:t>
            </a:r>
            <a:r>
              <a:rPr lang="en-US" dirty="0"/>
              <a:t>of Node.js</a:t>
            </a:r>
          </a:p>
          <a:p>
            <a:r>
              <a:rPr lang="en-US" dirty="0"/>
              <a:t>Load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when Node.js process starts</a:t>
            </a:r>
          </a:p>
          <a:p>
            <a:r>
              <a:rPr lang="en-US" dirty="0"/>
              <a:t>Need to be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in order to be used</a:t>
            </a:r>
          </a:p>
          <a:p>
            <a:endParaRPr lang="en-US" dirty="0"/>
          </a:p>
          <a:p>
            <a:r>
              <a:rPr lang="en-US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04000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URL </a:t>
            </a:r>
            <a:r>
              <a:rPr lang="en-US" b="1" dirty="0">
                <a:solidFill>
                  <a:schemeClr val="bg1"/>
                </a:solidFill>
              </a:rPr>
              <a:t>resolution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Parses an address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info</a:t>
            </a:r>
            <a:r>
              <a:rPr lang="en-US" dirty="0"/>
              <a:t> about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Splits</a:t>
            </a:r>
            <a:r>
              <a:rPr lang="en-US" dirty="0"/>
              <a:t> web address into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856162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Node.js Web Server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All </a:t>
            </a:r>
            <a:r>
              <a:rPr lang="en-US" sz="3500" b="1" dirty="0">
                <a:solidFill>
                  <a:schemeClr val="bg1"/>
                </a:solidFill>
              </a:rPr>
              <a:t>physical</a:t>
            </a:r>
            <a:r>
              <a:rPr lang="en-US" sz="3500" dirty="0"/>
              <a:t> servers have </a:t>
            </a:r>
            <a:r>
              <a:rPr lang="en-US" sz="35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The hardware is controlled by the </a:t>
            </a:r>
            <a:r>
              <a:rPr lang="en-US" sz="35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Web servers </a:t>
            </a:r>
            <a:r>
              <a:rPr lang="en-US" sz="3500" dirty="0"/>
              <a:t>are </a:t>
            </a:r>
            <a:r>
              <a:rPr lang="en-US" sz="3500" b="1" dirty="0">
                <a:solidFill>
                  <a:schemeClr val="bg1"/>
                </a:solidFill>
              </a:rPr>
              <a:t>software</a:t>
            </a:r>
            <a:r>
              <a:rPr lang="en-US" sz="3500" dirty="0"/>
              <a:t> products that use the </a:t>
            </a:r>
            <a:br>
              <a:rPr lang="en-US" sz="3500" dirty="0"/>
            </a:br>
            <a:r>
              <a:rPr lang="en-US" sz="3500" dirty="0"/>
              <a:t>operating</a:t>
            </a:r>
            <a:r>
              <a:rPr lang="bg-BG" sz="3500" dirty="0"/>
              <a:t> </a:t>
            </a:r>
            <a:r>
              <a:rPr lang="en-US" sz="3500" dirty="0"/>
              <a:t>system to </a:t>
            </a:r>
            <a:r>
              <a:rPr lang="en-US" sz="35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3500" dirty="0"/>
              <a:t>Web servers </a:t>
            </a:r>
            <a:r>
              <a:rPr lang="en-US" sz="3500" b="1" dirty="0">
                <a:solidFill>
                  <a:schemeClr val="bg1"/>
                </a:solidFill>
              </a:rPr>
              <a:t>serve</a:t>
            </a:r>
            <a:r>
              <a:rPr lang="en-US" sz="35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The requests are </a:t>
            </a:r>
            <a:r>
              <a:rPr lang="en-US" sz="3500" b="1" dirty="0">
                <a:solidFill>
                  <a:schemeClr val="bg1"/>
                </a:solidFill>
              </a:rPr>
              <a:t>redirected to other software </a:t>
            </a:r>
            <a:r>
              <a:rPr lang="en-US" sz="3500" dirty="0"/>
              <a:t>products </a:t>
            </a:r>
            <a:br>
              <a:rPr lang="en-US" sz="3500" dirty="0"/>
            </a:br>
            <a:r>
              <a:rPr lang="en-US" sz="3500" dirty="0"/>
              <a:t>(ASP.NET, PHP, etc.), depending on the web server </a:t>
            </a:r>
            <a:br>
              <a:rPr lang="en-US" sz="3500" dirty="0"/>
            </a:br>
            <a:r>
              <a:rPr lang="en-US" sz="35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a </a:t>
            </a:r>
            <a:r>
              <a:rPr lang="en-US" dirty="0"/>
              <a:t>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883920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Request &amp; Response Wrappers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incoming http requests</a:t>
            </a:r>
          </a:p>
          <a:p>
            <a:r>
              <a:rPr lang="en-US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httpVersion</a:t>
            </a:r>
            <a:r>
              <a:rPr lang="en-US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headers</a:t>
            </a:r>
            <a:r>
              <a:rPr lang="en-US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2266950" y="1752600"/>
            <a:ext cx="7658100" cy="3950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4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4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400" noProof="1">
                <a:solidFill>
                  <a:schemeClr val="bg1"/>
                </a:solidFill>
                <a:effectLst/>
              </a:rPr>
              <a:t>/</a:t>
            </a:r>
            <a:r>
              <a:rPr lang="en-US" sz="24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dirty="0"/>
              <a:t>Send the actual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1600200" y="1676401"/>
            <a:ext cx="8991600" cy="39329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200</a:t>
            </a:r>
            <a:r>
              <a:rPr lang="en-US" sz="2400" dirty="0">
                <a:solidFill>
                  <a:schemeClr val="tx1"/>
                </a:solidFill>
                <a:effectLst/>
              </a:rPr>
              <a:t>, {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4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Node.js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90978-626A-4816-B75E-9B075A83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2" y="1882080"/>
            <a:ext cx="4038600" cy="2569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(Package.json)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2700" y="1539000"/>
            <a:ext cx="7746600" cy="409609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</a:t>
            </a:r>
            <a:r>
              <a:rPr lang="en-US" dirty="0">
                <a:solidFill>
                  <a:schemeClr val="bg1"/>
                </a:solidFill>
                <a:effectLst/>
              </a:rPr>
              <a:t>"engines"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{			</a:t>
            </a:r>
            <a:r>
              <a:rPr lang="en-US" dirty="0">
                <a:solidFill>
                  <a:schemeClr val="accent2"/>
                </a:solidFill>
                <a:effectLst/>
              </a:rPr>
              <a:t>// </a:t>
            </a:r>
            <a:r>
              <a:rPr lang="en-US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"node"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dirty="0">
                <a:solidFill>
                  <a:schemeClr val="accent2"/>
                </a:solidFill>
                <a:effectLst/>
              </a:rPr>
              <a:t>    </a:t>
            </a:r>
            <a:r>
              <a:rPr lang="en-US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</a:t>
            </a:r>
            <a:r>
              <a:rPr lang="en-US" dirty="0" err="1">
                <a:solidFill>
                  <a:schemeClr val="bg1"/>
                </a:solidFill>
                <a:effectLst/>
              </a:rPr>
              <a:t>npm</a:t>
            </a:r>
            <a:r>
              <a:rPr lang="en-US" dirty="0">
                <a:solidFill>
                  <a:schemeClr val="bg1"/>
                </a:solidFill>
                <a:effectLst/>
              </a:rPr>
              <a:t>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"scripts"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{		     </a:t>
            </a:r>
            <a:r>
              <a:rPr lang="en-US" dirty="0">
                <a:solidFill>
                  <a:schemeClr val="accent2"/>
                </a:solidFill>
                <a:effectLst/>
              </a:rPr>
              <a:t>// </a:t>
            </a:r>
            <a:r>
              <a:rPr lang="en-US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"start"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  <a:r>
              <a:rPr lang="en-US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dirty="0">
                <a:solidFill>
                  <a:schemeClr val="tx1"/>
                </a:solidFill>
                <a:effectLst/>
              </a:rPr>
              <a:t>}</a:t>
            </a:r>
            <a:r>
              <a:rPr lang="en-US" dirty="0">
                <a:solidFill>
                  <a:schemeClr val="tx2"/>
                </a:solidFill>
                <a:effectLst/>
              </a:rPr>
              <a:t>,   </a:t>
            </a:r>
            <a:endParaRPr lang="en-US" i="1" dirty="0">
              <a:solidFill>
                <a:schemeClr val="accent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  <a:endParaRPr lang="en-US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1135</Words>
  <Application>Microsoft Office PowerPoint</Application>
  <PresentationFormat>Widescreen</PresentationFormat>
  <Paragraphs>301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Execution</vt:lpstr>
      <vt:lpstr>Stack Execution</vt:lpstr>
      <vt:lpstr>Stack Execution</vt:lpstr>
      <vt:lpstr>The Event Loop</vt:lpstr>
      <vt:lpstr>The Event Loop</vt:lpstr>
      <vt:lpstr>The Event Loop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2020-05-07T11:59:59Z</dcterms:modified>
  <cp:category>programming;education;software engineering;software development</cp:category>
</cp:coreProperties>
</file>