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4b925ea_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4b925e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82790c6e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82790c6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ef69cfd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ef69c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ef69dd9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ef69d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ef69dd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ef69d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ef69dd9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ef69dd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ef69dd9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ef69d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82790c6e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82790c6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82790c6e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82790c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ef69dd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ef69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ef69dd9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ef69d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ef69dd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ef69dd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6dac02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6dac02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82790c6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82790c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eedd3c8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eedd3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ef69dd9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ef69dd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ef69cf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ef69c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CIte">
  <p:cSld name="CUSTOM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ctrTitle"/>
          </p:nvPr>
        </p:nvSpPr>
        <p:spPr>
          <a:xfrm>
            <a:off x="138075" y="1002225"/>
            <a:ext cx="84459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teams vs. dedicated groups</a:t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21"/>
          <p:cNvSpPr txBox="1"/>
          <p:nvPr/>
        </p:nvSpPr>
        <p:spPr>
          <a:xfrm>
            <a:off x="6816475" y="2000250"/>
            <a:ext cx="20538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650" y="28650"/>
            <a:ext cx="6429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/>
          <p:nvPr>
            <p:ph type="title"/>
          </p:nvPr>
        </p:nvSpPr>
        <p:spPr>
          <a:xfrm>
            <a:off x="51450" y="2042050"/>
            <a:ext cx="4674900" cy="18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C9DAF8"/>
                </a:solidFill>
              </a:rPr>
              <a:t>Drew Conway</a:t>
            </a:r>
            <a:r>
              <a:rPr lang="en" sz="2000">
                <a:solidFill>
                  <a:srgbClr val="FFFFFF"/>
                </a:solidFill>
              </a:rPr>
              <a:t>... advocated that asking good questions is the most critical element in a data science project.  And the ability to ask good questions requires domain understanding.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51450" y="4898450"/>
            <a:ext cx="23349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Source: http://bit.ly/1UE35om</a:t>
            </a:r>
            <a:endParaRPr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457200" y="1264776"/>
            <a:ext cx="8229600" cy="24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Data science is frustrating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Access to knowledge/advice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50" y="14100"/>
            <a:ext cx="85385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https://www.youtube.com/watch?v=9BIYmw5wnBI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457200" y="1264775"/>
            <a:ext cx="8686800" cy="24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Empowerment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Data is not political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Supported to report accurately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031" y="0"/>
            <a:ext cx="788823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/>
          <p:nvPr>
            <p:ph type="title"/>
          </p:nvPr>
        </p:nvSpPr>
        <p:spPr>
          <a:xfrm>
            <a:off x="3356252" y="14100"/>
            <a:ext cx="57672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http://thehill.com/homenews/news/201595-democrats-turn-on-nate-silver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57200" y="1264775"/>
            <a:ext cx="8686800" cy="24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Optimal compromise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Sits with manager and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Regular meetings with “clients”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2454875" y="32554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/>
          <p:nvPr/>
        </p:nvSpPr>
        <p:spPr>
          <a:xfrm>
            <a:off x="5487175" y="159767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6"/>
          <p:cNvSpPr/>
          <p:nvPr/>
        </p:nvSpPr>
        <p:spPr>
          <a:xfrm>
            <a:off x="6507475" y="30678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/>
          <p:nvPr/>
        </p:nvSpPr>
        <p:spPr>
          <a:xfrm>
            <a:off x="6631525" y="5312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6"/>
          <p:cNvSpPr/>
          <p:nvPr/>
        </p:nvSpPr>
        <p:spPr>
          <a:xfrm>
            <a:off x="4945425" y="27031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713800" y="4351950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Data team 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5563600" y="41944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9900FF"/>
                </a:solidFill>
              </a:rPr>
              <a:t>Marketing</a:t>
            </a:r>
            <a:endParaRPr sz="4000">
              <a:solidFill>
                <a:srgbClr val="9900FF"/>
              </a:solidFill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586525" y="1687063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AA84F"/>
                </a:solidFill>
              </a:rPr>
              <a:t>Product</a:t>
            </a:r>
            <a:endParaRPr sz="4000">
              <a:solidFill>
                <a:srgbClr val="6AA84F"/>
              </a:solidFill>
            </a:endParaRPr>
          </a:p>
        </p:txBody>
      </p:sp>
      <p:sp>
        <p:nvSpPr>
          <p:cNvPr id="196" name="Google Shape;196;p36"/>
          <p:cNvSpPr/>
          <p:nvPr/>
        </p:nvSpPr>
        <p:spPr>
          <a:xfrm>
            <a:off x="510325" y="5312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/>
          <p:nvPr/>
        </p:nvSpPr>
        <p:spPr>
          <a:xfrm>
            <a:off x="2171750" y="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6"/>
          <p:cNvSpPr/>
          <p:nvPr/>
        </p:nvSpPr>
        <p:spPr>
          <a:xfrm>
            <a:off x="2781125" y="11655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6"/>
          <p:cNvSpPr/>
          <p:nvPr/>
        </p:nvSpPr>
        <p:spPr>
          <a:xfrm>
            <a:off x="1151450" y="34433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6"/>
          <p:cNvSpPr/>
          <p:nvPr/>
        </p:nvSpPr>
        <p:spPr>
          <a:xfrm>
            <a:off x="131150" y="27667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7"/>
          <p:cNvSpPr/>
          <p:nvPr/>
        </p:nvSpPr>
        <p:spPr>
          <a:xfrm>
            <a:off x="5487175" y="159767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/>
          <p:nvPr/>
        </p:nvSpPr>
        <p:spPr>
          <a:xfrm>
            <a:off x="6507475" y="30678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7"/>
          <p:cNvSpPr/>
          <p:nvPr/>
        </p:nvSpPr>
        <p:spPr>
          <a:xfrm>
            <a:off x="6631525" y="5312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/>
          <p:nvPr/>
        </p:nvSpPr>
        <p:spPr>
          <a:xfrm>
            <a:off x="4945425" y="27031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7"/>
          <p:cNvSpPr txBox="1"/>
          <p:nvPr/>
        </p:nvSpPr>
        <p:spPr>
          <a:xfrm>
            <a:off x="386275" y="43432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Data team 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5563600" y="41944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9900FF"/>
                </a:solidFill>
              </a:rPr>
              <a:t>Marketing</a:t>
            </a:r>
            <a:endParaRPr sz="4000">
              <a:solidFill>
                <a:srgbClr val="9900FF"/>
              </a:solidFill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586525" y="2040588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AA84F"/>
                </a:solidFill>
              </a:rPr>
              <a:t>Product</a:t>
            </a:r>
            <a:endParaRPr sz="4000">
              <a:solidFill>
                <a:srgbClr val="6AA84F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510325" y="5312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/>
          <p:nvPr/>
        </p:nvSpPr>
        <p:spPr>
          <a:xfrm>
            <a:off x="2171750" y="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/>
          <p:nvPr/>
        </p:nvSpPr>
        <p:spPr>
          <a:xfrm>
            <a:off x="2781125" y="11655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/>
          <p:nvPr/>
        </p:nvSpPr>
        <p:spPr>
          <a:xfrm>
            <a:off x="1215125" y="347877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7"/>
          <p:cNvSpPr/>
          <p:nvPr/>
        </p:nvSpPr>
        <p:spPr>
          <a:xfrm>
            <a:off x="6932475" y="186692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/>
          <p:nvPr/>
        </p:nvSpPr>
        <p:spPr>
          <a:xfrm>
            <a:off x="1645725" y="11655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7"/>
          <p:cNvCxnSpPr>
            <a:stCxn id="220" idx="0"/>
            <a:endCxn id="221" idx="5"/>
          </p:cNvCxnSpPr>
          <p:nvPr/>
        </p:nvCxnSpPr>
        <p:spPr>
          <a:xfrm flipH="1" rot="5400000">
            <a:off x="1505100" y="2787725"/>
            <a:ext cx="2451900" cy="6591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A86E8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222" name="Google Shape;222;p37"/>
          <p:cNvCxnSpPr>
            <a:stCxn id="220" idx="0"/>
            <a:endCxn id="223" idx="3"/>
          </p:cNvCxnSpPr>
          <p:nvPr/>
        </p:nvCxnSpPr>
        <p:spPr>
          <a:xfrm flipH="1" rot="10800000">
            <a:off x="3060600" y="2670425"/>
            <a:ext cx="4102800" cy="16728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A86E8"/>
            </a:solidFill>
            <a:prstDash val="dash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57200" y="1001150"/>
            <a:ext cx="8229600" cy="25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data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Sits with a diverse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3"/>
          <p:cNvSpPr/>
          <p:nvPr/>
        </p:nvSpPr>
        <p:spPr>
          <a:xfrm>
            <a:off x="7013875" y="17995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3"/>
          <p:cNvSpPr/>
          <p:nvPr/>
        </p:nvSpPr>
        <p:spPr>
          <a:xfrm>
            <a:off x="5487175" y="159767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3"/>
          <p:cNvSpPr/>
          <p:nvPr/>
        </p:nvSpPr>
        <p:spPr>
          <a:xfrm>
            <a:off x="6507475" y="30678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3"/>
          <p:cNvSpPr/>
          <p:nvPr/>
        </p:nvSpPr>
        <p:spPr>
          <a:xfrm>
            <a:off x="6631525" y="5312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4945425" y="27031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3"/>
          <p:cNvSpPr txBox="1"/>
          <p:nvPr/>
        </p:nvSpPr>
        <p:spPr>
          <a:xfrm>
            <a:off x="0" y="43432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Data team members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97" name="Google Shape;97;p23"/>
          <p:cNvSpPr txBox="1"/>
          <p:nvPr/>
        </p:nvSpPr>
        <p:spPr>
          <a:xfrm>
            <a:off x="5563600" y="41944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9900FF"/>
                </a:solidFill>
              </a:rPr>
              <a:t>Marketing</a:t>
            </a:r>
            <a:endParaRPr sz="4000">
              <a:solidFill>
                <a:srgbClr val="9900FF"/>
              </a:solidFill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230675" y="2109588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AA84F"/>
                </a:solidFill>
              </a:rPr>
              <a:t>Product</a:t>
            </a:r>
            <a:endParaRPr sz="4000">
              <a:solidFill>
                <a:srgbClr val="6AA84F"/>
              </a:solidFill>
            </a:endParaRPr>
          </a:p>
        </p:txBody>
      </p:sp>
      <p:sp>
        <p:nvSpPr>
          <p:cNvPr id="99" name="Google Shape;99;p23"/>
          <p:cNvSpPr/>
          <p:nvPr/>
        </p:nvSpPr>
        <p:spPr>
          <a:xfrm>
            <a:off x="510325" y="5312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2171750" y="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/>
          <p:nvPr/>
        </p:nvSpPr>
        <p:spPr>
          <a:xfrm>
            <a:off x="2781125" y="11655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/>
          <p:nvPr/>
        </p:nvSpPr>
        <p:spPr>
          <a:xfrm>
            <a:off x="1530625" y="10203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23"/>
          <p:cNvCxnSpPr>
            <a:stCxn id="96" idx="0"/>
            <a:endCxn id="102" idx="5"/>
          </p:cNvCxnSpPr>
          <p:nvPr/>
        </p:nvCxnSpPr>
        <p:spPr>
          <a:xfrm flipH="1" rot="5400000">
            <a:off x="1505100" y="2787725"/>
            <a:ext cx="2451900" cy="659100"/>
          </a:xfrm>
          <a:prstGeom prst="curvedConnector3">
            <a:avLst>
              <a:gd fmla="val 46956" name="adj1"/>
            </a:avLst>
          </a:prstGeom>
          <a:noFill/>
          <a:ln cap="flat" cmpd="sng" w="76200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3"/>
          <p:cNvCxnSpPr>
            <a:stCxn id="96" idx="0"/>
            <a:endCxn id="91" idx="3"/>
          </p:cNvCxnSpPr>
          <p:nvPr/>
        </p:nvCxnSpPr>
        <p:spPr>
          <a:xfrm rot="-5400000">
            <a:off x="4275600" y="1455425"/>
            <a:ext cx="1672800" cy="4102800"/>
          </a:xfrm>
          <a:prstGeom prst="curvedConnector3">
            <a:avLst>
              <a:gd fmla="val 45534" name="adj1"/>
            </a:avLst>
          </a:prstGeom>
          <a:noFill/>
          <a:ln cap="flat" cmpd="sng" w="76200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457200" y="1001150"/>
            <a:ext cx="8554800" cy="25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Dedicated group data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Sits with a group of data scientists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ctrTitle"/>
          </p:nvPr>
        </p:nvSpPr>
        <p:spPr>
          <a:xfrm>
            <a:off x="311708" y="627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When do you need data science?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/>
          <p:nvPr/>
        </p:nvSpPr>
        <p:spPr>
          <a:xfrm>
            <a:off x="2454875" y="32554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/>
          <p:nvPr/>
        </p:nvSpPr>
        <p:spPr>
          <a:xfrm>
            <a:off x="5487175" y="1597675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6"/>
          <p:cNvSpPr/>
          <p:nvPr/>
        </p:nvSpPr>
        <p:spPr>
          <a:xfrm>
            <a:off x="6507475" y="30678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6631525" y="5312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6"/>
          <p:cNvSpPr/>
          <p:nvPr/>
        </p:nvSpPr>
        <p:spPr>
          <a:xfrm>
            <a:off x="4945425" y="27031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 txBox="1"/>
          <p:nvPr/>
        </p:nvSpPr>
        <p:spPr>
          <a:xfrm>
            <a:off x="0" y="43432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Data team members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5563600" y="41944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9900FF"/>
                </a:solidFill>
              </a:rPr>
              <a:t>Marketing</a:t>
            </a:r>
            <a:endParaRPr sz="4000">
              <a:solidFill>
                <a:srgbClr val="9900FF"/>
              </a:solidFill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586525" y="1687063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AA84F"/>
                </a:solidFill>
              </a:rPr>
              <a:t>Product</a:t>
            </a:r>
            <a:endParaRPr sz="4000">
              <a:solidFill>
                <a:srgbClr val="6AA84F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510325" y="5312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2171750" y="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2781125" y="11655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/>
          <p:nvPr/>
        </p:nvSpPr>
        <p:spPr>
          <a:xfrm>
            <a:off x="1151450" y="34433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131150" y="27667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457200" y="1001150"/>
            <a:ext cx="8229600" cy="25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Close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Support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Empowerment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712025" y="1211725"/>
            <a:ext cx="61212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o"/>
                <a:ea typeface="Lato"/>
                <a:cs typeface="Lato"/>
                <a:sym typeface="Lato"/>
              </a:rPr>
              <a:t>Communication</a:t>
            </a:r>
            <a:endParaRPr sz="6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o"/>
                <a:ea typeface="Lato"/>
                <a:cs typeface="Lato"/>
                <a:sym typeface="Lato"/>
              </a:rPr>
              <a:t>Support</a:t>
            </a:r>
            <a:endParaRPr sz="6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o"/>
                <a:ea typeface="Lato"/>
                <a:cs typeface="Lato"/>
                <a:sym typeface="Lato"/>
              </a:rPr>
              <a:t>Empowerment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457200" y="865419"/>
            <a:ext cx="8229600" cy="24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Know what the problems 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Know the quirks of the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