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 name="Shape 22"/>
        <p:cNvGrpSpPr/>
        <p:nvPr/>
      </p:nvGrpSpPr>
      <p:grpSpPr>
        <a:xfrm>
          <a:off x="0" y="0"/>
          <a:ext cx="0" cy="0"/>
          <a:chOff x="0" y="0"/>
          <a:chExt cx="0" cy="0"/>
        </a:xfrm>
      </p:grpSpPr>
      <p:sp>
        <p:nvSpPr>
          <p:cNvPr id="23" name="Google Shape;23;g484b925ea_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 name="Google Shape;24;g484b925ea_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gc6f2646f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c6f2646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c6f5c4e2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c6f5c4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c6f2648d2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c6f2648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 name="Shape 44"/>
        <p:cNvGrpSpPr/>
        <p:nvPr/>
      </p:nvGrpSpPr>
      <p:grpSpPr>
        <a:xfrm>
          <a:off x="0" y="0"/>
          <a:ext cx="0" cy="0"/>
          <a:chOff x="0" y="0"/>
          <a:chExt cx="0" cy="0"/>
        </a:xfrm>
      </p:grpSpPr>
      <p:sp>
        <p:nvSpPr>
          <p:cNvPr id="45" name="Google Shape;45;gc833ac421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c833ac42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c6f2648d2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2648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5c4e20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5c4e2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2648d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2648d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c833ac421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833ac4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8075" y="1002223"/>
            <a:ext cx="7772400" cy="784800"/>
          </a:xfrm>
          <a:prstGeom prst="rect">
            <a:avLst/>
          </a:prstGeom>
        </p:spPr>
        <p:txBody>
          <a:bodyPr anchorCtr="0" anchor="b" bIns="91425" lIns="91425" spcFirstLastPara="1" rIns="91425" wrap="square" tIns="91425"/>
          <a:lstStyle>
            <a:lvl1pPr lvl="0">
              <a:spcBef>
                <a:spcPts val="0"/>
              </a:spcBef>
              <a:spcAft>
                <a:spcPts val="0"/>
              </a:spcAft>
              <a:buClr>
                <a:srgbClr val="4A86E8"/>
              </a:buClr>
              <a:buSzPts val="3600"/>
              <a:buNone/>
              <a:defRPr>
                <a:solidFill>
                  <a:srgbClr val="4A86E8"/>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nvSpPr>
        <p:spPr>
          <a:xfrm>
            <a:off x="5272875" y="385255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999999"/>
              </a:solidFill>
              <a:latin typeface="Lato"/>
              <a:ea typeface="Lato"/>
              <a:cs typeface="Lato"/>
              <a:sym typeface="Lato"/>
            </a:endParaRPr>
          </a:p>
        </p:txBody>
      </p:sp>
      <p:cxnSp>
        <p:nvCxnSpPr>
          <p:cNvPr id="11" name="Google Shape;11;p2"/>
          <p:cNvCxnSpPr/>
          <p:nvPr/>
        </p:nvCxnSpPr>
        <p:spPr>
          <a:xfrm>
            <a:off x="244700" y="1970475"/>
            <a:ext cx="8603100" cy="192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CIte">
  <p:cSld name="CUSTOM_1">
    <p:spTree>
      <p:nvGrpSpPr>
        <p:cNvPr id="13" name="Shape 13"/>
        <p:cNvGrpSpPr/>
        <p:nvPr/>
      </p:nvGrpSpPr>
      <p:grpSpPr>
        <a:xfrm>
          <a:off x="0" y="0"/>
          <a:ext cx="0" cy="0"/>
          <a:chOff x="0" y="0"/>
          <a:chExt cx="0" cy="0"/>
        </a:xfrm>
      </p:grpSpPr>
      <p:sp>
        <p:nvSpPr>
          <p:cNvPr id="14" name="Google Shape;14;p4"/>
          <p:cNvSpPr txBox="1"/>
          <p:nvPr>
            <p:ph type="title"/>
          </p:nvPr>
        </p:nvSpPr>
        <p:spPr>
          <a:xfrm>
            <a:off x="4448491" y="14100"/>
            <a:ext cx="4674900" cy="366900"/>
          </a:xfrm>
          <a:prstGeom prst="rect">
            <a:avLst/>
          </a:prstGeom>
          <a:solidFill>
            <a:srgbClr val="000000">
              <a:alpha val="74080"/>
            </a:srgbClr>
          </a:solidFill>
        </p:spPr>
        <p:txBody>
          <a:bodyPr anchorCtr="0" anchor="ctr" bIns="91425" lIns="91425" spcFirstLastPara="1" rIns="91425" wrap="square" tIns="91425"/>
          <a:lstStyle>
            <a:lvl1pPr lvl="0" rtl="0" algn="r">
              <a:spcBef>
                <a:spcPts val="0"/>
              </a:spcBef>
              <a:spcAft>
                <a:spcPts val="0"/>
              </a:spcAft>
              <a:buNone/>
              <a:defRPr b="0" sz="15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ation">
  <p:cSld name="CUSTOM_1_1">
    <p:spTree>
      <p:nvGrpSpPr>
        <p:cNvPr id="15" name="Shape 15"/>
        <p:cNvGrpSpPr/>
        <p:nvPr/>
      </p:nvGrpSpPr>
      <p:grpSpPr>
        <a:xfrm>
          <a:off x="0" y="0"/>
          <a:ext cx="0" cy="0"/>
          <a:chOff x="0" y="0"/>
          <a:chExt cx="0" cy="0"/>
        </a:xfrm>
      </p:grpSpPr>
      <p:sp>
        <p:nvSpPr>
          <p:cNvPr id="16" name="Google Shape;16;p5"/>
          <p:cNvSpPr txBox="1"/>
          <p:nvPr>
            <p:ph idx="1" type="subTitle"/>
          </p:nvPr>
        </p:nvSpPr>
        <p:spPr>
          <a:xfrm>
            <a:off x="1097400" y="783600"/>
            <a:ext cx="6979800" cy="1883400"/>
          </a:xfrm>
          <a:prstGeom prst="rect">
            <a:avLst/>
          </a:prstGeom>
        </p:spPr>
        <p:txBody>
          <a:bodyPr anchorCtr="0" anchor="t" bIns="91425" lIns="91425" spcFirstLastPara="1" rIns="91425" wrap="square" tIns="91425"/>
          <a:lstStyle>
            <a:lvl1pPr lvl="0" rtl="0">
              <a:spcBef>
                <a:spcPts val="600"/>
              </a:spcBef>
              <a:spcAft>
                <a:spcPts val="0"/>
              </a:spcAft>
              <a:buNone/>
              <a:defRPr sz="4000">
                <a:solidFill>
                  <a:srgbClr val="797979"/>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a:spcBef>
                <a:spcPts val="600"/>
              </a:spcBef>
              <a:spcAft>
                <a:spcPts val="0"/>
              </a:spcAft>
              <a:buNone/>
              <a:defRPr/>
            </a:lvl9pPr>
          </a:lstStyle>
          <a:p/>
        </p:txBody>
      </p:sp>
      <p:sp>
        <p:nvSpPr>
          <p:cNvPr id="17" name="Google Shape;17;p5"/>
          <p:cNvSpPr txBox="1"/>
          <p:nvPr>
            <p:ph type="title"/>
          </p:nvPr>
        </p:nvSpPr>
        <p:spPr>
          <a:xfrm>
            <a:off x="4448491" y="14100"/>
            <a:ext cx="4674900" cy="366900"/>
          </a:xfrm>
          <a:prstGeom prst="rect">
            <a:avLst/>
          </a:prstGeom>
          <a:solidFill>
            <a:srgbClr val="000000">
              <a:alpha val="74080"/>
            </a:srgbClr>
          </a:solidFill>
        </p:spPr>
        <p:txBody>
          <a:bodyPr anchorCtr="0" anchor="ctr" bIns="91425" lIns="91425" spcFirstLastPara="1" rIns="91425" wrap="square" tIns="91425"/>
          <a:lstStyle>
            <a:lvl1pPr lvl="0" rtl="0" algn="r">
              <a:spcBef>
                <a:spcPts val="0"/>
              </a:spcBef>
              <a:spcAft>
                <a:spcPts val="0"/>
              </a:spcAft>
              <a:buNone/>
              <a:defRPr b="0" sz="15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 name="Google Shape;18;p5"/>
          <p:cNvSpPr txBox="1"/>
          <p:nvPr/>
        </p:nvSpPr>
        <p:spPr>
          <a:xfrm>
            <a:off x="609600" y="838200"/>
            <a:ext cx="609600" cy="106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0">
                <a:solidFill>
                  <a:srgbClr val="FF0000"/>
                </a:solidFill>
                <a:latin typeface="Lato"/>
                <a:ea typeface="Lato"/>
                <a:cs typeface="Lato"/>
                <a:sym typeface="Lato"/>
              </a:rPr>
              <a:t>“</a:t>
            </a:r>
            <a:endParaRPr/>
          </a:p>
        </p:txBody>
      </p:sp>
      <p:sp>
        <p:nvSpPr>
          <p:cNvPr id="19" name="Google Shape;19;p5"/>
          <p:cNvSpPr txBox="1"/>
          <p:nvPr/>
        </p:nvSpPr>
        <p:spPr>
          <a:xfrm>
            <a:off x="7086600" y="1676400"/>
            <a:ext cx="650400" cy="121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0">
                <a:solidFill>
                  <a:srgbClr val="FF0000"/>
                </a:solidFill>
                <a:latin typeface="Lato"/>
                <a:ea typeface="Lato"/>
                <a:cs typeface="Lato"/>
                <a:sym typeface="Lato"/>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s (not printed)">
  <p:cSld name="CUSTOM">
    <p:bg>
      <p:bgPr>
        <a:solidFill>
          <a:srgbClr val="434343"/>
        </a:solidFill>
      </p:bgPr>
    </p:bg>
    <p:spTree>
      <p:nvGrpSpPr>
        <p:cNvPr id="20" name="Shape 20"/>
        <p:cNvGrpSpPr/>
        <p:nvPr/>
      </p:nvGrpSpPr>
      <p:grpSpPr>
        <a:xfrm>
          <a:off x="0" y="0"/>
          <a:ext cx="0" cy="0"/>
          <a:chOff x="0" y="0"/>
          <a:chExt cx="0" cy="0"/>
        </a:xfrm>
      </p:grpSpPr>
      <p:sp>
        <p:nvSpPr>
          <p:cNvPr id="21" name="Google Shape;21;p6"/>
          <p:cNvSpPr txBox="1"/>
          <p:nvPr>
            <p:ph type="title"/>
          </p:nvPr>
        </p:nvSpPr>
        <p:spPr>
          <a:xfrm>
            <a:off x="457200" y="1370329"/>
            <a:ext cx="8229600" cy="857400"/>
          </a:xfrm>
          <a:prstGeom prst="rect">
            <a:avLst/>
          </a:prstGeom>
        </p:spPr>
        <p:txBody>
          <a:bodyPr anchorCtr="0" anchor="b" bIns="91425" lIns="91425" spcFirstLastPara="1" rIns="91425" wrap="square" tIns="91425"/>
          <a:lstStyle>
            <a:lvl1pPr lvl="0" rtl="0">
              <a:spcBef>
                <a:spcPts val="0"/>
              </a:spcBef>
              <a:spcAft>
                <a:spcPts val="0"/>
              </a:spcAft>
              <a:buNone/>
              <a:defRPr sz="4000">
                <a:solidFill>
                  <a:srgbClr val="A4C2F4"/>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600"/>
              <a:buFont typeface="Lato"/>
              <a:buNone/>
              <a:defRPr b="1" sz="3600">
                <a:solidFill>
                  <a:schemeClr val="dk1"/>
                </a:solidFill>
                <a:latin typeface="Lato"/>
                <a:ea typeface="Lato"/>
                <a:cs typeface="Lato"/>
                <a:sym typeface="Lato"/>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Font typeface="Lato"/>
              <a:buChar char="●"/>
              <a:defRPr sz="3000">
                <a:solidFill>
                  <a:schemeClr val="dk1"/>
                </a:solidFill>
                <a:latin typeface="Lato"/>
                <a:ea typeface="Lato"/>
                <a:cs typeface="Lato"/>
                <a:sym typeface="Lato"/>
              </a:defRPr>
            </a:lvl1pPr>
            <a:lvl2pPr indent="-381000" lvl="1" marL="9144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42900" lvl="3" marL="18288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4pPr>
            <a:lvl5pPr indent="-342900" lvl="4" marL="22860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5pPr>
            <a:lvl6pPr indent="-342900" lvl="5" marL="27432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6pPr>
            <a:lvl7pPr indent="-342900" lvl="6" marL="32004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7pPr>
            <a:lvl8pPr indent="-342900" lvl="7" marL="36576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8pPr>
            <a:lvl9pPr indent="-342900" lvl="8" marL="4114800">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 name="Shape 25"/>
        <p:cNvGrpSpPr/>
        <p:nvPr/>
      </p:nvGrpSpPr>
      <p:grpSpPr>
        <a:xfrm>
          <a:off x="0" y="0"/>
          <a:ext cx="0" cy="0"/>
          <a:chOff x="0" y="0"/>
          <a:chExt cx="0" cy="0"/>
        </a:xfrm>
      </p:grpSpPr>
      <p:sp>
        <p:nvSpPr>
          <p:cNvPr id="26" name="Google Shape;26;p7"/>
          <p:cNvSpPr txBox="1"/>
          <p:nvPr>
            <p:ph type="ctrTitle"/>
          </p:nvPr>
        </p:nvSpPr>
        <p:spPr>
          <a:xfrm>
            <a:off x="138075" y="1002225"/>
            <a:ext cx="88863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Evaluating success of the team</a:t>
            </a:r>
            <a:endParaRPr sz="3000">
              <a:solidFill>
                <a:srgbClr val="4A86E8"/>
              </a:solidFill>
              <a:latin typeface="Lato"/>
              <a:ea typeface="Lato"/>
              <a:cs typeface="Lato"/>
              <a:sym typeface="Lato"/>
            </a:endParaRPr>
          </a:p>
        </p:txBody>
      </p:sp>
      <p:sp>
        <p:nvSpPr>
          <p:cNvPr id="27" name="Google Shape;27;p7"/>
          <p:cNvSpPr txBox="1"/>
          <p:nvPr/>
        </p:nvSpPr>
        <p:spPr>
          <a:xfrm>
            <a:off x="6816475" y="2000250"/>
            <a:ext cx="2053800" cy="1452900"/>
          </a:xfrm>
          <a:prstGeom prst="rect">
            <a:avLst/>
          </a:prstGeom>
          <a:noFill/>
          <a:ln>
            <a:noFill/>
          </a:ln>
        </p:spPr>
        <p:txBody>
          <a:bodyPr anchorCtr="0" anchor="t" bIns="91425" lIns="91425" spcFirstLastPara="1" rIns="91425" wrap="square" tIns="91425">
            <a:noAutofit/>
          </a:bodyPr>
          <a:lstStyle/>
          <a:p>
            <a:pPr indent="0" lvl="0" marL="0" rtl="0" algn="r">
              <a:spcBef>
                <a:spcPts val="600"/>
              </a:spcBef>
              <a:spcAft>
                <a:spcPts val="0"/>
              </a:spcAft>
              <a:buNone/>
            </a:pPr>
            <a:r>
              <a:rPr lang="en" sz="3000">
                <a:latin typeface="Lato"/>
                <a:ea typeface="Lato"/>
                <a:cs typeface="Lato"/>
                <a:sym typeface="Lato"/>
              </a:rPr>
              <a:t>Jeff Leek</a:t>
            </a:r>
            <a:endParaRPr sz="3000">
              <a:latin typeface="Lato"/>
              <a:ea typeface="Lato"/>
              <a:cs typeface="Lato"/>
              <a:sym typeface="Lato"/>
            </a:endParaRPr>
          </a:p>
          <a:p>
            <a:pPr indent="0" lvl="0" marL="0" rtl="0" algn="r">
              <a:spcBef>
                <a:spcPts val="600"/>
              </a:spcBef>
              <a:spcAft>
                <a:spcPts val="0"/>
              </a:spcAft>
              <a:buNone/>
            </a:pPr>
            <a:r>
              <a:rPr lang="en" sz="2000">
                <a:solidFill>
                  <a:srgbClr val="666666"/>
                </a:solidFill>
                <a:latin typeface="Lato"/>
                <a:ea typeface="Lato"/>
                <a:cs typeface="Lato"/>
                <a:sym typeface="Lato"/>
              </a:rPr>
              <a:t>@jtleek</a:t>
            </a:r>
            <a:endParaRPr sz="2000">
              <a:solidFill>
                <a:srgbClr val="666666"/>
              </a:solidFill>
              <a:latin typeface="Lato"/>
              <a:ea typeface="Lato"/>
              <a:cs typeface="Lato"/>
              <a:sym typeface="Lato"/>
            </a:endParaRPr>
          </a:p>
          <a:p>
            <a:pPr indent="0" lvl="0" marL="0" rtl="0" algn="r">
              <a:spcBef>
                <a:spcPts val="600"/>
              </a:spcBef>
              <a:spcAft>
                <a:spcPts val="0"/>
              </a:spcAft>
              <a:buNone/>
            </a:pPr>
            <a:r>
              <a:rPr lang="en" sz="2000">
                <a:solidFill>
                  <a:srgbClr val="666666"/>
                </a:solidFill>
                <a:latin typeface="Lato"/>
                <a:ea typeface="Lato"/>
                <a:cs typeface="Lato"/>
                <a:sym typeface="Lato"/>
              </a:rPr>
              <a:t>www.jtleek.com</a:t>
            </a:r>
            <a:endParaRPr sz="2000">
              <a:solidFill>
                <a:srgbClr val="666666"/>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8"/>
          <p:cNvSpPr txBox="1"/>
          <p:nvPr>
            <p:ph type="title"/>
          </p:nvPr>
        </p:nvSpPr>
        <p:spPr>
          <a:xfrm>
            <a:off x="457200" y="833950"/>
            <a:ext cx="8636400" cy="422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Group success</a:t>
            </a:r>
            <a:endParaRPr sz="3800"/>
          </a:p>
          <a:p>
            <a:pPr indent="0" lvl="0" marL="0" rtl="0" algn="l">
              <a:spcBef>
                <a:spcPts val="0"/>
              </a:spcBef>
              <a:spcAft>
                <a:spcPts val="0"/>
              </a:spcAft>
              <a:buNone/>
            </a:pPr>
            <a:r>
              <a:rPr lang="en" sz="3800"/>
              <a:t>	Solving organization problems</a:t>
            </a:r>
            <a:endParaRPr sz="3800"/>
          </a:p>
          <a:p>
            <a:pPr indent="457200" lvl="0" marL="0" rtl="0" algn="l">
              <a:spcBef>
                <a:spcPts val="0"/>
              </a:spcBef>
              <a:spcAft>
                <a:spcPts val="0"/>
              </a:spcAft>
              <a:buNone/>
            </a:pPr>
            <a:r>
              <a:rPr lang="en" sz="3800"/>
              <a:t>Solving internal problems</a:t>
            </a:r>
            <a:endParaRPr sz="3800"/>
          </a:p>
          <a:p>
            <a:pPr indent="0" lvl="0" marL="0" rtl="0" algn="l">
              <a:spcBef>
                <a:spcPts val="0"/>
              </a:spcBef>
              <a:spcAft>
                <a:spcPts val="0"/>
              </a:spcAft>
              <a:buNone/>
            </a:pPr>
            <a:r>
              <a:rPr lang="en" sz="3800"/>
              <a:t>	Metrics</a:t>
            </a:r>
            <a:endParaRPr sz="3800"/>
          </a:p>
          <a:p>
            <a:pPr indent="0" lvl="0" marL="0" rtl="0" algn="l">
              <a:spcBef>
                <a:spcPts val="0"/>
              </a:spcBef>
              <a:spcAft>
                <a:spcPts val="0"/>
              </a:spcAft>
              <a:buNone/>
            </a:pPr>
            <a:r>
              <a:rPr lang="en" sz="3800"/>
              <a:t>	</a:t>
            </a:r>
            <a:endParaRPr sz="3800"/>
          </a:p>
          <a:p>
            <a:pPr indent="0" lvl="0" marL="0" rtl="0" algn="l">
              <a:spcBef>
                <a:spcPts val="0"/>
              </a:spcBef>
              <a:spcAft>
                <a:spcPts val="0"/>
              </a:spcAft>
              <a:buNone/>
            </a:pPr>
            <a:r>
              <a:rPr lang="en" sz="3800"/>
              <a:t>	</a:t>
            </a:r>
            <a:endParaRPr sz="3800"/>
          </a:p>
          <a:p>
            <a:pPr indent="45720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pic>
        <p:nvPicPr>
          <p:cNvPr id="37" name="Google Shape;37;p9"/>
          <p:cNvPicPr preferRelativeResize="0"/>
          <p:nvPr/>
        </p:nvPicPr>
        <p:blipFill>
          <a:blip r:embed="rId3">
            <a:alphaModFix/>
          </a:blip>
          <a:stretch>
            <a:fillRect/>
          </a:stretch>
        </p:blipFill>
        <p:spPr>
          <a:xfrm>
            <a:off x="874553" y="0"/>
            <a:ext cx="7394894" cy="5143501"/>
          </a:xfrm>
          <a:prstGeom prst="rect">
            <a:avLst/>
          </a:prstGeom>
          <a:noFill/>
          <a:ln>
            <a:noFill/>
          </a:ln>
        </p:spPr>
      </p:pic>
      <p:sp>
        <p:nvSpPr>
          <p:cNvPr id="38" name="Google Shape;38;p9"/>
          <p:cNvSpPr txBox="1"/>
          <p:nvPr>
            <p:ph type="title"/>
          </p:nvPr>
        </p:nvSpPr>
        <p:spPr>
          <a:xfrm>
            <a:off x="3339302" y="14100"/>
            <a:ext cx="5784000" cy="36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https://hbr.org/2013/03/know-the-difference-between-yo/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0"/>
          <p:cNvSpPr txBox="1"/>
          <p:nvPr>
            <p:ph type="title"/>
          </p:nvPr>
        </p:nvSpPr>
        <p:spPr>
          <a:xfrm>
            <a:off x="457200" y="833950"/>
            <a:ext cx="8636400" cy="422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Individual success</a:t>
            </a:r>
            <a:endParaRPr sz="3800"/>
          </a:p>
          <a:p>
            <a:pPr indent="0" lvl="0" marL="0" rtl="0" algn="l">
              <a:spcBef>
                <a:spcPts val="0"/>
              </a:spcBef>
              <a:spcAft>
                <a:spcPts val="0"/>
              </a:spcAft>
              <a:buNone/>
            </a:pPr>
            <a:r>
              <a:rPr lang="en" sz="3800"/>
              <a:t>	Completion of projects</a:t>
            </a:r>
            <a:endParaRPr sz="3800"/>
          </a:p>
          <a:p>
            <a:pPr indent="0" lvl="0" marL="0" rtl="0" algn="l">
              <a:spcBef>
                <a:spcPts val="0"/>
              </a:spcBef>
              <a:spcAft>
                <a:spcPts val="0"/>
              </a:spcAft>
              <a:buNone/>
            </a:pPr>
            <a:r>
              <a:rPr lang="en" sz="3800"/>
              <a:t>	Personal improvement</a:t>
            </a:r>
            <a:endParaRPr sz="3800"/>
          </a:p>
          <a:p>
            <a:pPr indent="0" lvl="0" marL="0" rtl="0" algn="l">
              <a:spcBef>
                <a:spcPts val="0"/>
              </a:spcBef>
              <a:spcAft>
                <a:spcPts val="0"/>
              </a:spcAft>
              <a:buNone/>
            </a:pPr>
            <a:r>
              <a:rPr lang="en" sz="3800"/>
              <a:t>	</a:t>
            </a:r>
            <a:endParaRPr sz="3800"/>
          </a:p>
          <a:p>
            <a:pPr indent="0" lvl="0" marL="0" rtl="0" algn="l">
              <a:spcBef>
                <a:spcPts val="0"/>
              </a:spcBef>
              <a:spcAft>
                <a:spcPts val="0"/>
              </a:spcAft>
              <a:buNone/>
            </a:pPr>
            <a:r>
              <a:rPr lang="en" sz="3800"/>
              <a:t>	</a:t>
            </a:r>
            <a:endParaRPr sz="3800"/>
          </a:p>
          <a:p>
            <a:pPr indent="457200" lvl="0" marL="0" rtl="0" algn="l">
              <a:spcBef>
                <a:spcPts val="0"/>
              </a:spcBef>
              <a:spcAft>
                <a:spcPts val="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66666"/>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a:blip r:embed="rId3">
            <a:alphaModFix/>
          </a:blip>
          <a:stretch>
            <a:fillRect/>
          </a:stretch>
        </p:blipFill>
        <p:spPr>
          <a:xfrm>
            <a:off x="1696050" y="-571500"/>
            <a:ext cx="9144000" cy="5486400"/>
          </a:xfrm>
          <a:prstGeom prst="rect">
            <a:avLst/>
          </a:prstGeom>
          <a:noFill/>
          <a:ln>
            <a:noFill/>
          </a:ln>
        </p:spPr>
      </p:pic>
      <p:sp>
        <p:nvSpPr>
          <p:cNvPr id="49" name="Google Shape;49;p11"/>
          <p:cNvSpPr txBox="1"/>
          <p:nvPr>
            <p:ph type="title"/>
          </p:nvPr>
        </p:nvSpPr>
        <p:spPr>
          <a:xfrm>
            <a:off x="51450" y="2023500"/>
            <a:ext cx="6607200" cy="187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FFFFFF"/>
                </a:solidFill>
              </a:rPr>
              <a:t>An ideal situation is when you’re studying on your own and maybe you have some type of mentor who you talk to now and then. You should be alert that you’re going to make some dumb mistakes at first. And some will take a one-time correction. Others will take a lifetime to learn.</a:t>
            </a:r>
            <a:endParaRPr sz="2000">
              <a:solidFill>
                <a:srgbClr val="FFFFFF"/>
              </a:solidFill>
            </a:endParaRPr>
          </a:p>
        </p:txBody>
      </p:sp>
      <p:sp>
        <p:nvSpPr>
          <p:cNvPr id="50" name="Google Shape;50;p11"/>
          <p:cNvSpPr txBox="1"/>
          <p:nvPr>
            <p:ph type="title"/>
          </p:nvPr>
        </p:nvSpPr>
        <p:spPr>
          <a:xfrm>
            <a:off x="51450" y="4615200"/>
            <a:ext cx="2334900" cy="5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Source: http://bit.ly/1OEvdk4</a:t>
            </a:r>
            <a:endParaRPr sz="1200">
              <a:solidFill>
                <a:srgbClr val="FFFFFF"/>
              </a:solidFill>
            </a:endParaRPr>
          </a:p>
          <a:p>
            <a:pPr indent="0" lvl="0" marL="0" rtl="0" algn="ctr">
              <a:spcBef>
                <a:spcPts val="0"/>
              </a:spcBef>
              <a:spcAft>
                <a:spcPts val="0"/>
              </a:spcAft>
              <a:buNone/>
            </a:pPr>
            <a:r>
              <a:rPr lang="en" sz="1200">
                <a:solidFill>
                  <a:srgbClr val="FFFFFF"/>
                </a:solidFill>
              </a:rPr>
              <a:t>Image: http://bit.ly/1K0xy7Y</a:t>
            </a:r>
            <a:endParaRPr sz="1200">
              <a:solidFill>
                <a:srgbClr val="FFFFFF"/>
              </a:solidFill>
            </a:endParaRPr>
          </a:p>
        </p:txBody>
      </p:sp>
      <p:sp>
        <p:nvSpPr>
          <p:cNvPr id="51" name="Google Shape;51;p11"/>
          <p:cNvSpPr txBox="1"/>
          <p:nvPr>
            <p:ph type="title"/>
          </p:nvPr>
        </p:nvSpPr>
        <p:spPr>
          <a:xfrm>
            <a:off x="4355850" y="3392025"/>
            <a:ext cx="4674900" cy="12714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4A86E8"/>
                </a:solidFill>
              </a:rPr>
              <a:t>”</a:t>
            </a:r>
            <a:endParaRPr sz="10000">
              <a:solidFill>
                <a:srgbClr val="4A86E8"/>
              </a:solidFill>
            </a:endParaRPr>
          </a:p>
        </p:txBody>
      </p:sp>
      <p:sp>
        <p:nvSpPr>
          <p:cNvPr id="52" name="Google Shape;52;p11"/>
          <p:cNvSpPr txBox="1"/>
          <p:nvPr>
            <p:ph type="title"/>
          </p:nvPr>
        </p:nvSpPr>
        <p:spPr>
          <a:xfrm>
            <a:off x="4490725" y="3492475"/>
            <a:ext cx="3033300" cy="12714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A4C2F4"/>
                </a:solidFill>
              </a:rPr>
              <a:t>-Nate Silver</a:t>
            </a:r>
            <a:endParaRPr sz="2000">
              <a:solidFill>
                <a:srgbClr val="A4C2F4"/>
              </a:solidFill>
            </a:endParaRPr>
          </a:p>
        </p:txBody>
      </p:sp>
      <p:sp>
        <p:nvSpPr>
          <p:cNvPr id="53" name="Google Shape;53;p11"/>
          <p:cNvSpPr txBox="1"/>
          <p:nvPr>
            <p:ph type="title"/>
          </p:nvPr>
        </p:nvSpPr>
        <p:spPr>
          <a:xfrm>
            <a:off x="-2036375" y="1664000"/>
            <a:ext cx="4674900" cy="12714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10000">
                <a:solidFill>
                  <a:srgbClr val="4A86E8"/>
                </a:solidFill>
              </a:rPr>
              <a:t>“</a:t>
            </a:r>
            <a:endParaRPr sz="10000">
              <a:solidFill>
                <a:srgbClr val="4A86E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2"/>
          <p:cNvSpPr txBox="1"/>
          <p:nvPr>
            <p:ph type="title"/>
          </p:nvPr>
        </p:nvSpPr>
        <p:spPr>
          <a:xfrm>
            <a:off x="457200" y="833950"/>
            <a:ext cx="8636400" cy="422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Examine failure</a:t>
            </a:r>
            <a:endParaRPr sz="3800"/>
          </a:p>
          <a:p>
            <a:pPr indent="0" lvl="0" marL="0" rtl="0" algn="l">
              <a:spcBef>
                <a:spcPts val="0"/>
              </a:spcBef>
              <a:spcAft>
                <a:spcPts val="0"/>
              </a:spcAft>
              <a:buNone/>
            </a:pPr>
            <a:r>
              <a:rPr lang="en" sz="3800"/>
              <a:t>	Take responsibility</a:t>
            </a:r>
            <a:endParaRPr sz="3800"/>
          </a:p>
          <a:p>
            <a:pPr indent="0" lvl="0" marL="0" rtl="0" algn="l">
              <a:spcBef>
                <a:spcPts val="0"/>
              </a:spcBef>
              <a:spcAft>
                <a:spcPts val="0"/>
              </a:spcAft>
              <a:buNone/>
            </a:pPr>
            <a:r>
              <a:rPr lang="en" sz="3800"/>
              <a:t>	Identify the problem</a:t>
            </a:r>
            <a:endParaRPr sz="3800"/>
          </a:p>
          <a:p>
            <a:pPr indent="0" lvl="0" marL="0" rtl="0" algn="l">
              <a:spcBef>
                <a:spcPts val="0"/>
              </a:spcBef>
              <a:spcAft>
                <a:spcPts val="0"/>
              </a:spcAft>
              <a:buNone/>
            </a:pPr>
            <a:r>
              <a:rPr lang="en" sz="3800"/>
              <a:t>	Concrete steps toward a solution</a:t>
            </a:r>
            <a:endParaRPr sz="3800"/>
          </a:p>
          <a:p>
            <a:pPr indent="0" lvl="0" marL="0" rtl="0" algn="l">
              <a:spcBef>
                <a:spcPts val="0"/>
              </a:spcBef>
              <a:spcAft>
                <a:spcPts val="0"/>
              </a:spcAft>
              <a:buNone/>
            </a:pPr>
            <a:r>
              <a:rPr lang="en" sz="3800"/>
              <a:t>	</a:t>
            </a:r>
            <a:endParaRPr sz="3800"/>
          </a:p>
          <a:p>
            <a:pPr indent="0" lvl="0" marL="0" rtl="0" algn="l">
              <a:spcBef>
                <a:spcPts val="0"/>
              </a:spcBef>
              <a:spcAft>
                <a:spcPts val="0"/>
              </a:spcAft>
              <a:buNone/>
            </a:pPr>
            <a:r>
              <a:rPr lang="en" sz="3800"/>
              <a:t>	</a:t>
            </a:r>
            <a:endParaRPr sz="3800"/>
          </a:p>
          <a:p>
            <a:pPr indent="457200" lvl="0" marL="0" rtl="0" algn="l">
              <a:spcBef>
                <a:spcPts val="0"/>
              </a:spcBef>
              <a:spcAft>
                <a:spcPts val="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3339302" y="14100"/>
            <a:ext cx="5784000" cy="36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https://twitter.com/jsteeleeditor/status/595542015032463360</a:t>
            </a:r>
            <a:endParaRPr/>
          </a:p>
        </p:txBody>
      </p:sp>
      <p:pic>
        <p:nvPicPr>
          <p:cNvPr id="64" name="Google Shape;64;p13"/>
          <p:cNvPicPr preferRelativeResize="0"/>
          <p:nvPr/>
        </p:nvPicPr>
        <p:blipFill>
          <a:blip r:embed="rId3">
            <a:alphaModFix/>
          </a:blip>
          <a:stretch>
            <a:fillRect/>
          </a:stretch>
        </p:blipFill>
        <p:spPr>
          <a:xfrm>
            <a:off x="73075" y="578729"/>
            <a:ext cx="9144000" cy="41654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57200" y="833950"/>
            <a:ext cx="8636400" cy="422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800"/>
              <a:t>Celebrate success</a:t>
            </a:r>
            <a:endParaRPr sz="3800"/>
          </a:p>
          <a:p>
            <a:pPr indent="0" lvl="0" marL="0" rtl="0" algn="l">
              <a:spcBef>
                <a:spcPts val="0"/>
              </a:spcBef>
              <a:spcAft>
                <a:spcPts val="0"/>
              </a:spcAft>
              <a:buNone/>
            </a:pPr>
            <a:r>
              <a:rPr lang="en" sz="3800"/>
              <a:t>	Important to make your team known</a:t>
            </a:r>
            <a:endParaRPr sz="3800"/>
          </a:p>
          <a:p>
            <a:pPr indent="0" lvl="0" marL="0" rtl="0" algn="l">
              <a:spcBef>
                <a:spcPts val="0"/>
              </a:spcBef>
              <a:spcAft>
                <a:spcPts val="0"/>
              </a:spcAft>
              <a:buNone/>
            </a:pPr>
            <a:r>
              <a:rPr lang="en" sz="3800"/>
              <a:t>	Keeps people motivated</a:t>
            </a:r>
            <a:endParaRPr sz="3800"/>
          </a:p>
          <a:p>
            <a:pPr indent="0" lvl="0" marL="0" rtl="0" algn="l">
              <a:spcBef>
                <a:spcPts val="0"/>
              </a:spcBef>
              <a:spcAft>
                <a:spcPts val="0"/>
              </a:spcAft>
              <a:buNone/>
            </a:pPr>
            <a:r>
              <a:rPr lang="en" sz="3800"/>
              <a:t>	</a:t>
            </a:r>
            <a:endParaRPr sz="3800"/>
          </a:p>
          <a:p>
            <a:pPr indent="0" lvl="0" marL="0" rtl="0" algn="l">
              <a:spcBef>
                <a:spcPts val="0"/>
              </a:spcBef>
              <a:spcAft>
                <a:spcPts val="0"/>
              </a:spcAft>
              <a:buNone/>
            </a:pPr>
            <a:r>
              <a:rPr lang="en" sz="3800"/>
              <a:t>	</a:t>
            </a:r>
            <a:endParaRPr sz="3800"/>
          </a:p>
          <a:p>
            <a:pPr indent="457200" lvl="0" marL="0" rtl="0" algn="l">
              <a:spcBef>
                <a:spcPts val="0"/>
              </a:spcBef>
              <a:spcAft>
                <a:spcPts val="0"/>
              </a:spcAft>
              <a:buNone/>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412489" y="294975"/>
            <a:ext cx="8165620" cy="5143499"/>
          </a:xfrm>
          <a:prstGeom prst="rect">
            <a:avLst/>
          </a:prstGeom>
          <a:noFill/>
          <a:ln>
            <a:noFill/>
          </a:ln>
        </p:spPr>
      </p:pic>
      <p:sp>
        <p:nvSpPr>
          <p:cNvPr id="75" name="Google Shape;75;p15"/>
          <p:cNvSpPr txBox="1"/>
          <p:nvPr>
            <p:ph type="title"/>
          </p:nvPr>
        </p:nvSpPr>
        <p:spPr>
          <a:xfrm>
            <a:off x="94408" y="14100"/>
            <a:ext cx="9029100" cy="366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300"/>
              <a:t>http://www.digitalistmag.com/human-resources/5-ways-to-celebrate-success-with-your-team-in-2015-01967947</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