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" Target="slides/slide1.xml"/><Relationship Id="rId19" Type="http://schemas.openxmlformats.org/officeDocument/2006/relationships/font" Target="fonts/Lato-boldItalic.fntdata"/><Relationship Id="rId6" Type="http://schemas.openxmlformats.org/officeDocument/2006/relationships/slide" Target="slides/slide2.xml"/><Relationship Id="rId18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484b925ea_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" name="Google Shape;24;g484b925ea_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ef765c9_1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ef765c9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8285a431_0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8285a43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c6ef764fc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Google Shape;30;gc6ef764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c6f654517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gc6f6545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c6ef765c9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c6ef765c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c8285a431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c8285a43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8285a431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8285a43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6ef764fc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6ef764f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8285a431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8285a43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8285a43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8285a43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38075" y="1002223"/>
            <a:ext cx="77724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3600"/>
              <a:buNone/>
              <a:defRPr>
                <a:solidFill>
                  <a:srgbClr val="4A86E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" name="Google Shape;10;p2"/>
          <p:cNvSpPr txBox="1"/>
          <p:nvPr/>
        </p:nvSpPr>
        <p:spPr>
          <a:xfrm>
            <a:off x="5272875" y="38525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" name="Google Shape;11;p2"/>
          <p:cNvCxnSpPr/>
          <p:nvPr/>
        </p:nvCxnSpPr>
        <p:spPr>
          <a:xfrm>
            <a:off x="244700" y="1970475"/>
            <a:ext cx="8603100" cy="19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+ CIte">
  <p:cSld name="CUSTOM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448491" y="14100"/>
            <a:ext cx="4674900" cy="366900"/>
          </a:xfrm>
          <a:prstGeom prst="rect">
            <a:avLst/>
          </a:prstGeom>
          <a:solidFill>
            <a:srgbClr val="000000">
              <a:alpha val="74080"/>
            </a:srgbClr>
          </a:solidFill>
        </p:spPr>
        <p:txBody>
          <a:bodyPr anchorCtr="0" anchor="ctr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ation">
  <p:cSld name="CUSTOM_1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idx="1" type="subTitle"/>
          </p:nvPr>
        </p:nvSpPr>
        <p:spPr>
          <a:xfrm>
            <a:off x="1097400" y="783600"/>
            <a:ext cx="6979800" cy="188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4000">
                <a:solidFill>
                  <a:srgbClr val="797979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type="title"/>
          </p:nvPr>
        </p:nvSpPr>
        <p:spPr>
          <a:xfrm>
            <a:off x="4448491" y="14100"/>
            <a:ext cx="4674900" cy="366900"/>
          </a:xfrm>
          <a:prstGeom prst="rect">
            <a:avLst/>
          </a:prstGeom>
          <a:solidFill>
            <a:srgbClr val="000000">
              <a:alpha val="74080"/>
            </a:srgbClr>
          </a:solidFill>
        </p:spPr>
        <p:txBody>
          <a:bodyPr anchorCtr="0" anchor="ctr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/>
        </p:nvSpPr>
        <p:spPr>
          <a:xfrm>
            <a:off x="609600" y="838200"/>
            <a:ext cx="60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  <a:endParaRPr/>
          </a:p>
        </p:txBody>
      </p:sp>
      <p:sp>
        <p:nvSpPr>
          <p:cNvPr id="19" name="Google Shape;19;p5"/>
          <p:cNvSpPr txBox="1"/>
          <p:nvPr/>
        </p:nvSpPr>
        <p:spPr>
          <a:xfrm>
            <a:off x="7086600" y="1676400"/>
            <a:ext cx="650400" cy="12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estions (not printed)">
  <p:cSld name="CUSTOM">
    <p:bg>
      <p:bgPr>
        <a:solidFill>
          <a:srgbClr val="434343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1370329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A4C2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"/>
              <a:buNone/>
              <a:defRPr b="1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"/>
              <a:buChar char="●"/>
              <a:defRPr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○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■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○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■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ctrTitle"/>
          </p:nvPr>
        </p:nvSpPr>
        <p:spPr>
          <a:xfrm>
            <a:off x="138075" y="1002225"/>
            <a:ext cx="88863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science manager: qualifications and skills</a:t>
            </a:r>
            <a:endParaRPr sz="3000">
              <a:solidFill>
                <a:srgbClr val="4A86E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" name="Google Shape;27;p7"/>
          <p:cNvSpPr txBox="1"/>
          <p:nvPr/>
        </p:nvSpPr>
        <p:spPr>
          <a:xfrm>
            <a:off x="6816475" y="2000250"/>
            <a:ext cx="2053800" cy="14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Jeff Leek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@jtleek</a:t>
            </a:r>
            <a:endParaRPr sz="2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www.jtleek.com</a:t>
            </a:r>
            <a:endParaRPr sz="2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56175" y="522850"/>
            <a:ext cx="8756100" cy="48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Key characteristics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	Knowledgeable</a:t>
            </a:r>
            <a:endParaRPr sz="3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Supportive</a:t>
            </a:r>
            <a:endParaRPr sz="3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Thick skinned</a:t>
            </a:r>
            <a:endParaRPr sz="3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Polite but relentless	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/>
          <p:nvPr/>
        </p:nvSpPr>
        <p:spPr>
          <a:xfrm>
            <a:off x="2734025" y="1789725"/>
            <a:ext cx="3352800" cy="3133200"/>
          </a:xfrm>
          <a:prstGeom prst="ellipse">
            <a:avLst/>
          </a:prstGeom>
          <a:solidFill>
            <a:srgbClr val="A61C00">
              <a:alpha val="60000"/>
            </a:srgbClr>
          </a:solidFill>
          <a:ln cap="flat" cmpd="sng" w="19050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1296700" y="520475"/>
            <a:ext cx="3352800" cy="3133200"/>
          </a:xfrm>
          <a:prstGeom prst="ellipse">
            <a:avLst/>
          </a:prstGeom>
          <a:solidFill>
            <a:srgbClr val="6AA84F">
              <a:alpha val="57690"/>
            </a:srgbClr>
          </a:solidFill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4042750" y="489500"/>
            <a:ext cx="3352800" cy="3133200"/>
          </a:xfrm>
          <a:prstGeom prst="ellipse">
            <a:avLst/>
          </a:prstGeom>
          <a:solidFill>
            <a:srgbClr val="3C78D8">
              <a:alpha val="60000"/>
            </a:srgbClr>
          </a:solidFill>
          <a:ln cap="flat" cmpd="sng" w="1905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4908050" y="1006750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Data science</a:t>
            </a:r>
            <a:endParaRPr sz="2500">
              <a:solidFill>
                <a:srgbClr val="FFFFFF"/>
              </a:solidFill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1657550" y="1006738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Data engineering</a:t>
            </a:r>
            <a:endParaRPr sz="2500">
              <a:solidFill>
                <a:srgbClr val="FFFFFF"/>
              </a:solidFill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3079200" y="3793150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Managing People</a:t>
            </a:r>
            <a:endParaRPr sz="2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457200" y="936175"/>
            <a:ext cx="8636400" cy="37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What does a data science manager do?</a:t>
            </a:r>
            <a:endParaRPr sz="3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Builds a data team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 	Sets goals and priorities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	Manages data science process</a:t>
            </a:r>
            <a:endParaRPr sz="3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Interacts with other groups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590"/>
            <a:ext cx="7007695" cy="516817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9"/>
          <p:cNvSpPr txBox="1"/>
          <p:nvPr>
            <p:ph type="title"/>
          </p:nvPr>
        </p:nvSpPr>
        <p:spPr>
          <a:xfrm>
            <a:off x="1592600" y="14100"/>
            <a:ext cx="7530900" cy="3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http://www.liquidplanner.com/blog/8-ways-to-become-a-big-data-project-manager-no-data-science-required/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title"/>
          </p:nvPr>
        </p:nvSpPr>
        <p:spPr>
          <a:xfrm>
            <a:off x="25175" y="819875"/>
            <a:ext cx="9219600" cy="377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What skills do they need?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	Knowledge of software/hardware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	Knowledge of roles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	Knows what can and can’t be achieved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	Strong communication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249" y="14100"/>
            <a:ext cx="81115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1"/>
          <p:cNvSpPr txBox="1"/>
          <p:nvPr>
            <p:ph type="title"/>
          </p:nvPr>
        </p:nvSpPr>
        <p:spPr>
          <a:xfrm>
            <a:off x="3783226" y="14100"/>
            <a:ext cx="5340000" cy="3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https://www.coursera.org/specializations/jhudatascience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1671" y="0"/>
            <a:ext cx="760974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2"/>
          <p:cNvSpPr txBox="1"/>
          <p:nvPr>
            <p:ph type="title"/>
          </p:nvPr>
        </p:nvSpPr>
        <p:spPr>
          <a:xfrm>
            <a:off x="4448491" y="14100"/>
            <a:ext cx="4674900" cy="3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NYC Media Lab: http://bit.ly/1EQcWAn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119575" y="1476550"/>
            <a:ext cx="8941200" cy="43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Background of data managers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	Data science + management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	Data engineering + management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	Management + training in data science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	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249" y="14100"/>
            <a:ext cx="81115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>
            <p:ph type="title"/>
          </p:nvPr>
        </p:nvSpPr>
        <p:spPr>
          <a:xfrm>
            <a:off x="3783226" y="14100"/>
            <a:ext cx="5340000" cy="3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https://www.coursera.org/specializations/jhudatascience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5557" y="0"/>
            <a:ext cx="599288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>
            <p:ph type="title"/>
          </p:nvPr>
        </p:nvSpPr>
        <p:spPr>
          <a:xfrm>
            <a:off x="2772275" y="14100"/>
            <a:ext cx="6351000" cy="3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https://www.coursera.org/specializations/executive-data-science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