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84DF"/>
    <a:srgbClr val="F363D8"/>
    <a:srgbClr val="53C2D1"/>
    <a:srgbClr val="8CD6E0"/>
    <a:srgbClr val="BAE6EC"/>
    <a:srgbClr val="B51B35"/>
    <a:srgbClr val="3B93BF"/>
    <a:srgbClr val="2C83B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54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5398C-AF1F-40CA-9DC3-7BC2FD012A1A}" type="datetimeFigureOut">
              <a:rPr lang="pl-PL"/>
              <a:pPr>
                <a:defRPr/>
              </a:pPr>
              <a:t>2016-03-15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8F5AF-A12A-47DF-840B-728AEE7D0D3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BF419-F905-47CB-8F5E-D0534C01CB6E}" type="datetimeFigureOut">
              <a:rPr lang="pl-PL"/>
              <a:pPr>
                <a:defRPr/>
              </a:pPr>
              <a:t>2016-03-15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62B64-40A9-4D13-A280-4F38E96ADCA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5C493-4985-4011-9B5A-C98F0D36D652}" type="datetimeFigureOut">
              <a:rPr lang="pl-PL"/>
              <a:pPr>
                <a:defRPr/>
              </a:pPr>
              <a:t>2016-03-15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1F969-87A7-41EC-9F70-DEC2BDFD831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F8C02-704B-4048-8F47-79D8B1A982C4}" type="datetimeFigureOut">
              <a:rPr lang="pl-PL"/>
              <a:pPr>
                <a:defRPr/>
              </a:pPr>
              <a:t>2016-03-15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F114A-2473-41BD-B817-C13AF32E3D4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4B1AD-B6FE-4CED-AE3C-7E77D71157FB}" type="datetimeFigureOut">
              <a:rPr lang="pl-PL"/>
              <a:pPr>
                <a:defRPr/>
              </a:pPr>
              <a:t>2016-03-15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2B00D-3A3B-4CD2-B2B9-FEAF682528C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752DA-88C8-44AD-9C4F-E9A256894C0B}" type="datetimeFigureOut">
              <a:rPr lang="pl-PL"/>
              <a:pPr>
                <a:defRPr/>
              </a:pPr>
              <a:t>2016-03-15</a:t>
            </a:fld>
            <a:endParaRPr lang="pl-P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F5142-A54B-4D0A-888F-42671145EAF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30BEE-22B0-4EDC-B64D-7CEE5BC935F7}" type="datetimeFigureOut">
              <a:rPr lang="pl-PL"/>
              <a:pPr>
                <a:defRPr/>
              </a:pPr>
              <a:t>2016-03-15</a:t>
            </a:fld>
            <a:endParaRPr lang="pl-P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44375-7F3A-4F7D-A1DF-FC58669A398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51630-E331-4677-9D9A-3314833A6664}" type="datetimeFigureOut">
              <a:rPr lang="pl-PL"/>
              <a:pPr>
                <a:defRPr/>
              </a:pPr>
              <a:t>2016-03-15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A1A29-9904-45C7-84A3-4AEBD1B076B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D86CE-C5F6-4F7E-8088-0A5063819C07}" type="datetimeFigureOut">
              <a:rPr lang="pl-PL"/>
              <a:pPr>
                <a:defRPr/>
              </a:pPr>
              <a:t>2016-03-15</a:t>
            </a:fld>
            <a:endParaRPr lang="pl-P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426FF-6760-4EFB-A862-5B43026EEE7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ED822-1876-421C-9490-06887C6901E4}" type="datetimeFigureOut">
              <a:rPr lang="pl-PL"/>
              <a:pPr>
                <a:defRPr/>
              </a:pPr>
              <a:t>2016-03-15</a:t>
            </a:fld>
            <a:endParaRPr lang="pl-P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599D5-1735-4FB9-ABE3-2B312DD5BB6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89B46-08CC-43C8-B6A5-A9A78BB75085}" type="datetimeFigureOut">
              <a:rPr lang="pl-PL"/>
              <a:pPr>
                <a:defRPr/>
              </a:pPr>
              <a:t>2016-03-15</a:t>
            </a:fld>
            <a:endParaRPr lang="pl-P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FF5D2-24F1-4FDD-AEDA-EF017ACF32D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l-PL" smtClean="0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0B2537F-82F5-47A4-B8AF-A206EB6510D6}" type="datetimeFigureOut">
              <a:rPr lang="pl-PL"/>
              <a:pPr>
                <a:defRPr/>
              </a:pPr>
              <a:t>2016-03-15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B0CE099-6293-4B86-B2B8-9611D0C6F88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4471" y="147917"/>
            <a:ext cx="11927541" cy="1033095"/>
          </a:xfrm>
          <a:prstGeom prst="round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chemeClr val="accent5">
                <a:lumMod val="7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54306" tIns="77154" rIns="154306" bIns="7715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altLang="pl-PL" b="1" dirty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Naslov </a:t>
            </a:r>
            <a:r>
              <a:rPr lang="hr-HR" altLang="pl-PL" b="1" dirty="0" err="1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postera</a:t>
            </a:r>
            <a:r>
              <a:rPr lang="hr-HR" altLang="pl-PL" b="1" dirty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pl-PL" b="1" dirty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Poster Title</a:t>
            </a:r>
            <a:r>
              <a:rPr lang="en-US" altLang="pl-P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pl-P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pl-P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pl-P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r-HR" altLang="pl-P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Imena autora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ja-JP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</a:t>
            </a:r>
            <a:r>
              <a:rPr lang="hr-HR" altLang="ja-JP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hr-HR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altLang="ja-JP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ames</a:t>
            </a:r>
            <a:r>
              <a:rPr lang="en-US" altLang="ja-JP" sz="18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ja-JP" sz="18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r-HR" altLang="ja-JP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Ustanova/ </a:t>
            </a:r>
            <a:r>
              <a:rPr lang="hr-HR" altLang="ja-JP" sz="9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Institution</a:t>
            </a:r>
            <a:endParaRPr lang="en-US" altLang="pl-PL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4938" y="6516688"/>
            <a:ext cx="11926887" cy="204787"/>
          </a:xfrm>
          <a:prstGeom prst="round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54306" tIns="77154" rIns="154306" bIns="77154" anchor="ctr"/>
          <a:lstStyle/>
          <a:p>
            <a:pPr algn="ctr">
              <a:defRPr/>
            </a:pPr>
            <a:endParaRPr lang="pl-PL" sz="1801" dirty="0">
              <a:solidFill>
                <a:schemeClr val="tx1"/>
              </a:solidFill>
            </a:endParaRPr>
          </a:p>
        </p:txBody>
      </p:sp>
      <p:sp>
        <p:nvSpPr>
          <p:cNvPr id="1059" name="Rectangle 10"/>
          <p:cNvSpPr>
            <a:spLocks noChangeArrowheads="1"/>
          </p:cNvSpPr>
          <p:nvPr/>
        </p:nvSpPr>
        <p:spPr bwMode="auto">
          <a:xfrm>
            <a:off x="309563" y="314325"/>
            <a:ext cx="19939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altLang="pl-PL" sz="1600" b="1">
                <a:solidFill>
                  <a:schemeClr val="bg1"/>
                </a:solidFill>
                <a:cs typeface="Arial" charset="0"/>
              </a:rPr>
              <a:t>Broj postera/</a:t>
            </a:r>
            <a:endParaRPr lang="en-US" altLang="pl-PL" sz="1600" b="1">
              <a:solidFill>
                <a:schemeClr val="bg1"/>
              </a:solidFill>
              <a:cs typeface="Arial" charset="0"/>
            </a:endParaRPr>
          </a:p>
          <a:p>
            <a:r>
              <a:rPr lang="en-US" altLang="pl-PL" sz="1600" b="1">
                <a:solidFill>
                  <a:schemeClr val="bg1"/>
                </a:solidFill>
                <a:cs typeface="Arial" charset="0"/>
              </a:rPr>
              <a:t>Poster</a:t>
            </a:r>
            <a:r>
              <a:rPr lang="hr-HR" altLang="pl-PL" sz="1600" b="1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pl-PL" sz="1600" b="1">
                <a:solidFill>
                  <a:schemeClr val="bg1"/>
                </a:solidFill>
                <a:cs typeface="Arial" charset="0"/>
              </a:rPr>
              <a:t>number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34469" y="1466588"/>
            <a:ext cx="5607423" cy="205257"/>
          </a:xfrm>
          <a:prstGeom prst="round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54306" tIns="77154" rIns="154306" bIns="7715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Uvod/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063" name="TextBox 10"/>
          <p:cNvSpPr txBox="1">
            <a:spLocks noChangeArrowheads="1"/>
          </p:cNvSpPr>
          <p:nvPr/>
        </p:nvSpPr>
        <p:spPr bwMode="auto">
          <a:xfrm>
            <a:off x="134938" y="1731963"/>
            <a:ext cx="5607050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altLang="pl-PL" sz="1200">
                <a:ea typeface="ＭＳ Ｐゴシック"/>
                <a:cs typeface="ＭＳ Ｐゴシック"/>
              </a:rPr>
              <a:t>Kopirajte ovdje sadržaj teksta te podesite veličinu fonta tako da stane u zadanu kućicu. Preporučamo koristiti pismovni tip „Arial” minimalne veličine znakova 1</a:t>
            </a:r>
            <a:r>
              <a:rPr lang="pl-PL" altLang="pl-PL" sz="1200">
                <a:ea typeface="ＭＳ Ｐゴシック"/>
                <a:cs typeface="ＭＳ Ｐゴシック"/>
              </a:rPr>
              <a:t>1</a:t>
            </a:r>
            <a:r>
              <a:rPr lang="hr-HR" altLang="pl-PL" sz="1200">
                <a:ea typeface="ＭＳ Ｐゴシック"/>
                <a:cs typeface="ＭＳ Ｐゴシック"/>
              </a:rPr>
              <a:t> pt. Boju pozadine naslova plakata i zaglavlja možete promjeniti prema vlastitom nahođenju./ </a:t>
            </a:r>
            <a:r>
              <a:rPr lang="en-US" altLang="pl-PL" sz="1200">
                <a:ea typeface="ＭＳ Ｐゴシック"/>
                <a:cs typeface="ＭＳ Ｐゴシック"/>
              </a:rPr>
              <a:t>Copy and paste your text content her</a:t>
            </a:r>
            <a:r>
              <a:rPr lang="hr-HR" altLang="pl-PL" sz="1200">
                <a:ea typeface="ＭＳ Ｐゴシック"/>
                <a:cs typeface="ＭＳ Ｐゴシック"/>
              </a:rPr>
              <a:t>e, </a:t>
            </a:r>
            <a:r>
              <a:rPr lang="en-US" altLang="pl-PL" sz="1200">
                <a:ea typeface="ＭＳ Ｐゴシック"/>
                <a:cs typeface="ＭＳ Ｐゴシック"/>
              </a:rPr>
              <a:t>adjusting the font size to fit</a:t>
            </a:r>
            <a:r>
              <a:rPr lang="hr-HR" altLang="pl-PL" sz="1200">
                <a:ea typeface="ＭＳ Ｐゴシック"/>
                <a:cs typeface="ＭＳ Ｐゴシック"/>
              </a:rPr>
              <a:t>. </a:t>
            </a:r>
            <a:r>
              <a:rPr lang="en-US" sz="1200">
                <a:ea typeface="ＭＳ Ｐゴシック"/>
                <a:cs typeface="ＭＳ Ｐゴシック"/>
              </a:rPr>
              <a:t>We suggest to use “Arial” as minimum font size1</a:t>
            </a:r>
            <a:r>
              <a:rPr lang="hr-HR" sz="1200">
                <a:ea typeface="ＭＳ Ｐゴシック"/>
                <a:cs typeface="ＭＳ Ｐゴシック"/>
              </a:rPr>
              <a:t>1pt. The change of b</a:t>
            </a:r>
            <a:r>
              <a:rPr lang="en-US" sz="1200">
                <a:ea typeface="ＭＳ Ｐゴシック"/>
                <a:cs typeface="ＭＳ Ｐゴシック"/>
              </a:rPr>
              <a:t>ackground color </a:t>
            </a:r>
            <a:r>
              <a:rPr lang="hr-HR" sz="1200">
                <a:ea typeface="ＭＳ Ｐゴシック"/>
                <a:cs typeface="ＭＳ Ｐゴシック"/>
              </a:rPr>
              <a:t>of the poster title and headers is optional.</a:t>
            </a:r>
          </a:p>
          <a:p>
            <a:pPr>
              <a:spcBef>
                <a:spcPct val="50000"/>
              </a:spcBef>
            </a:pPr>
            <a:endParaRPr lang="hr-HR" altLang="ja-JP" sz="1200">
              <a:cs typeface="ＭＳ Ｐゴシック"/>
            </a:endParaRPr>
          </a:p>
          <a:p>
            <a:pPr>
              <a:spcBef>
                <a:spcPct val="50000"/>
              </a:spcBef>
            </a:pPr>
            <a:endParaRPr lang="hr-HR" altLang="ja-JP" sz="1000">
              <a:cs typeface="ＭＳ Ｐゴシック"/>
            </a:endParaRPr>
          </a:p>
          <a:p>
            <a:pPr>
              <a:spcBef>
                <a:spcPct val="50000"/>
              </a:spcBef>
            </a:pPr>
            <a:r>
              <a:rPr lang="hr-HR" altLang="ja-JP" sz="1000">
                <a:cs typeface="ＭＳ Ｐゴシック"/>
              </a:rPr>
              <a:t>(Obrišite ovu kućicu nakon umetanja teksta ili slike. Ovo je samo podsjetnik./Delete this box when inserting your text or image. This is only a reminder.)</a:t>
            </a:r>
          </a:p>
        </p:txBody>
      </p:sp>
      <p:sp>
        <p:nvSpPr>
          <p:cNvPr id="1064" name="Text Box 23"/>
          <p:cNvSpPr txBox="1">
            <a:spLocks noChangeArrowheads="1"/>
          </p:cNvSpPr>
          <p:nvPr/>
        </p:nvSpPr>
        <p:spPr bwMode="auto">
          <a:xfrm>
            <a:off x="6416675" y="1731963"/>
            <a:ext cx="564515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004" tIns="60501" rIns="121004" bIns="60501">
            <a:spAutoFit/>
          </a:bodyPr>
          <a:lstStyle/>
          <a:p>
            <a:pPr defTabSz="2903538">
              <a:spcBef>
                <a:spcPct val="50000"/>
              </a:spcBef>
            </a:pPr>
            <a:r>
              <a:rPr lang="hr-HR" altLang="pl-PL" sz="1200">
                <a:ea typeface="ＭＳ Ｐゴシック"/>
                <a:cs typeface="ＭＳ Ｐゴシック"/>
              </a:rPr>
              <a:t>Kopirajte ovdje sadržaj teksta te podesite tako da stane u zadanu kućicu. /Copy and paste your text content here, adjusting the size to fit.</a:t>
            </a:r>
          </a:p>
          <a:p>
            <a:pPr defTabSz="2903538">
              <a:spcBef>
                <a:spcPct val="50000"/>
              </a:spcBef>
            </a:pPr>
            <a:endParaRPr lang="hr-HR" altLang="pl-PL" sz="1200">
              <a:ea typeface="ＭＳ Ｐゴシック"/>
              <a:cs typeface="ＭＳ Ｐゴシック"/>
            </a:endParaRPr>
          </a:p>
          <a:p>
            <a:pPr defTabSz="2903538">
              <a:spcBef>
                <a:spcPct val="50000"/>
              </a:spcBef>
            </a:pPr>
            <a:endParaRPr lang="hr-HR" altLang="pl-PL" sz="1200">
              <a:ea typeface="ＭＳ Ｐゴシック"/>
              <a:cs typeface="ＭＳ Ｐゴシック"/>
            </a:endParaRPr>
          </a:p>
          <a:p>
            <a:pPr defTabSz="2903538">
              <a:spcBef>
                <a:spcPct val="50000"/>
              </a:spcBef>
            </a:pPr>
            <a:endParaRPr lang="hr-HR" altLang="pl-PL" sz="1200">
              <a:ea typeface="ＭＳ Ｐゴシック"/>
              <a:cs typeface="ＭＳ Ｐゴシック"/>
            </a:endParaRPr>
          </a:p>
          <a:p>
            <a:pPr defTabSz="2903538">
              <a:spcBef>
                <a:spcPct val="50000"/>
              </a:spcBef>
            </a:pPr>
            <a:endParaRPr lang="hr-HR" altLang="pl-PL" sz="1200">
              <a:ea typeface="ＭＳ Ｐゴシック"/>
              <a:cs typeface="ＭＳ Ｐゴシック"/>
            </a:endParaRPr>
          </a:p>
        </p:txBody>
      </p:sp>
      <p:graphicFrame>
        <p:nvGraphicFramePr>
          <p:cNvPr id="1056" name="Object 32"/>
          <p:cNvGraphicFramePr>
            <a:graphicFrameLocks noChangeAspect="1"/>
          </p:cNvGraphicFramePr>
          <p:nvPr/>
        </p:nvGraphicFramePr>
        <p:xfrm>
          <a:off x="6494463" y="4935538"/>
          <a:ext cx="2628900" cy="1471612"/>
        </p:xfrm>
        <a:graphic>
          <a:graphicData uri="http://schemas.openxmlformats.org/presentationml/2006/ole">
            <p:oleObj spid="_x0000_s1056" name="Chart" r:id="rId3" imgW="4914869" imgH="2295433" progId="Excel.Sheet.8">
              <p:embed/>
            </p:oleObj>
          </a:graphicData>
        </a:graphic>
      </p:graphicFrame>
      <p:sp>
        <p:nvSpPr>
          <p:cNvPr id="21" name="Rounded Rectangle 20"/>
          <p:cNvSpPr/>
          <p:nvPr/>
        </p:nvSpPr>
        <p:spPr>
          <a:xfrm>
            <a:off x="6454589" y="1470362"/>
            <a:ext cx="5607423" cy="205257"/>
          </a:xfrm>
          <a:prstGeom prst="round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54306" tIns="77154" rIns="154306" bIns="7715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Rezultati/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34469" y="4026232"/>
            <a:ext cx="5607423" cy="205257"/>
          </a:xfrm>
          <a:prstGeom prst="round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54306" tIns="77154" rIns="154306" bIns="7715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Metode/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454589" y="4011224"/>
            <a:ext cx="5607423" cy="205257"/>
          </a:xfrm>
          <a:prstGeom prst="round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54306" tIns="77154" rIns="154306" bIns="7715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Zaključak/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074" name="Text Box 43"/>
          <p:cNvSpPr txBox="1">
            <a:spLocks noChangeArrowheads="1"/>
          </p:cNvSpPr>
          <p:nvPr/>
        </p:nvSpPr>
        <p:spPr bwMode="auto">
          <a:xfrm>
            <a:off x="134938" y="4300538"/>
            <a:ext cx="2498725" cy="2176462"/>
          </a:xfrm>
          <a:prstGeom prst="rect">
            <a:avLst/>
          </a:prstGeom>
          <a:solidFill>
            <a:srgbClr val="FFFFE9"/>
          </a:solidFill>
          <a:ln w="28575">
            <a:noFill/>
            <a:miter lim="800000"/>
            <a:headEnd/>
            <a:tailEnd/>
          </a:ln>
        </p:spPr>
        <p:txBody>
          <a:bodyPr lIns="121004" tIns="121022" rIns="121004" bIns="121022">
            <a:spAutoFit/>
          </a:bodyPr>
          <a:lstStyle/>
          <a:p>
            <a:pPr defTabSz="2903538">
              <a:spcBef>
                <a:spcPct val="50000"/>
              </a:spcBef>
            </a:pPr>
            <a:r>
              <a:rPr lang="hr-HR" altLang="pl-PL" sz="1200">
                <a:ea typeface="ＭＳ Ｐゴシック"/>
                <a:cs typeface="ＭＳ Ｐゴシック"/>
              </a:rPr>
              <a:t>Kopirajte ovdje sadržaj teksta te podesite tako da stane u zadanu kućicu. /Copy and paste your text content here, adjusting the size to fit.</a:t>
            </a:r>
          </a:p>
          <a:p>
            <a:pPr algn="ctr" defTabSz="2903538">
              <a:spcBef>
                <a:spcPct val="50000"/>
              </a:spcBef>
            </a:pPr>
            <a:endParaRPr lang="hr-HR" altLang="pl-PL" sz="800">
              <a:ea typeface="ＭＳ Ｐゴシック"/>
              <a:cs typeface="ＭＳ Ｐゴシック"/>
            </a:endParaRPr>
          </a:p>
          <a:p>
            <a:pPr defTabSz="2903538">
              <a:spcBef>
                <a:spcPct val="50000"/>
              </a:spcBef>
            </a:pPr>
            <a:r>
              <a:rPr lang="en-US" altLang="pl-PL" sz="1000">
                <a:ea typeface="ＭＳ Ｐゴシック"/>
                <a:cs typeface="ＭＳ Ｐゴシック"/>
              </a:rPr>
              <a:t>(Obrišite ovu kućicu </a:t>
            </a:r>
            <a:r>
              <a:rPr lang="hr-HR" altLang="pl-PL" sz="1000">
                <a:ea typeface="ＭＳ Ｐゴシック"/>
                <a:cs typeface="ＭＳ Ｐゴシック"/>
              </a:rPr>
              <a:t>nakon</a:t>
            </a:r>
            <a:r>
              <a:rPr lang="en-US" altLang="pl-PL" sz="1000">
                <a:ea typeface="ＭＳ Ｐゴシック"/>
                <a:cs typeface="ＭＳ Ｐゴシック"/>
              </a:rPr>
              <a:t> umetanja teksta ili slike. Ovo je samo</a:t>
            </a:r>
            <a:r>
              <a:rPr lang="hr-HR" altLang="pl-PL" sz="1000">
                <a:ea typeface="ＭＳ Ｐゴシック"/>
                <a:cs typeface="ＭＳ Ｐゴシック"/>
              </a:rPr>
              <a:t> </a:t>
            </a:r>
            <a:r>
              <a:rPr lang="en-US" altLang="pl-PL" sz="1000">
                <a:ea typeface="ＭＳ Ｐゴシック"/>
                <a:cs typeface="ＭＳ Ｐゴシック"/>
              </a:rPr>
              <a:t>podsjetnik./Delete this box when inserting your text or image. This is only a reminder.)</a:t>
            </a:r>
          </a:p>
        </p:txBody>
      </p:sp>
      <p:pic>
        <p:nvPicPr>
          <p:cNvPr id="1075" name="Picture 5" descr="http://tipsindeed.com/wp-content/uploads/2011/04/PivotTable-Report-chart1.jpg"/>
          <p:cNvPicPr>
            <a:picLocks noChangeAspect="1" noChangeArrowheads="1"/>
          </p:cNvPicPr>
          <p:nvPr/>
        </p:nvPicPr>
        <p:blipFill>
          <a:blip r:embed="rId4"/>
          <a:srcRect t="28905" r="4909" b="12183"/>
          <a:stretch>
            <a:fillRect/>
          </a:stretch>
        </p:blipFill>
        <p:spPr bwMode="auto">
          <a:xfrm>
            <a:off x="6416675" y="2292350"/>
            <a:ext cx="2522538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6" name="Text Box 23"/>
          <p:cNvSpPr txBox="1">
            <a:spLocks noChangeArrowheads="1"/>
          </p:cNvSpPr>
          <p:nvPr/>
        </p:nvSpPr>
        <p:spPr bwMode="auto">
          <a:xfrm>
            <a:off x="6462713" y="4327525"/>
            <a:ext cx="548481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004" tIns="60501" rIns="121004" bIns="60501">
            <a:spAutoFit/>
          </a:bodyPr>
          <a:lstStyle/>
          <a:p>
            <a:pPr defTabSz="2903538">
              <a:spcBef>
                <a:spcPct val="50000"/>
              </a:spcBef>
            </a:pPr>
            <a:r>
              <a:rPr lang="en-US" altLang="pl-PL" sz="1200">
                <a:ea typeface="ＭＳ Ｐゴシック"/>
                <a:cs typeface="ＭＳ Ｐゴシック"/>
              </a:rPr>
              <a:t>Kopirajte </a:t>
            </a:r>
            <a:r>
              <a:rPr lang="hr-HR" altLang="pl-PL" sz="1200">
                <a:ea typeface="ＭＳ Ｐゴシック"/>
                <a:cs typeface="ＭＳ Ｐゴシック"/>
              </a:rPr>
              <a:t>ovdje </a:t>
            </a:r>
            <a:r>
              <a:rPr lang="en-US" altLang="pl-PL" sz="1200">
                <a:ea typeface="ＭＳ Ｐゴシック"/>
                <a:cs typeface="ＭＳ Ｐゴシック"/>
              </a:rPr>
              <a:t>s</a:t>
            </a:r>
            <a:r>
              <a:rPr lang="hr-HR" altLang="pl-PL" sz="1200">
                <a:ea typeface="ＭＳ Ｐゴシック"/>
                <a:cs typeface="ＭＳ Ｐゴシック"/>
              </a:rPr>
              <a:t>adržaj</a:t>
            </a:r>
            <a:r>
              <a:rPr lang="en-US" altLang="pl-PL" sz="1200">
                <a:ea typeface="ＭＳ Ｐゴシック"/>
                <a:cs typeface="ＭＳ Ｐゴシック"/>
              </a:rPr>
              <a:t> tekst</a:t>
            </a:r>
            <a:r>
              <a:rPr lang="hr-HR" altLang="pl-PL" sz="1200">
                <a:ea typeface="ＭＳ Ｐゴシック"/>
                <a:cs typeface="ＭＳ Ｐゴシック"/>
              </a:rPr>
              <a:t>a</a:t>
            </a:r>
            <a:r>
              <a:rPr lang="en-US" altLang="pl-PL" sz="1200">
                <a:ea typeface="ＭＳ Ｐゴシック"/>
                <a:cs typeface="ＭＳ Ｐゴシック"/>
              </a:rPr>
              <a:t> </a:t>
            </a:r>
            <a:r>
              <a:rPr lang="hr-HR" altLang="pl-PL" sz="1200">
                <a:ea typeface="ＭＳ Ｐゴシック"/>
                <a:cs typeface="ＭＳ Ｐゴシック"/>
              </a:rPr>
              <a:t>te </a:t>
            </a:r>
            <a:r>
              <a:rPr lang="en-US" altLang="pl-PL" sz="1200">
                <a:ea typeface="ＭＳ Ｐゴシック"/>
                <a:cs typeface="ＭＳ Ｐゴシック"/>
              </a:rPr>
              <a:t>pode</a:t>
            </a:r>
            <a:r>
              <a:rPr lang="hr-HR" altLang="pl-PL" sz="1200">
                <a:ea typeface="ＭＳ Ｐゴシック"/>
                <a:cs typeface="ＭＳ Ｐゴシック"/>
              </a:rPr>
              <a:t>site tako </a:t>
            </a:r>
            <a:r>
              <a:rPr lang="en-US" altLang="pl-PL" sz="1200">
                <a:ea typeface="ＭＳ Ｐゴシック"/>
                <a:cs typeface="ＭＳ Ｐゴシック"/>
              </a:rPr>
              <a:t>da stane</a:t>
            </a:r>
            <a:r>
              <a:rPr lang="hr-HR" altLang="pl-PL" sz="1200">
                <a:ea typeface="ＭＳ Ｐゴシック"/>
                <a:cs typeface="ＭＳ Ｐゴシック"/>
              </a:rPr>
              <a:t> u zadanu kućicu</a:t>
            </a:r>
            <a:r>
              <a:rPr lang="en-US" altLang="pl-PL" sz="1200">
                <a:ea typeface="ＭＳ Ｐゴシック"/>
                <a:cs typeface="ＭＳ Ｐゴシック"/>
              </a:rPr>
              <a:t>.</a:t>
            </a:r>
            <a:r>
              <a:rPr lang="hr-HR" altLang="pl-PL" sz="1200">
                <a:ea typeface="ＭＳ Ｐゴシック"/>
                <a:cs typeface="ＭＳ Ｐゴシック"/>
              </a:rPr>
              <a:t> /</a:t>
            </a:r>
            <a:r>
              <a:rPr lang="en-US" altLang="pl-PL" sz="1200">
                <a:ea typeface="ＭＳ Ｐゴシック"/>
                <a:cs typeface="ＭＳ Ｐゴシック"/>
              </a:rPr>
              <a:t>Copy and paste your</a:t>
            </a:r>
            <a:r>
              <a:rPr lang="hr-HR" altLang="pl-PL" sz="1200">
                <a:ea typeface="ＭＳ Ｐゴシック"/>
                <a:cs typeface="ＭＳ Ｐゴシック"/>
              </a:rPr>
              <a:t> text </a:t>
            </a:r>
            <a:r>
              <a:rPr lang="en-US" altLang="pl-PL" sz="1200">
                <a:ea typeface="ＭＳ Ｐゴシック"/>
                <a:cs typeface="ＭＳ Ｐゴシック"/>
              </a:rPr>
              <a:t>content here, adjusting the size to fit</a:t>
            </a:r>
            <a:r>
              <a:rPr lang="en-US" altLang="pl-PL" sz="1700">
                <a:ea typeface="ＭＳ Ｐゴシック"/>
                <a:cs typeface="ＭＳ Ｐゴシック"/>
              </a:rPr>
              <a:t>.</a:t>
            </a:r>
            <a:endParaRPr lang="en-US" altLang="pl-PL" sz="2700">
              <a:ea typeface="ＭＳ Ｐゴシック"/>
              <a:cs typeface="ＭＳ Ｐゴシック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363088" y="4974272"/>
            <a:ext cx="2387949" cy="181794"/>
          </a:xfrm>
          <a:prstGeom prst="round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54306" tIns="77154" rIns="154306" bIns="7715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Literatura/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9934578" y="314801"/>
            <a:ext cx="1744408" cy="726627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1081" name="Text Box 45"/>
          <p:cNvSpPr txBox="1">
            <a:spLocks noChangeArrowheads="1"/>
          </p:cNvSpPr>
          <p:nvPr/>
        </p:nvSpPr>
        <p:spPr bwMode="auto">
          <a:xfrm>
            <a:off x="9020175" y="2292350"/>
            <a:ext cx="3041650" cy="1682750"/>
          </a:xfrm>
          <a:prstGeom prst="rect">
            <a:avLst/>
          </a:prstGeom>
          <a:solidFill>
            <a:srgbClr val="FFFFE9"/>
          </a:solidFill>
          <a:ln w="28575">
            <a:solidFill>
              <a:srgbClr val="6784DF"/>
            </a:solidFill>
            <a:miter lim="800000"/>
            <a:headEnd/>
            <a:tailEnd/>
          </a:ln>
        </p:spPr>
        <p:txBody>
          <a:bodyPr lIns="121022" tIns="121022" rIns="121022" bIns="121022">
            <a:spAutoFit/>
          </a:bodyPr>
          <a:lstStyle/>
          <a:p>
            <a:pPr algn="just" defTabSz="2903538">
              <a:spcBef>
                <a:spcPct val="50000"/>
              </a:spcBef>
            </a:pPr>
            <a:r>
              <a:rPr lang="vi-VN" altLang="pl-PL" sz="900">
                <a:ea typeface="ＭＳ Ｐゴシック"/>
                <a:cs typeface="ＭＳ Ｐゴシック"/>
              </a:rPr>
              <a:t>Ukoliko koristite grafove u Excel-u kopirajte ih i zalijepite ovdje. Graf se može rastegnuti po potrebi. Ako je potrebno urediti dijelove grafa, preporučujemo uređivanje izvornog oblika u Excelu, a zatim ponovno kopiranje novog grafa./</a:t>
            </a:r>
            <a:r>
              <a:rPr lang="hr-HR" altLang="pl-PL" sz="900">
                <a:ea typeface="ＭＳ Ｐゴシック"/>
                <a:cs typeface="ＭＳ Ｐゴシック"/>
              </a:rPr>
              <a:t> </a:t>
            </a:r>
            <a:r>
              <a:rPr lang="vi-VN" altLang="pl-PL" sz="900">
                <a:ea typeface="ＭＳ Ｐゴシック"/>
                <a:cs typeface="ＭＳ Ｐゴシック"/>
              </a:rPr>
              <a:t>Copy and paste your Excel chart. The chart can be stretched to fit as required. If you need to edit parts of the chart, we recommend</a:t>
            </a:r>
            <a:r>
              <a:rPr lang="hr-HR" altLang="pl-PL" sz="900">
                <a:ea typeface="ＭＳ Ｐゴシック"/>
                <a:cs typeface="ＭＳ Ｐゴシック"/>
              </a:rPr>
              <a:t> to</a:t>
            </a:r>
            <a:r>
              <a:rPr lang="vi-VN" altLang="pl-PL" sz="900">
                <a:ea typeface="ＭＳ Ｐゴシック"/>
                <a:cs typeface="ＭＳ Ｐゴシック"/>
              </a:rPr>
              <a:t> edit the original chart in Excel, then re-paste</a:t>
            </a:r>
            <a:r>
              <a:rPr lang="hr-HR" altLang="pl-PL" sz="900">
                <a:ea typeface="ＭＳ Ｐゴシック"/>
                <a:cs typeface="ＭＳ Ｐゴシック"/>
              </a:rPr>
              <a:t> it</a:t>
            </a:r>
            <a:r>
              <a:rPr lang="vi-VN" altLang="pl-PL" sz="900">
                <a:ea typeface="ＭＳ Ｐゴシック"/>
                <a:cs typeface="ＭＳ Ｐゴシック"/>
              </a:rPr>
              <a:t> the new chart. </a:t>
            </a:r>
            <a:endParaRPr lang="hr-HR" altLang="pl-PL" sz="900">
              <a:ea typeface="ＭＳ Ｐゴシック"/>
              <a:cs typeface="ＭＳ Ｐゴシック"/>
            </a:endParaRPr>
          </a:p>
          <a:p>
            <a:pPr algn="just" defTabSz="2903538">
              <a:spcBef>
                <a:spcPct val="50000"/>
              </a:spcBef>
            </a:pPr>
            <a:r>
              <a:rPr lang="vi-VN" altLang="pl-PL" sz="800">
                <a:ea typeface="ＭＳ Ｐゴシック"/>
                <a:cs typeface="ＭＳ Ｐゴシック"/>
              </a:rPr>
              <a:t>(Obrišite ovu kućicu./Delete this box.)</a:t>
            </a:r>
          </a:p>
        </p:txBody>
      </p:sp>
      <p:sp>
        <p:nvSpPr>
          <p:cNvPr id="1082" name="TextBox 5"/>
          <p:cNvSpPr txBox="1">
            <a:spLocks noChangeArrowheads="1"/>
          </p:cNvSpPr>
          <p:nvPr/>
        </p:nvSpPr>
        <p:spPr bwMode="auto">
          <a:xfrm>
            <a:off x="9396413" y="5203825"/>
            <a:ext cx="23923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200">
                <a:cs typeface="Arial" charset="0"/>
              </a:rPr>
              <a:t>Literaturu nije obavezno navoditi. Reference se numeriraju rednim brojevima./ Specifying </a:t>
            </a:r>
            <a:r>
              <a:rPr lang="en-US" sz="1200">
                <a:cs typeface="Arial" charset="0"/>
              </a:rPr>
              <a:t>literature </a:t>
            </a:r>
            <a:r>
              <a:rPr lang="hr-HR" sz="1200">
                <a:cs typeface="Arial" charset="0"/>
              </a:rPr>
              <a:t>is </a:t>
            </a:r>
            <a:r>
              <a:rPr lang="en-US" sz="1200">
                <a:cs typeface="Arial" charset="0"/>
              </a:rPr>
              <a:t>not </a:t>
            </a:r>
            <a:r>
              <a:rPr lang="hr-HR" sz="1200">
                <a:cs typeface="Arial" charset="0"/>
              </a:rPr>
              <a:t>obligatory</a:t>
            </a:r>
            <a:r>
              <a:rPr lang="en-US" sz="1200">
                <a:cs typeface="Arial" charset="0"/>
              </a:rPr>
              <a:t>.</a:t>
            </a:r>
            <a:r>
              <a:rPr lang="hr-HR" sz="1200">
                <a:cs typeface="Arial" charset="0"/>
              </a:rPr>
              <a:t> </a:t>
            </a:r>
            <a:r>
              <a:rPr lang="en-US" sz="1200">
                <a:cs typeface="Arial" charset="0"/>
              </a:rPr>
              <a:t>References are nu</a:t>
            </a:r>
            <a:r>
              <a:rPr lang="hr-HR" sz="1200">
                <a:cs typeface="Arial" charset="0"/>
              </a:rPr>
              <a:t>m</a:t>
            </a:r>
            <a:r>
              <a:rPr lang="en-US" sz="1200">
                <a:cs typeface="Arial" charset="0"/>
              </a:rPr>
              <a:t>bered</a:t>
            </a:r>
            <a:r>
              <a:rPr lang="hr-HR" sz="1200">
                <a:cs typeface="Arial" charset="0"/>
              </a:rPr>
              <a:t> by</a:t>
            </a:r>
            <a:r>
              <a:rPr lang="en-US" sz="1200">
                <a:cs typeface="Arial" charset="0"/>
              </a:rPr>
              <a:t> ordinal numbers</a:t>
            </a:r>
            <a:r>
              <a:rPr lang="hr-HR" sz="1200">
                <a:cs typeface="Arial" charset="0"/>
              </a:rPr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0013" y="4473575"/>
            <a:ext cx="1430337" cy="1077913"/>
          </a:xfrm>
          <a:prstGeom prst="rect">
            <a:avLst/>
          </a:prstGeom>
          <a:ln>
            <a:solidFill>
              <a:srgbClr val="6784D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51325" y="4478338"/>
            <a:ext cx="1490663" cy="107315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85" name="TextBox 1"/>
          <p:cNvSpPr txBox="1">
            <a:spLocks noChangeArrowheads="1"/>
          </p:cNvSpPr>
          <p:nvPr/>
        </p:nvSpPr>
        <p:spPr bwMode="auto">
          <a:xfrm>
            <a:off x="2633663" y="5599113"/>
            <a:ext cx="14303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000">
                <a:cs typeface="Arial" charset="0"/>
              </a:rPr>
              <a:t>Slika 1/Figure 1</a:t>
            </a:r>
          </a:p>
        </p:txBody>
      </p:sp>
      <p:sp>
        <p:nvSpPr>
          <p:cNvPr id="1086" name="TextBox 23"/>
          <p:cNvSpPr txBox="1">
            <a:spLocks noChangeArrowheads="1"/>
          </p:cNvSpPr>
          <p:nvPr/>
        </p:nvSpPr>
        <p:spPr bwMode="auto">
          <a:xfrm>
            <a:off x="4216400" y="5603875"/>
            <a:ext cx="142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000">
                <a:cs typeface="Arial" charset="0"/>
              </a:rPr>
              <a:t>Slika 2/Figure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322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 Light</vt:lpstr>
      <vt:lpstr>Calibri</vt:lpstr>
      <vt:lpstr>ＭＳ Ｐゴシック</vt:lpstr>
      <vt:lpstr>Office Theme</vt:lpstr>
      <vt:lpstr>Chart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magdalena zieba</dc:creator>
  <cp:lastModifiedBy>citlab</cp:lastModifiedBy>
  <cp:revision>33</cp:revision>
  <dcterms:created xsi:type="dcterms:W3CDTF">2014-04-24T15:39:26Z</dcterms:created>
  <dcterms:modified xsi:type="dcterms:W3CDTF">2016-03-15T13:14:38Z</dcterms:modified>
</cp:coreProperties>
</file>