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Poppins"/>
      <p:regular r:id="rId24"/>
      <p:bold r:id="rId25"/>
      <p:italic r:id="rId26"/>
      <p:boldItalic r:id="rId27"/>
    </p:embeddedFont>
    <p:embeddedFont>
      <p:font typeface="Source Code Pro"/>
      <p:regular r:id="rId28"/>
      <p:bold r:id="rId29"/>
      <p:italic r:id="rId30"/>
      <p:boldItalic r:id="rId31"/>
    </p:embeddedFont>
    <p:embeddedFont>
      <p:font typeface="PT Sans"/>
      <p:regular r:id="rId32"/>
      <p:bold r:id="rId33"/>
      <p:italic r:id="rId34"/>
      <p:boldItalic r:id="rId35"/>
    </p:embeddedFont>
    <p:embeddedFont>
      <p:font typeface="IBM Plex Mon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oppins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-italic.fntdata"/><Relationship Id="rId25" Type="http://schemas.openxmlformats.org/officeDocument/2006/relationships/font" Target="fonts/Poppins-bold.fntdata"/><Relationship Id="rId28" Type="http://schemas.openxmlformats.org/officeDocument/2006/relationships/font" Target="fonts/SourceCodePro-regular.fntdata"/><Relationship Id="rId27" Type="http://schemas.openxmlformats.org/officeDocument/2006/relationships/font" Target="fonts/Poppi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Code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SourceCodePro-boldItalic.fntdata"/><Relationship Id="rId30" Type="http://schemas.openxmlformats.org/officeDocument/2006/relationships/font" Target="fonts/SourceCodePro-italic.fntdata"/><Relationship Id="rId11" Type="http://schemas.openxmlformats.org/officeDocument/2006/relationships/slide" Target="slides/slide7.xml"/><Relationship Id="rId33" Type="http://schemas.openxmlformats.org/officeDocument/2006/relationships/font" Target="fonts/PTSans-bold.fntdata"/><Relationship Id="rId10" Type="http://schemas.openxmlformats.org/officeDocument/2006/relationships/slide" Target="slides/slide6.xml"/><Relationship Id="rId32" Type="http://schemas.openxmlformats.org/officeDocument/2006/relationships/font" Target="fonts/PTSans-regular.fntdata"/><Relationship Id="rId13" Type="http://schemas.openxmlformats.org/officeDocument/2006/relationships/slide" Target="slides/slide9.xml"/><Relationship Id="rId35" Type="http://schemas.openxmlformats.org/officeDocument/2006/relationships/font" Target="fonts/PTSans-boldItalic.fntdata"/><Relationship Id="rId12" Type="http://schemas.openxmlformats.org/officeDocument/2006/relationships/slide" Target="slides/slide8.xml"/><Relationship Id="rId34" Type="http://schemas.openxmlformats.org/officeDocument/2006/relationships/font" Target="fonts/PTSans-italic.fntdata"/><Relationship Id="rId15" Type="http://schemas.openxmlformats.org/officeDocument/2006/relationships/slide" Target="slides/slide11.xml"/><Relationship Id="rId37" Type="http://schemas.openxmlformats.org/officeDocument/2006/relationships/font" Target="fonts/IBMPlexMono-bold.fntdata"/><Relationship Id="rId14" Type="http://schemas.openxmlformats.org/officeDocument/2006/relationships/slide" Target="slides/slide10.xml"/><Relationship Id="rId36" Type="http://schemas.openxmlformats.org/officeDocument/2006/relationships/font" Target="fonts/IBMPlexMono-regular.fntdata"/><Relationship Id="rId17" Type="http://schemas.openxmlformats.org/officeDocument/2006/relationships/slide" Target="slides/slide13.xml"/><Relationship Id="rId39" Type="http://schemas.openxmlformats.org/officeDocument/2006/relationships/font" Target="fonts/IBMPlexMono-boldItalic.fntdata"/><Relationship Id="rId16" Type="http://schemas.openxmlformats.org/officeDocument/2006/relationships/slide" Target="slides/slide12.xml"/><Relationship Id="rId38" Type="http://schemas.openxmlformats.org/officeDocument/2006/relationships/font" Target="fonts/IBMPlexMono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d1bf8d60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d1bf8d60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g379b2eda88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3" name="Google Shape;1643;g379b2eda88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g371cf2fbced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Google Shape;1657;g371cf2fbced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9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g371cf2fbced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1" name="Google Shape;1671;g371cf2fbced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g371cf2fbced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7" name="Google Shape;1717;g371cf2fbced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4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g379b2eda88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6" name="Google Shape;1736;g379b2eda88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379b2eda88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1" name="Google Shape;1751;g379b2eda88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g371cf2fbced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5" name="Google Shape;1765;g371cf2fbced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7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g371cf2fbced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9" name="Google Shape;1779;g371cf2fbced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371cf2fbced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371cf2fbced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371cf2fbced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371cf2fbced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24e5c2c9e4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24e5c2c9e4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24e6b4d5c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24e6b4d5c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g24ed99bf1a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8" name="Google Shape;1508;g24ed99bf1a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371cf2fbce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371cf2fbc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g377d948019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5" name="Google Shape;1545;g377d948019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371cf2fbce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371cf2fbce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g377d948019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5" name="Google Shape;1615;g377d948019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g377d948019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9" name="Google Shape;1629;g377d948019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rect b="b" l="l" r="r" t="t"/>
              <a:pathLst>
                <a:path extrusionOk="0" h="32774" w="285545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" name="Google Shape;54;p2"/>
          <p:cNvSpPr txBox="1"/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5" name="Google Shape;55;p2"/>
          <p:cNvSpPr txBox="1"/>
          <p:nvPr>
            <p:ph idx="1" type="subTitle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/>
          <p:nvPr>
            <p:ph hasCustomPrompt="1" type="title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/>
          <p:nvPr>
            <p:ph idx="1" type="subTitle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6" name="Google Shape;496;p13"/>
          <p:cNvSpPr txBox="1"/>
          <p:nvPr>
            <p:ph idx="1" type="subTitle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13"/>
          <p:cNvSpPr txBox="1"/>
          <p:nvPr>
            <p:ph idx="2" type="subTitle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13"/>
          <p:cNvSpPr txBox="1"/>
          <p:nvPr>
            <p:ph idx="3" type="subTitle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13"/>
          <p:cNvSpPr txBox="1"/>
          <p:nvPr>
            <p:ph idx="4" type="subTitle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13"/>
          <p:cNvSpPr txBox="1"/>
          <p:nvPr>
            <p:ph hasCustomPrompt="1" idx="5" type="title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/>
          <p:nvPr>
            <p:ph hasCustomPrompt="1" idx="6" type="title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/>
          <p:nvPr>
            <p:ph hasCustomPrompt="1" idx="7" type="title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/>
          <p:nvPr>
            <p:ph hasCustomPrompt="1" idx="8" type="title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/>
          <p:nvPr>
            <p:ph idx="9" type="subTitle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05" name="Google Shape;505;p13"/>
          <p:cNvSpPr txBox="1"/>
          <p:nvPr>
            <p:ph idx="13" type="subTitle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06" name="Google Shape;506;p13"/>
          <p:cNvSpPr txBox="1"/>
          <p:nvPr>
            <p:ph idx="14" type="subTitle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07" name="Google Shape;507;p13"/>
          <p:cNvSpPr txBox="1"/>
          <p:nvPr>
            <p:ph idx="15" type="subTitle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/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6" name="Google Shape;546;p14"/>
          <p:cNvSpPr txBox="1"/>
          <p:nvPr>
            <p:ph idx="1" type="subTitle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flipH="1" rot="8100000">
              <a:off x="3778999" y="-2106462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flipH="1" rot="-2700000">
              <a:off x="3192849" y="-2898537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flipH="1" rot="10800000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flipH="1" rot="-3320950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flipH="1" rot="-2700000">
              <a:off x="249333" y="3270782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17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flipH="1" rot="2700000">
                <a:off x="-1073899" y="4736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flipH="1" rot="-2700000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_1_1_1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29" name="Google Shape;72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30" name="Google Shape;730;p18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flipH="1" rot="10800000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flipH="1" rot="5400000">
              <a:off x="6551329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1" name="Google Shape;761;p19"/>
          <p:cNvSpPr txBox="1"/>
          <p:nvPr>
            <p:ph idx="1" type="subTitle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2" name="Google Shape;762;p19"/>
          <p:cNvSpPr txBox="1"/>
          <p:nvPr>
            <p:ph idx="2" type="subTitle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rect b="b" l="l" r="r" t="t"/>
              <a:pathLst>
                <a:path extrusionOk="0" h="27731" w="306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rect b="b" l="l" r="r" t="t"/>
              <a:pathLst>
                <a:path extrusionOk="0" h="27731" w="305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/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0" name="Google Shape;800;p20"/>
          <p:cNvSpPr txBox="1"/>
          <p:nvPr>
            <p:ph idx="1" type="subTitle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3"/>
          <p:cNvSpPr txBox="1"/>
          <p:nvPr>
            <p:ph hasCustomPrompt="1"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/>
          <p:nvPr>
            <p:ph idx="1" type="subTitle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4" name="Google Shape;844;p21"/>
          <p:cNvSpPr txBox="1"/>
          <p:nvPr>
            <p:ph idx="1" type="body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845" name="Google Shape;845;p21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846" name="Google Shape;846;p21"/>
            <p:cNvSpPr/>
            <p:nvPr/>
          </p:nvSpPr>
          <p:spPr>
            <a:xfrm flipH="1" rot="-8100000">
              <a:off x="7249845" y="-719557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9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50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2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53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5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856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858" name="Google Shape;858;p2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9" name="Google Shape;859;p21"/>
          <p:cNvGrpSpPr/>
          <p:nvPr/>
        </p:nvGrpSpPr>
        <p:grpSpPr>
          <a:xfrm rot="5400000">
            <a:off x="-1981527" y="1924690"/>
            <a:ext cx="6191222" cy="6191222"/>
            <a:chOff x="-2825827" y="1271890"/>
            <a:chExt cx="6191222" cy="6191222"/>
          </a:xfrm>
        </p:grpSpPr>
        <p:pic>
          <p:nvPicPr>
            <p:cNvPr id="860" name="Google Shape;860;p2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1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862" name="Google Shape;862;p21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64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5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67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8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0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871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73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874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75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2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878" name="Google Shape;878;p2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9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0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88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8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1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2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3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4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5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896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9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89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9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00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1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2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3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4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5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06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1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20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1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3" name="Google Shape;92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4" name="Google Shape;924;p22"/>
          <p:cNvSpPr txBox="1"/>
          <p:nvPr>
            <p:ph idx="1" type="body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25" name="Google Shape;925;p22"/>
          <p:cNvSpPr txBox="1"/>
          <p:nvPr>
            <p:ph idx="2" type="body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926" name="Google Shape;926;p22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28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0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4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5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36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3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4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945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46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8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4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1" name="Google Shape;951;p22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952" name="Google Shape;952;p2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 rot="10800000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4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5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7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62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4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66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7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8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9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72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5" name="Google Shape;975;p23"/>
          <p:cNvSpPr txBox="1"/>
          <p:nvPr>
            <p:ph idx="1" type="subTitle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6" name="Google Shape;976;p23"/>
          <p:cNvSpPr txBox="1"/>
          <p:nvPr>
            <p:ph idx="2" type="subTitle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7" name="Google Shape;977;p23"/>
          <p:cNvSpPr txBox="1"/>
          <p:nvPr>
            <p:ph idx="3" type="subTitle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978" name="Google Shape;978;p23"/>
          <p:cNvSpPr txBox="1"/>
          <p:nvPr>
            <p:ph idx="4" type="subTitle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979" name="Google Shape;979;p23"/>
          <p:cNvGrpSpPr/>
          <p:nvPr/>
        </p:nvGrpSpPr>
        <p:grpSpPr>
          <a:xfrm flipH="1" rot="-5400000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b="26177" l="16960" r="7121" t="24718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58" name="Google Shape;1058;p24"/>
          <p:cNvSpPr txBox="1"/>
          <p:nvPr>
            <p:ph idx="1" type="subTitle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9" name="Google Shape;1059;p24"/>
          <p:cNvSpPr txBox="1"/>
          <p:nvPr>
            <p:ph idx="2" type="subTitle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0" name="Google Shape;1060;p24"/>
          <p:cNvSpPr txBox="1"/>
          <p:nvPr>
            <p:ph idx="3" type="subTitle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1" name="Google Shape;1061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2" name="Google Shape;1062;p24"/>
          <p:cNvSpPr txBox="1"/>
          <p:nvPr>
            <p:ph idx="4" type="subTitle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3" name="Google Shape;1063;p24"/>
          <p:cNvSpPr txBox="1"/>
          <p:nvPr>
            <p:ph idx="5" type="subTitle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4" name="Google Shape;1064;p24"/>
          <p:cNvSpPr txBox="1"/>
          <p:nvPr>
            <p:ph idx="6" type="subTitle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flipH="1" rot="-2700000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/>
          <p:nvPr>
            <p:ph idx="1" type="subTitle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3" name="Google Shape;1113;p25"/>
          <p:cNvSpPr txBox="1"/>
          <p:nvPr>
            <p:ph idx="2" type="subTitle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4" name="Google Shape;1114;p25"/>
          <p:cNvSpPr txBox="1"/>
          <p:nvPr>
            <p:ph idx="3" type="subTitle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5" name="Google Shape;111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6" name="Google Shape;1116;p25"/>
          <p:cNvSpPr txBox="1"/>
          <p:nvPr>
            <p:ph idx="4" type="subTitle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7" name="Google Shape;1117;p25"/>
          <p:cNvSpPr txBox="1"/>
          <p:nvPr>
            <p:ph idx="5" type="subTitle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8" name="Google Shape;1118;p25"/>
          <p:cNvSpPr txBox="1"/>
          <p:nvPr>
            <p:ph idx="6" type="subTitle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9" name="Google Shape;1119;p25"/>
          <p:cNvSpPr/>
          <p:nvPr>
            <p:ph idx="7" type="pic"/>
          </p:nvPr>
        </p:nvSpPr>
        <p:spPr>
          <a:xfrm>
            <a:off x="72000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20" name="Google Shape;1120;p25"/>
          <p:cNvSpPr/>
          <p:nvPr>
            <p:ph idx="8" type="pic"/>
          </p:nvPr>
        </p:nvSpPr>
        <p:spPr>
          <a:xfrm>
            <a:off x="3584475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21" name="Google Shape;1121;p25"/>
          <p:cNvSpPr/>
          <p:nvPr>
            <p:ph idx="9" type="pic"/>
          </p:nvPr>
        </p:nvSpPr>
        <p:spPr>
          <a:xfrm>
            <a:off x="644895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6" name="Google Shape;1166;p26"/>
          <p:cNvSpPr txBox="1"/>
          <p:nvPr>
            <p:ph idx="1" type="subTitle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7" name="Google Shape;1167;p26"/>
          <p:cNvSpPr txBox="1"/>
          <p:nvPr>
            <p:ph idx="2" type="subTitle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8" name="Google Shape;1168;p26"/>
          <p:cNvSpPr txBox="1"/>
          <p:nvPr>
            <p:ph idx="3" type="subTitle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9" name="Google Shape;1169;p26"/>
          <p:cNvSpPr txBox="1"/>
          <p:nvPr>
            <p:ph idx="4" type="subTitle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0" name="Google Shape;1170;p26"/>
          <p:cNvSpPr txBox="1"/>
          <p:nvPr>
            <p:ph idx="5" type="subTitle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1" name="Google Shape;1171;p26"/>
          <p:cNvSpPr txBox="1"/>
          <p:nvPr>
            <p:ph idx="6" type="subTitle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2" name="Google Shape;1172;p26"/>
          <p:cNvSpPr txBox="1"/>
          <p:nvPr>
            <p:ph idx="7" type="subTitle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3" name="Google Shape;1173;p26"/>
          <p:cNvSpPr txBox="1"/>
          <p:nvPr>
            <p:ph idx="8" type="subTitle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flipH="1" rot="-8100000">
                  <a:off x="6536116" y="315063"/>
                  <a:ext cx="4006334" cy="4749375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flipH="1" rot="-8100000">
                  <a:off x="7076657" y="1499343"/>
                  <a:ext cx="2925242" cy="3057723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7" name="Google Shape;1217;p27"/>
          <p:cNvSpPr txBox="1"/>
          <p:nvPr>
            <p:ph idx="1" type="subTitle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8" name="Google Shape;1218;p27"/>
          <p:cNvSpPr txBox="1"/>
          <p:nvPr>
            <p:ph idx="2" type="subTitle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9" name="Google Shape;1219;p27"/>
          <p:cNvSpPr txBox="1"/>
          <p:nvPr>
            <p:ph idx="3" type="subTitle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0" name="Google Shape;1220;p27"/>
          <p:cNvSpPr txBox="1"/>
          <p:nvPr>
            <p:ph idx="4" type="subTitle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1" name="Google Shape;1221;p27"/>
          <p:cNvSpPr txBox="1"/>
          <p:nvPr>
            <p:ph idx="5" type="subTitle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2" name="Google Shape;1222;p27"/>
          <p:cNvSpPr txBox="1"/>
          <p:nvPr>
            <p:ph idx="6" type="subTitle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3" name="Google Shape;1223;p27"/>
          <p:cNvSpPr txBox="1"/>
          <p:nvPr>
            <p:ph idx="7" type="subTitle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4" name="Google Shape;1224;p27"/>
          <p:cNvSpPr txBox="1"/>
          <p:nvPr>
            <p:ph idx="8" type="subTitle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5" name="Google Shape;1225;p27"/>
          <p:cNvSpPr txBox="1"/>
          <p:nvPr>
            <p:ph idx="9" type="subTitle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6" name="Google Shape;1226;p27"/>
          <p:cNvSpPr txBox="1"/>
          <p:nvPr>
            <p:ph idx="13" type="subTitle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7" name="Google Shape;1227;p27"/>
          <p:cNvSpPr txBox="1"/>
          <p:nvPr>
            <p:ph idx="14" type="subTitle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8" name="Google Shape;1228;p27"/>
          <p:cNvSpPr txBox="1"/>
          <p:nvPr>
            <p:ph idx="15" type="subTitle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/>
          <p:nvPr>
            <p:ph hasCustomPrompt="1" type="title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/>
          <p:nvPr>
            <p:ph idx="1" type="subTitle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68" name="Google Shape;1268;p28"/>
          <p:cNvSpPr txBox="1"/>
          <p:nvPr>
            <p:ph hasCustomPrompt="1" idx="2" type="title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/>
          <p:nvPr>
            <p:ph idx="3" type="subTitle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0" name="Google Shape;1270;p28"/>
          <p:cNvSpPr txBox="1"/>
          <p:nvPr>
            <p:ph hasCustomPrompt="1" idx="4" type="title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/>
          <p:nvPr>
            <p:ph idx="5" type="subTitle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2" name="Google Shape;1272;p28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/>
          <p:nvPr>
            <p:ph idx="1" type="subTitle"/>
          </p:nvPr>
        </p:nvSpPr>
        <p:spPr>
          <a:xfrm>
            <a:off x="1157250" y="1609575"/>
            <a:ext cx="4448100" cy="1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2" name="Google Shape;1282;p29"/>
          <p:cNvSpPr txBox="1"/>
          <p:nvPr>
            <p:ph type="title"/>
          </p:nvPr>
        </p:nvSpPr>
        <p:spPr>
          <a:xfrm>
            <a:off x="1157302" y="494775"/>
            <a:ext cx="51267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83" name="Google Shape;1283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4" name="Google Shape;1284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5" name="Google Shape;1285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7" name="Google Shape;1287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88" name="Google Shape;1288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9" name="Google Shape;1289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90" name="Google Shape;1290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1" name="Google Shape;1291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2" name="Google Shape;1292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96" name="Google Shape;1296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7" name="Google Shape;1297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298" name="Google Shape;1298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2" name="Google Shape;1302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3" name="Google Shape;130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4" name="Google Shape;130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05" name="Google Shape;130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6" name="Google Shape;130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7" name="Google Shape;130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11" name="Google Shape;131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2" name="Google Shape;1312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3" name="Google Shape;131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4" name="Google Shape;131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15" name="Google Shape;131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6" name="Google Shape;131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7" name="Google Shape;131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21" name="Google Shape;132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22" name="Google Shape;1322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3" name="Google Shape;1323;p2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4" name="Google Shape;1324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5" name="Google Shape;1325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9" name="Google Shape;1329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0" name="Google Shape;1330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31" name="Google Shape;1331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2" name="Google Shape;1332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3" name="Google Shape;1333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34" name="Google Shape;1334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5" name="Google Shape;1335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6" name="Google Shape;1336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337" name="Google Shape;1337;p29"/>
          <p:cNvSpPr txBox="1"/>
          <p:nvPr/>
        </p:nvSpPr>
        <p:spPr>
          <a:xfrm>
            <a:off x="1157300" y="34769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icons, infographics &amp; images by</a:t>
            </a: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1200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4"/>
          <p:cNvSpPr txBox="1"/>
          <p:nvPr>
            <p:ph idx="1" type="body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2"/>
        </a:solidFill>
      </p:bgPr>
    </p:bg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6" name="Google Shape;176;p5"/>
          <p:cNvSpPr txBox="1"/>
          <p:nvPr>
            <p:ph idx="1" type="subTitle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7" name="Google Shape;177;p5"/>
          <p:cNvSpPr txBox="1"/>
          <p:nvPr>
            <p:ph idx="2" type="subTitle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5"/>
          <p:cNvSpPr txBox="1"/>
          <p:nvPr>
            <p:ph idx="3" type="subTitle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4" type="subTitle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b="17663" l="0" r="0" t="17657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/>
          <p:nvPr>
            <p:ph idx="1" type="subTitle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/>
        </p:txBody>
      </p:sp>
      <p:sp>
        <p:nvSpPr>
          <p:cNvPr id="340" name="Google Shape;340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/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rect b="b" l="l" r="r" t="t"/>
                <a:pathLst>
                  <a:path extrusionOk="0" h="48146" w="14079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rect b="b" l="l" r="r" t="t"/>
                <a:pathLst>
                  <a:path extrusionOk="0" h="43180" w="1676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/>
          <p:nvPr>
            <p:ph type="title"/>
          </p:nvPr>
        </p:nvSpPr>
        <p:spPr>
          <a:xfrm>
            <a:off x="720000" y="479750"/>
            <a:ext cx="3145200" cy="184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7" name="Google Shape;377;p9"/>
          <p:cNvSpPr txBox="1"/>
          <p:nvPr>
            <p:ph idx="1" type="subTitle"/>
          </p:nvPr>
        </p:nvSpPr>
        <p:spPr>
          <a:xfrm>
            <a:off x="720000" y="2359400"/>
            <a:ext cx="3145200" cy="22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378" name="Google Shape;378;p9"/>
          <p:cNvSpPr/>
          <p:nvPr>
            <p:ph idx="2" type="pic"/>
          </p:nvPr>
        </p:nvSpPr>
        <p:spPr>
          <a:xfrm>
            <a:off x="4135800" y="539500"/>
            <a:ext cx="4295100" cy="40692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/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32"/>
          <p:cNvSpPr txBox="1"/>
          <p:nvPr>
            <p:ph idx="1" type="subTitle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Identifier les facteurs clés de démission</a:t>
            </a:r>
            <a:endParaRPr/>
          </a:p>
        </p:txBody>
      </p:sp>
      <p:sp>
        <p:nvSpPr>
          <p:cNvPr id="1425" name="Google Shape;1425;p32"/>
          <p:cNvSpPr txBox="1"/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Identifiez les causes d'attrition au sein d'une ESN</a:t>
            </a:r>
            <a:endParaRPr sz="3800">
              <a:solidFill>
                <a:schemeClr val="dk1"/>
              </a:solidFill>
            </a:endParaRPr>
          </a:p>
        </p:txBody>
      </p:sp>
      <p:grpSp>
        <p:nvGrpSpPr>
          <p:cNvPr id="1426" name="Google Shape;1426;p32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27" name="Google Shape;1427;p32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8" name="Google Shape;1428;p32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29" name="Google Shape;1429;p32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32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31" name="Google Shape;1431;p32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2" name="Google Shape;1432;p32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33" name="Google Shape;1433;p32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34" name="Google Shape;1434;p32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5" name="Google Shape;1435;p32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36" name="Google Shape;1436;p32"/>
            <p:cNvSpPr/>
            <p:nvPr/>
          </p:nvSpPr>
          <p:spPr>
            <a:xfrm>
              <a:off x="6309526" y="8369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7" name="Google Shape;1437;p32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38" name="Google Shape;1438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0" name="Google Shape;1440;p32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1" name="Google Shape;1441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3" name="Google Shape;1443;p32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44" name="Google Shape;1444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46" name="Google Shape;1446;p32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p41"/>
          <p:cNvSpPr txBox="1"/>
          <p:nvPr>
            <p:ph type="title"/>
          </p:nvPr>
        </p:nvSpPr>
        <p:spPr>
          <a:xfrm>
            <a:off x="720000" y="445025"/>
            <a:ext cx="83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Probabilité de départ expérience précédente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6" name="Google Shape;1646;p41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647" name="Google Shape;1647;p41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648" name="Google Shape;1648;p41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41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41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651" name="Google Shape;1651;p4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52" name="Google Shape;1652;p4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653" name="Google Shape;1653;p4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654" name="Google Shape;165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50" y="1111025"/>
            <a:ext cx="4880250" cy="37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42"/>
          <p:cNvSpPr txBox="1"/>
          <p:nvPr>
            <p:ph type="title"/>
          </p:nvPr>
        </p:nvSpPr>
        <p:spPr>
          <a:xfrm>
            <a:off x="720000" y="445025"/>
            <a:ext cx="83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🎯 </a:t>
            </a:r>
            <a:r>
              <a:rPr lang="en"/>
              <a:t>Hypothèse</a:t>
            </a:r>
            <a:endParaRPr/>
          </a:p>
        </p:txBody>
      </p:sp>
      <p:grpSp>
        <p:nvGrpSpPr>
          <p:cNvPr id="1660" name="Google Shape;1660;p42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661" name="Google Shape;1661;p42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662" name="Google Shape;1662;p42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42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42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665" name="Google Shape;1665;p42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66" name="Google Shape;1666;p42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667" name="Google Shape;1667;p42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68" name="Google Shape;1668;p42"/>
          <p:cNvSpPr txBox="1"/>
          <p:nvPr/>
        </p:nvSpPr>
        <p:spPr>
          <a:xfrm>
            <a:off x="872025" y="1485400"/>
            <a:ext cx="7626600" cy="24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Les jeunes salariés (moins de 25 ans) ont un risque de départ plus élevé.</a:t>
            </a:r>
            <a:b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Les employés faisant beaucoup d’heures supplémentaires sont plus enclins à quitter.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43"/>
          <p:cNvSpPr txBox="1"/>
          <p:nvPr>
            <p:ph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674" name="Google Shape;1674;p43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675" name="Google Shape;1675;p43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76" name="Google Shape;1676;p43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677" name="Google Shape;1677;p43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43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43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80" name="Google Shape;1680;p43"/>
          <p:cNvSpPr txBox="1"/>
          <p:nvPr>
            <p:ph type="title"/>
          </p:nvPr>
        </p:nvSpPr>
        <p:spPr>
          <a:xfrm>
            <a:off x="720000" y="2079325"/>
            <a:ext cx="5598000" cy="20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Modélisation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1" name="Google Shape;1681;p43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682" name="Google Shape;1682;p43"/>
            <p:cNvSpPr/>
            <p:nvPr/>
          </p:nvSpPr>
          <p:spPr>
            <a:xfrm>
              <a:off x="6368175" y="103161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43"/>
            <p:cNvSpPr/>
            <p:nvPr/>
          </p:nvSpPr>
          <p:spPr>
            <a:xfrm>
              <a:off x="6711143" y="81300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43"/>
            <p:cNvSpPr/>
            <p:nvPr/>
          </p:nvSpPr>
          <p:spPr>
            <a:xfrm>
              <a:off x="7243039" y="2456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43"/>
            <p:cNvSpPr/>
            <p:nvPr/>
          </p:nvSpPr>
          <p:spPr>
            <a:xfrm>
              <a:off x="6875804" y="622450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43"/>
            <p:cNvSpPr/>
            <p:nvPr/>
          </p:nvSpPr>
          <p:spPr>
            <a:xfrm>
              <a:off x="6573850" y="621225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87" name="Google Shape;1687;p43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88" name="Google Shape;1688;p43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689" name="Google Shape;1689;p4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4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4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4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4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4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4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6" name="Google Shape;1696;p43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697" name="Google Shape;1697;p4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4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4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4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4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4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4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4" name="Google Shape;1704;p43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705" name="Google Shape;1705;p43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43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7" name="Google Shape;1707;p43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708" name="Google Shape;1708;p43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43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10" name="Google Shape;1710;p43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1" name="Google Shape;1711;p43"/>
          <p:cNvGrpSpPr/>
          <p:nvPr/>
        </p:nvGrpSpPr>
        <p:grpSpPr>
          <a:xfrm>
            <a:off x="825675" y="3220226"/>
            <a:ext cx="4558967" cy="134100"/>
            <a:chOff x="796100" y="3019701"/>
            <a:chExt cx="4558967" cy="134100"/>
          </a:xfrm>
        </p:grpSpPr>
        <p:sp>
          <p:nvSpPr>
            <p:cNvPr id="1712" name="Google Shape;1712;p4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13" name="Google Shape;1713;p4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4" name="Google Shape;1714;p4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p44"/>
          <p:cNvSpPr txBox="1"/>
          <p:nvPr>
            <p:ph type="title"/>
          </p:nvPr>
        </p:nvSpPr>
        <p:spPr>
          <a:xfrm>
            <a:off x="720000" y="445025"/>
            <a:ext cx="83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Modèles</a:t>
            </a:r>
            <a:endParaRPr/>
          </a:p>
        </p:txBody>
      </p:sp>
      <p:grpSp>
        <p:nvGrpSpPr>
          <p:cNvPr id="1720" name="Google Shape;1720;p44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721" name="Google Shape;1721;p44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722" name="Google Shape;1722;p44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44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4" name="Google Shape;1724;p44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725" name="Google Shape;1725;p4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26" name="Google Shape;1726;p4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727" name="Google Shape;1727;p4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728" name="Google Shape;172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5999" y="770151"/>
            <a:ext cx="988399" cy="98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9" name="Google Shape;172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5700" y="1967613"/>
            <a:ext cx="1214775" cy="12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0" name="Google Shape;1730;p44"/>
          <p:cNvSpPr txBox="1"/>
          <p:nvPr/>
        </p:nvSpPr>
        <p:spPr>
          <a:xfrm>
            <a:off x="1425788" y="3234675"/>
            <a:ext cx="9885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Dummy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31" name="Google Shape;1731;p44"/>
          <p:cNvSpPr txBox="1"/>
          <p:nvPr/>
        </p:nvSpPr>
        <p:spPr>
          <a:xfrm>
            <a:off x="4201700" y="1827225"/>
            <a:ext cx="1983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Logistic Regression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32" name="Google Shape;1732;p44"/>
          <p:cNvSpPr txBox="1"/>
          <p:nvPr/>
        </p:nvSpPr>
        <p:spPr>
          <a:xfrm>
            <a:off x="6475025" y="3666675"/>
            <a:ext cx="1983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Random Forest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33" name="Google Shape;1733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3410" y="2719550"/>
            <a:ext cx="947125" cy="9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7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45"/>
          <p:cNvSpPr txBox="1"/>
          <p:nvPr>
            <p:ph type="title"/>
          </p:nvPr>
        </p:nvSpPr>
        <p:spPr>
          <a:xfrm>
            <a:off x="720000" y="445025"/>
            <a:ext cx="83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Modèles</a:t>
            </a:r>
            <a:endParaRPr/>
          </a:p>
        </p:txBody>
      </p:sp>
      <p:grpSp>
        <p:nvGrpSpPr>
          <p:cNvPr id="1739" name="Google Shape;1739;p45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740" name="Google Shape;1740;p45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741" name="Google Shape;1741;p45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45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3" name="Google Shape;1743;p45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744" name="Google Shape;1744;p4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45" name="Google Shape;1745;p4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746" name="Google Shape;1746;p4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747" name="Google Shape;174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675" y="1081450"/>
            <a:ext cx="3309957" cy="2809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8" name="Google Shape;174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7475" y="1170125"/>
            <a:ext cx="3309950" cy="2804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p46"/>
          <p:cNvSpPr txBox="1"/>
          <p:nvPr>
            <p:ph type="title"/>
          </p:nvPr>
        </p:nvSpPr>
        <p:spPr>
          <a:xfrm>
            <a:off x="720000" y="445025"/>
            <a:ext cx="83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Modèles</a:t>
            </a:r>
            <a:endParaRPr/>
          </a:p>
        </p:txBody>
      </p:sp>
      <p:grpSp>
        <p:nvGrpSpPr>
          <p:cNvPr id="1754" name="Google Shape;1754;p46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755" name="Google Shape;1755;p46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756" name="Google Shape;1756;p46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46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8" name="Google Shape;1758;p46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759" name="Google Shape;1759;p4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60" name="Google Shape;1760;p4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761" name="Google Shape;1761;p4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762" name="Google Shape;176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25" y="985350"/>
            <a:ext cx="7141626" cy="393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6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47"/>
          <p:cNvSpPr txBox="1"/>
          <p:nvPr>
            <p:ph type="title"/>
          </p:nvPr>
        </p:nvSpPr>
        <p:spPr>
          <a:xfrm>
            <a:off x="720000" y="445025"/>
            <a:ext cx="83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8" name="Google Shape;1768;p47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769" name="Google Shape;1769;p47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770" name="Google Shape;1770;p47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47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2" name="Google Shape;1772;p47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773" name="Google Shape;1773;p4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74" name="Google Shape;1774;p4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775" name="Google Shape;1775;p4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776" name="Google Shape;177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88" y="1081450"/>
            <a:ext cx="8165924" cy="313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48"/>
          <p:cNvSpPr txBox="1"/>
          <p:nvPr>
            <p:ph type="title"/>
          </p:nvPr>
        </p:nvSpPr>
        <p:spPr>
          <a:xfrm>
            <a:off x="720000" y="445025"/>
            <a:ext cx="83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 locale</a:t>
            </a:r>
            <a:endParaRPr/>
          </a:p>
        </p:txBody>
      </p:sp>
      <p:grpSp>
        <p:nvGrpSpPr>
          <p:cNvPr id="1782" name="Google Shape;1782;p48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783" name="Google Shape;1783;p48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784" name="Google Shape;1784;p48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48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6" name="Google Shape;1786;p48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787" name="Google Shape;1787;p48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88" name="Google Shape;1788;p48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789" name="Google Shape;1789;p48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790" name="Google Shape;179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175" y="1017725"/>
            <a:ext cx="7407650" cy="37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4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49"/>
          <p:cNvSpPr txBox="1"/>
          <p:nvPr>
            <p:ph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796" name="Google Shape;1796;p49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797" name="Google Shape;1797;p49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98" name="Google Shape;1798;p49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799" name="Google Shape;1799;p4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4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4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02" name="Google Shape;1802;p49"/>
          <p:cNvSpPr txBox="1"/>
          <p:nvPr>
            <p:ph type="title"/>
          </p:nvPr>
        </p:nvSpPr>
        <p:spPr>
          <a:xfrm>
            <a:off x="720000" y="2079325"/>
            <a:ext cx="5598000" cy="20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3" name="Google Shape;1803;p49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804" name="Google Shape;1804;p49"/>
            <p:cNvSpPr/>
            <p:nvPr/>
          </p:nvSpPr>
          <p:spPr>
            <a:xfrm>
              <a:off x="6368175" y="103161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49"/>
            <p:cNvSpPr/>
            <p:nvPr/>
          </p:nvSpPr>
          <p:spPr>
            <a:xfrm>
              <a:off x="6711143" y="81300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49"/>
            <p:cNvSpPr/>
            <p:nvPr/>
          </p:nvSpPr>
          <p:spPr>
            <a:xfrm>
              <a:off x="7243039" y="2456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49"/>
            <p:cNvSpPr/>
            <p:nvPr/>
          </p:nvSpPr>
          <p:spPr>
            <a:xfrm>
              <a:off x="6875804" y="622450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49"/>
            <p:cNvSpPr/>
            <p:nvPr/>
          </p:nvSpPr>
          <p:spPr>
            <a:xfrm>
              <a:off x="6573850" y="621225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09" name="Google Shape;1809;p49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10" name="Google Shape;1810;p49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811" name="Google Shape;1811;p4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4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4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4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4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4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4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8" name="Google Shape;1818;p49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819" name="Google Shape;1819;p4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4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4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4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4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4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4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6" name="Google Shape;1826;p49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827" name="Google Shape;1827;p49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49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9" name="Google Shape;1829;p49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830" name="Google Shape;1830;p49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49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32" name="Google Shape;1832;p49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3" name="Google Shape;1833;p49"/>
          <p:cNvGrpSpPr/>
          <p:nvPr/>
        </p:nvGrpSpPr>
        <p:grpSpPr>
          <a:xfrm>
            <a:off x="825675" y="3220226"/>
            <a:ext cx="4558967" cy="134100"/>
            <a:chOff x="796100" y="3019701"/>
            <a:chExt cx="4558967" cy="134100"/>
          </a:xfrm>
        </p:grpSpPr>
        <p:sp>
          <p:nvSpPr>
            <p:cNvPr id="1834" name="Google Shape;1834;p4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35" name="Google Shape;1835;p4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36" name="Google Shape;1836;p4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50"/>
          <p:cNvSpPr txBox="1"/>
          <p:nvPr>
            <p:ph type="title"/>
          </p:nvPr>
        </p:nvSpPr>
        <p:spPr>
          <a:xfrm>
            <a:off x="720000" y="445025"/>
            <a:ext cx="83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(SMOTE)</a:t>
            </a:r>
            <a:endParaRPr/>
          </a:p>
        </p:txBody>
      </p:sp>
      <p:grpSp>
        <p:nvGrpSpPr>
          <p:cNvPr id="1842" name="Google Shape;1842;p50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843" name="Google Shape;1843;p50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844" name="Google Shape;1844;p50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50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6" name="Google Shape;1846;p50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847" name="Google Shape;1847;p50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848" name="Google Shape;1848;p50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849" name="Google Shape;1849;p50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50" name="Google Shape;1850;p50"/>
          <p:cNvSpPr txBox="1"/>
          <p:nvPr/>
        </p:nvSpPr>
        <p:spPr>
          <a:xfrm>
            <a:off x="790725" y="1404125"/>
            <a:ext cx="66438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Le modèle </a:t>
            </a:r>
            <a:r>
              <a:rPr b="1" lang="en" sz="1100"/>
              <a:t>Logistic Regression (SMOTE)</a:t>
            </a:r>
            <a:r>
              <a:rPr lang="en" sz="1100"/>
              <a:t> a été retenu.</a:t>
            </a:r>
            <a:br>
              <a:rPr lang="en" sz="1100"/>
            </a:b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Recall ~71%</a:t>
            </a:r>
            <a:r>
              <a:rPr lang="en" sz="1100"/>
              <a:t> → il identifie la majorité des départs (même si certaines erreurs subsistent).</a:t>
            </a:r>
            <a:br>
              <a:rPr lang="en" sz="1100"/>
            </a:b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RandomForest surapprend (overfitting), donc moins fiable.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SOMMAIRE</a:t>
            </a:r>
            <a:endParaRPr sz="3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52" name="Google Shape;1452;p33"/>
          <p:cNvSpPr txBox="1"/>
          <p:nvPr>
            <p:ph idx="9" type="subTitle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Contexte</a:t>
            </a:r>
            <a:endParaRPr/>
          </a:p>
        </p:txBody>
      </p:sp>
      <p:sp>
        <p:nvSpPr>
          <p:cNvPr id="1453" name="Google Shape;1453;p33"/>
          <p:cNvSpPr txBox="1"/>
          <p:nvPr>
            <p:ph idx="5" type="title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54" name="Google Shape;1454;p33"/>
          <p:cNvSpPr txBox="1"/>
          <p:nvPr>
            <p:ph idx="7" type="title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55" name="Google Shape;1455;p33"/>
          <p:cNvSpPr txBox="1"/>
          <p:nvPr>
            <p:ph idx="8" type="title"/>
          </p:nvPr>
        </p:nvSpPr>
        <p:spPr>
          <a:xfrm>
            <a:off x="719998" y="3151846"/>
            <a:ext cx="1057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56" name="Google Shape;1456;p33"/>
          <p:cNvSpPr txBox="1"/>
          <p:nvPr>
            <p:ph idx="13" type="subTitle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nalyse exploratoire</a:t>
            </a:r>
            <a:endParaRPr/>
          </a:p>
        </p:txBody>
      </p:sp>
      <p:sp>
        <p:nvSpPr>
          <p:cNvPr id="1457" name="Google Shape;1457;p33"/>
          <p:cNvSpPr txBox="1"/>
          <p:nvPr>
            <p:ph idx="15" type="subTitle"/>
          </p:nvPr>
        </p:nvSpPr>
        <p:spPr>
          <a:xfrm>
            <a:off x="719998" y="3725676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Modélisation</a:t>
            </a:r>
            <a:endParaRPr/>
          </a:p>
        </p:txBody>
      </p:sp>
      <p:sp>
        <p:nvSpPr>
          <p:cNvPr id="1458" name="Google Shape;1458;p33"/>
          <p:cNvSpPr txBox="1"/>
          <p:nvPr>
            <p:ph idx="8" type="title"/>
          </p:nvPr>
        </p:nvSpPr>
        <p:spPr>
          <a:xfrm>
            <a:off x="4519148" y="3151859"/>
            <a:ext cx="1057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59" name="Google Shape;1459;p33"/>
          <p:cNvSpPr txBox="1"/>
          <p:nvPr>
            <p:ph idx="15" type="subTitle"/>
          </p:nvPr>
        </p:nvSpPr>
        <p:spPr>
          <a:xfrm>
            <a:off x="4519148" y="3725688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34"/>
          <p:cNvSpPr txBox="1"/>
          <p:nvPr>
            <p:ph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465" name="Google Shape;1465;p34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66" name="Google Shape;1466;p34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67" name="Google Shape;1467;p34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68" name="Google Shape;1468;p3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3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3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71" name="Google Shape;1471;p34"/>
          <p:cNvSpPr txBox="1"/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Contexte</a:t>
            </a:r>
            <a:endParaRPr/>
          </a:p>
        </p:txBody>
      </p:sp>
      <p:grpSp>
        <p:nvGrpSpPr>
          <p:cNvPr id="1472" name="Google Shape;1472;p34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73" name="Google Shape;1473;p34"/>
            <p:cNvSpPr/>
            <p:nvPr/>
          </p:nvSpPr>
          <p:spPr>
            <a:xfrm>
              <a:off x="6368175" y="103161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4"/>
            <p:cNvSpPr/>
            <p:nvPr/>
          </p:nvSpPr>
          <p:spPr>
            <a:xfrm>
              <a:off x="6711143" y="81300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4"/>
            <p:cNvSpPr/>
            <p:nvPr/>
          </p:nvSpPr>
          <p:spPr>
            <a:xfrm>
              <a:off x="7243039" y="2456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4"/>
            <p:cNvSpPr/>
            <p:nvPr/>
          </p:nvSpPr>
          <p:spPr>
            <a:xfrm>
              <a:off x="6875804" y="622450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4"/>
            <p:cNvSpPr/>
            <p:nvPr/>
          </p:nvSpPr>
          <p:spPr>
            <a:xfrm>
              <a:off x="6573850" y="621225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78" name="Google Shape;1478;p34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9" name="Google Shape;1479;p34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480" name="Google Shape;1480;p3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3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3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3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3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3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7" name="Google Shape;1487;p34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488" name="Google Shape;1488;p3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3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3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5" name="Google Shape;1495;p34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496" name="Google Shape;1496;p3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3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8" name="Google Shape;1498;p34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499" name="Google Shape;1499;p3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01" name="Google Shape;1501;p34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2" name="Google Shape;1502;p34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03" name="Google Shape;1503;p34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04" name="Google Shape;1504;p34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05" name="Google Shape;1505;p34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511" name="Google Shape;1511;p35"/>
          <p:cNvSpPr txBox="1"/>
          <p:nvPr>
            <p:ph idx="2" type="subTitle"/>
          </p:nvPr>
        </p:nvSpPr>
        <p:spPr>
          <a:xfrm>
            <a:off x="764350" y="1143725"/>
            <a:ext cx="3543000" cy="11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🏢 Contexte opérationnel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TechNova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 une ESN spécialisée dans le conseil en transformation digitale.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2" name="Google Shape;1512;p35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13" name="Google Shape;1513;p35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14" name="Google Shape;1514;p35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35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6" name="Google Shape;1516;p35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17" name="Google Shape;1517;p3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18" name="Google Shape;1518;p3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19" name="Google Shape;1519;p3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0" name="Google Shape;1520;p35"/>
          <p:cNvSpPr txBox="1"/>
          <p:nvPr/>
        </p:nvSpPr>
        <p:spPr>
          <a:xfrm>
            <a:off x="1308025" y="2410925"/>
            <a:ext cx="72129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« Depuis quelques mois, l’entreprise fait face à un </a:t>
            </a:r>
            <a:r>
              <a:rPr b="1" lang="en" sz="2000"/>
              <a:t>taux de démission anormalement élevé</a:t>
            </a:r>
            <a:r>
              <a:rPr lang="en" sz="2000"/>
              <a:t>, ce qui inquiète le département RH.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21" name="Google Shape;1521;p35"/>
          <p:cNvSpPr/>
          <p:nvPr/>
        </p:nvSpPr>
        <p:spPr>
          <a:xfrm>
            <a:off x="4744450" y="495150"/>
            <a:ext cx="4116300" cy="13155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 </a:t>
            </a:r>
            <a:r>
              <a:rPr b="1" lang="en" sz="2300"/>
              <a:t>Identifier les causes d’attrition</a:t>
            </a:r>
            <a:endParaRPr sz="2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22" name="Google Shape;1522;p35"/>
          <p:cNvSpPr/>
          <p:nvPr/>
        </p:nvSpPr>
        <p:spPr>
          <a:xfrm>
            <a:off x="7936950" y="1603650"/>
            <a:ext cx="746400" cy="953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Jeux de données</a:t>
            </a:r>
            <a:endParaRPr/>
          </a:p>
        </p:txBody>
      </p:sp>
      <p:grpSp>
        <p:nvGrpSpPr>
          <p:cNvPr id="1528" name="Google Shape;1528;p36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29" name="Google Shape;1529;p36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0" name="Google Shape;1530;p36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6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2" name="Google Shape;1532;p36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3" name="Google Shape;1533;p3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34" name="Google Shape;1534;p3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35" name="Google Shape;1535;p3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36" name="Google Shape;1536;p36"/>
          <p:cNvSpPr txBox="1"/>
          <p:nvPr>
            <p:ph idx="2" type="subTitle"/>
          </p:nvPr>
        </p:nvSpPr>
        <p:spPr>
          <a:xfrm>
            <a:off x="764350" y="1143725"/>
            <a:ext cx="3543000" cy="31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SIRH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contient des informations sur la fonction de l’employé, ainsi que son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âge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son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salaire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 son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ancienneté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EVAL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extrait du SI dédié aux évaluations annuelles, contenant les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notes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performance et de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satisfaction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 employés.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SONDAGE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enquête annuelle sur le bien-être des employés, enrichie d’un indicateur de départ de l’entreprise.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7" name="Google Shape;1537;p36"/>
          <p:cNvSpPr/>
          <p:nvPr/>
        </p:nvSpPr>
        <p:spPr>
          <a:xfrm>
            <a:off x="7029800" y="3081675"/>
            <a:ext cx="1328400" cy="139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SONDAGE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38" name="Google Shape;1538;p36"/>
          <p:cNvSpPr/>
          <p:nvPr/>
        </p:nvSpPr>
        <p:spPr>
          <a:xfrm>
            <a:off x="4706500" y="2007300"/>
            <a:ext cx="1328400" cy="139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SIRH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39" name="Google Shape;1539;p36"/>
          <p:cNvSpPr/>
          <p:nvPr/>
        </p:nvSpPr>
        <p:spPr>
          <a:xfrm>
            <a:off x="6462550" y="543975"/>
            <a:ext cx="1328400" cy="1396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oppins"/>
                <a:ea typeface="Poppins"/>
                <a:cs typeface="Poppins"/>
                <a:sym typeface="Poppins"/>
              </a:rPr>
              <a:t>EVAL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40" name="Google Shape;1540;p36"/>
          <p:cNvSpPr/>
          <p:nvPr/>
        </p:nvSpPr>
        <p:spPr>
          <a:xfrm>
            <a:off x="5586900" y="1108500"/>
            <a:ext cx="783300" cy="706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41" name="Google Shape;1541;p36"/>
          <p:cNvSpPr/>
          <p:nvPr/>
        </p:nvSpPr>
        <p:spPr>
          <a:xfrm rot="-7923931">
            <a:off x="6020179" y="3182237"/>
            <a:ext cx="783158" cy="706472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42" name="Google Shape;1542;p36"/>
          <p:cNvSpPr/>
          <p:nvPr/>
        </p:nvSpPr>
        <p:spPr>
          <a:xfrm rot="5400000">
            <a:off x="7281025" y="2263175"/>
            <a:ext cx="783300" cy="7065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Jointure</a:t>
            </a:r>
            <a:endParaRPr/>
          </a:p>
        </p:txBody>
      </p:sp>
      <p:grpSp>
        <p:nvGrpSpPr>
          <p:cNvPr id="1548" name="Google Shape;1548;p37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49" name="Google Shape;1549;p37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50" name="Google Shape;1550;p37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37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2" name="Google Shape;1552;p37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53" name="Google Shape;1553;p3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54" name="Google Shape;1554;p3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55" name="Google Shape;1555;p3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56" name="Google Shape;1556;p37"/>
          <p:cNvSpPr/>
          <p:nvPr/>
        </p:nvSpPr>
        <p:spPr>
          <a:xfrm rot="404373">
            <a:off x="3376756" y="1188807"/>
            <a:ext cx="1825212" cy="33985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57" name="Google Shape;1557;p37"/>
          <p:cNvSpPr txBox="1"/>
          <p:nvPr/>
        </p:nvSpPr>
        <p:spPr>
          <a:xfrm>
            <a:off x="1763475" y="1267313"/>
            <a:ext cx="20499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SIRH</a:t>
            </a:r>
            <a:endParaRPr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Clef : ID Employee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58" name="Google Shape;1558;p37"/>
          <p:cNvSpPr/>
          <p:nvPr/>
        </p:nvSpPr>
        <p:spPr>
          <a:xfrm>
            <a:off x="827700" y="1160225"/>
            <a:ext cx="849850" cy="1211975"/>
          </a:xfrm>
          <a:prstGeom prst="flowChartMagneticDisk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59" name="Google Shape;1559;p37"/>
          <p:cNvSpPr txBox="1"/>
          <p:nvPr/>
        </p:nvSpPr>
        <p:spPr>
          <a:xfrm>
            <a:off x="7054000" y="1124800"/>
            <a:ext cx="20499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SONDAGE</a:t>
            </a:r>
            <a:endParaRPr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Clef : Code Sondage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60" name="Google Shape;1560;p37"/>
          <p:cNvSpPr/>
          <p:nvPr/>
        </p:nvSpPr>
        <p:spPr>
          <a:xfrm>
            <a:off x="6105225" y="1017725"/>
            <a:ext cx="849850" cy="1211975"/>
          </a:xfrm>
          <a:prstGeom prst="flowChartMagneticDisk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61" name="Google Shape;1561;p37"/>
          <p:cNvSpPr txBox="1"/>
          <p:nvPr/>
        </p:nvSpPr>
        <p:spPr>
          <a:xfrm>
            <a:off x="5314525" y="3109700"/>
            <a:ext cx="20499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EVAL</a:t>
            </a:r>
            <a:endParaRPr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Clef : ID Employee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62" name="Google Shape;1562;p37"/>
          <p:cNvSpPr/>
          <p:nvPr/>
        </p:nvSpPr>
        <p:spPr>
          <a:xfrm>
            <a:off x="4365750" y="3002625"/>
            <a:ext cx="849850" cy="1211975"/>
          </a:xfrm>
          <a:prstGeom prst="flowChartMagneticDisk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63" name="Google Shape;1563;p37"/>
          <p:cNvSpPr/>
          <p:nvPr/>
        </p:nvSpPr>
        <p:spPr>
          <a:xfrm rot="7050417">
            <a:off x="4906857" y="2147424"/>
            <a:ext cx="1256885" cy="40750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64" name="Google Shape;1564;p37"/>
          <p:cNvSpPr/>
          <p:nvPr/>
        </p:nvSpPr>
        <p:spPr>
          <a:xfrm>
            <a:off x="775975" y="2645513"/>
            <a:ext cx="1389325" cy="1778075"/>
          </a:xfrm>
          <a:prstGeom prst="flowChartMagneticDisk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65" name="Google Shape;1565;p37"/>
          <p:cNvSpPr/>
          <p:nvPr/>
        </p:nvSpPr>
        <p:spPr>
          <a:xfrm rot="10800000">
            <a:off x="2825717" y="3488947"/>
            <a:ext cx="1256700" cy="40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66" name="Google Shape;1566;p37"/>
          <p:cNvSpPr txBox="1"/>
          <p:nvPr/>
        </p:nvSpPr>
        <p:spPr>
          <a:xfrm>
            <a:off x="1017138" y="3540688"/>
            <a:ext cx="9957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Dataset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38"/>
          <p:cNvSpPr txBox="1"/>
          <p:nvPr>
            <p:ph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572" name="Google Shape;1572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573" name="Google Shape;1573;p38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74" name="Google Shape;1574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575" name="Google Shape;1575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78" name="Google Shape;1578;p38"/>
          <p:cNvSpPr txBox="1"/>
          <p:nvPr>
            <p:ph type="title"/>
          </p:nvPr>
        </p:nvSpPr>
        <p:spPr>
          <a:xfrm>
            <a:off x="720000" y="2079325"/>
            <a:ext cx="5598000" cy="20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Exploratoire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9" name="Google Shape;1579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580" name="Google Shape;1580;p38"/>
            <p:cNvSpPr/>
            <p:nvPr/>
          </p:nvSpPr>
          <p:spPr>
            <a:xfrm>
              <a:off x="6368175" y="103161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8"/>
            <p:cNvSpPr/>
            <p:nvPr/>
          </p:nvSpPr>
          <p:spPr>
            <a:xfrm>
              <a:off x="6711143" y="81300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8"/>
            <p:cNvSpPr/>
            <p:nvPr/>
          </p:nvSpPr>
          <p:spPr>
            <a:xfrm>
              <a:off x="7243039" y="2456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8"/>
            <p:cNvSpPr/>
            <p:nvPr/>
          </p:nvSpPr>
          <p:spPr>
            <a:xfrm>
              <a:off x="6875804" y="622450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8"/>
            <p:cNvSpPr/>
            <p:nvPr/>
          </p:nvSpPr>
          <p:spPr>
            <a:xfrm>
              <a:off x="6573850" y="621225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85" name="Google Shape;1585;p38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86" name="Google Shape;1586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87" name="Google Shape;1587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95" name="Google Shape;1595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2" name="Google Shape;1602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603" name="Google Shape;1603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5" name="Google Shape;1605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606" name="Google Shape;1606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8" name="Google Shape;1608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9" name="Google Shape;1609;p38"/>
          <p:cNvGrpSpPr/>
          <p:nvPr/>
        </p:nvGrpSpPr>
        <p:grpSpPr>
          <a:xfrm>
            <a:off x="803500" y="3470501"/>
            <a:ext cx="4558967" cy="134100"/>
            <a:chOff x="796100" y="3019701"/>
            <a:chExt cx="4558967" cy="134100"/>
          </a:xfrm>
        </p:grpSpPr>
        <p:sp>
          <p:nvSpPr>
            <p:cNvPr id="1610" name="Google Shape;1610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11" name="Google Shape;1611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12" name="Google Shape;1612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39"/>
          <p:cNvSpPr txBox="1"/>
          <p:nvPr>
            <p:ph type="title"/>
          </p:nvPr>
        </p:nvSpPr>
        <p:spPr>
          <a:xfrm>
            <a:off x="720000" y="445025"/>
            <a:ext cx="83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Probabilité de départ âge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8" name="Google Shape;1618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619" name="Google Shape;1619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620" name="Google Shape;1620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2" name="Google Shape;1622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623" name="Google Shape;1623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24" name="Google Shape;1624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625" name="Google Shape;1625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626" name="Google Shape;162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900" y="1140550"/>
            <a:ext cx="7309075" cy="30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40"/>
          <p:cNvSpPr txBox="1"/>
          <p:nvPr>
            <p:ph type="title"/>
          </p:nvPr>
        </p:nvSpPr>
        <p:spPr>
          <a:xfrm>
            <a:off x="720000" y="445025"/>
            <a:ext cx="861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Probabilité </a:t>
            </a:r>
            <a:r>
              <a:rPr lang="en" sz="2400"/>
              <a:t>de départ heure supplémentaire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grpSp>
        <p:nvGrpSpPr>
          <p:cNvPr id="1632" name="Google Shape;1632;p40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633" name="Google Shape;1633;p40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634" name="Google Shape;1634;p40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40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6" name="Google Shape;1636;p40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637" name="Google Shape;1637;p40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38" name="Google Shape;1638;p40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639" name="Google Shape;1639;p40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640" name="Google Shape;16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075" y="1081450"/>
            <a:ext cx="4858075" cy="38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