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media/image1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굴림"/>
              </a:rPr>
              <a:t>슬라이드를 이동하려면 클릭하십시오</a:t>
            </a:r>
            <a:r>
              <a:rPr b="0" lang="en-US" sz="4400" spc="-1" strike="noStrike">
                <a:latin typeface="굴림"/>
              </a:rPr>
              <a:t>.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굴림"/>
              </a:rPr>
              <a:t>메모 서식을 편집하려면 클릭하십시오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바탕"/>
              </a:rPr>
              <a:t>&lt;머리글&gt;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바탕"/>
              </a:rPr>
              <a:t>&lt;날짜/시간&gt;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바탕"/>
              </a:rPr>
              <a:t>&lt;바닥글&gt;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CE2176A-DB58-4EEB-9C3D-6F5B640998A3}" type="slidenum">
              <a:rPr b="0" lang="en-US" sz="1400" spc="-1" strike="noStrike">
                <a:latin typeface="바탕"/>
              </a:rPr>
              <a:t>&lt;숫자&gt;</a:t>
            </a:fld>
            <a:endParaRPr b="0" lang="en-US" sz="1400" spc="-1" strike="noStrike"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latin typeface="굴림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DAEC643-9265-4C30-8964-D8953218398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&lt;숫자&gt;</a:t>
            </a:fld>
            <a:endParaRPr b="0" lang="en-US" sz="1200" spc="-1" strike="noStrike">
              <a:latin typeface="굴림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latin typeface="굴림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A397AAE-42B5-4E21-80CE-7E40ACE7515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&lt;숫자&gt;</a:t>
            </a:fld>
            <a:endParaRPr b="0" lang="en-US" sz="1200" spc="-1" strike="noStrike">
              <a:latin typeface="굴림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latin typeface="굴림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0559CFE-4D55-4886-9DF1-75D6F60D756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&lt;숫자&gt;</a:t>
            </a:fld>
            <a:endParaRPr b="0" lang="en-US" sz="1200" spc="-1" strike="noStrike">
              <a:latin typeface="굴림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75f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1234440"/>
            <a:ext cx="9143280" cy="31932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1280160"/>
            <a:ext cx="532800" cy="2278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590400" y="1280160"/>
            <a:ext cx="8552880" cy="2278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5970960"/>
            <a:ext cx="9143280" cy="88632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-9000" y="6053400"/>
            <a:ext cx="2248560" cy="7124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2359080" y="6044040"/>
            <a:ext cx="6784200" cy="712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1600200" y="4648320"/>
            <a:ext cx="7314480" cy="685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굴림"/>
              </a:rPr>
              <a:t>제목 텍스트의 서식을 편집하려면 클릭하십시오</a:t>
            </a:r>
            <a:r>
              <a:rPr b="0" lang="en-US" sz="1800" spc="-1" strike="noStrike">
                <a:latin typeface="굴림"/>
              </a:rPr>
              <a:t>.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굴림"/>
              </a:rPr>
              <a:t>개요 텍스트의 서식을 편집하려면 클릭하십시오</a:t>
            </a:r>
            <a:endParaRPr b="0" lang="en-US" sz="3200" spc="-1" strike="noStrike">
              <a:latin typeface="굴림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굴림"/>
              </a:rPr>
              <a:t>2</a:t>
            </a:r>
            <a:r>
              <a:rPr b="0" lang="en-US" sz="2800" spc="-1" strike="noStrike">
                <a:latin typeface="굴림"/>
              </a:rPr>
              <a:t>번째 개요 수준</a:t>
            </a:r>
            <a:endParaRPr b="0" lang="en-US" sz="2800" spc="-1" strike="noStrike">
              <a:latin typeface="굴림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굴림"/>
              </a:rPr>
              <a:t>3</a:t>
            </a:r>
            <a:r>
              <a:rPr b="0" lang="en-US" sz="2400" spc="-1" strike="noStrike">
                <a:latin typeface="굴림"/>
              </a:rPr>
              <a:t>번째 개요 수준</a:t>
            </a:r>
            <a:endParaRPr b="0" lang="en-US" sz="2400" spc="-1" strike="noStrike">
              <a:latin typeface="굴림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굴림"/>
              </a:rPr>
              <a:t>4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5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6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7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1234440"/>
            <a:ext cx="9143280" cy="31932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1280160"/>
            <a:ext cx="532800" cy="2278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590400" y="1280160"/>
            <a:ext cx="8552880" cy="2278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굴림"/>
              </a:rPr>
              <a:t>제목 텍스트의 서식을 편집하려면 클릭하십시오</a:t>
            </a:r>
            <a:r>
              <a:rPr b="0" lang="en-US" sz="4400" spc="-1" strike="noStrike">
                <a:latin typeface="굴림"/>
              </a:rPr>
              <a:t>.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굴림"/>
              </a:rPr>
              <a:t>개요 텍스트의 서식을 편집하려면 클릭하십시오</a:t>
            </a:r>
            <a:endParaRPr b="0" lang="en-US" sz="3200" spc="-1" strike="noStrike">
              <a:latin typeface="굴림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굴림"/>
              </a:rPr>
              <a:t>2</a:t>
            </a:r>
            <a:r>
              <a:rPr b="0" lang="en-US" sz="2800" spc="-1" strike="noStrike">
                <a:latin typeface="굴림"/>
              </a:rPr>
              <a:t>번째 개요 수준</a:t>
            </a:r>
            <a:endParaRPr b="0" lang="en-US" sz="2800" spc="-1" strike="noStrike">
              <a:latin typeface="굴림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굴림"/>
              </a:rPr>
              <a:t>3</a:t>
            </a:r>
            <a:r>
              <a:rPr b="0" lang="en-US" sz="2400" spc="-1" strike="noStrike">
                <a:latin typeface="굴림"/>
              </a:rPr>
              <a:t>번째 개요 수준</a:t>
            </a:r>
            <a:endParaRPr b="0" lang="en-US" sz="2400" spc="-1" strike="noStrike">
              <a:latin typeface="굴림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굴림"/>
              </a:rPr>
              <a:t>4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5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6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7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1234440"/>
            <a:ext cx="9143280" cy="31932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6" name="CustomShape 2"/>
          <p:cNvSpPr/>
          <p:nvPr/>
        </p:nvSpPr>
        <p:spPr>
          <a:xfrm>
            <a:off x="0" y="1280160"/>
            <a:ext cx="532800" cy="2278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7" name="CustomShape 3"/>
          <p:cNvSpPr/>
          <p:nvPr/>
        </p:nvSpPr>
        <p:spPr>
          <a:xfrm>
            <a:off x="590400" y="1280160"/>
            <a:ext cx="8552880" cy="2278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1600200" y="4648320"/>
            <a:ext cx="7314480" cy="685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굴림"/>
              </a:rPr>
              <a:t>제목 텍스트의 서식을 편집하려면 클릭하십시오</a:t>
            </a:r>
            <a:r>
              <a:rPr b="0" lang="en-US" sz="1800" spc="-1" strike="noStrike">
                <a:latin typeface="굴림"/>
              </a:rPr>
              <a:t>.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1600200" y="5486400"/>
            <a:ext cx="3569040" cy="68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굴림"/>
              </a:rPr>
              <a:t>개요 텍스트의 서식을 편집하려면 클릭하십시오</a:t>
            </a:r>
            <a:endParaRPr b="0" lang="en-US" sz="1800" spc="-1" strike="noStrike">
              <a:latin typeface="굴림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굴림"/>
              </a:rPr>
              <a:t>2</a:t>
            </a:r>
            <a:r>
              <a:rPr b="0" lang="en-US" sz="1800" spc="-1" strike="noStrike">
                <a:latin typeface="굴림"/>
              </a:rPr>
              <a:t>번째 개요 수준</a:t>
            </a:r>
            <a:endParaRPr b="0" lang="en-US" sz="1800" spc="-1" strike="noStrike">
              <a:latin typeface="굴림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굴림"/>
              </a:rPr>
              <a:t>3</a:t>
            </a:r>
            <a:r>
              <a:rPr b="0" lang="en-US" sz="1800" spc="-1" strike="noStrike">
                <a:latin typeface="굴림"/>
              </a:rPr>
              <a:t>번째 개요 수준</a:t>
            </a:r>
            <a:endParaRPr b="0" lang="en-US" sz="1800" spc="-1" strike="noStrike">
              <a:latin typeface="굴림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굴림"/>
              </a:rPr>
              <a:t>4</a:t>
            </a:r>
            <a:r>
              <a:rPr b="0" lang="en-US" sz="1800" spc="-1" strike="noStrike">
                <a:latin typeface="굴림"/>
              </a:rPr>
              <a:t>번째 개요 수준</a:t>
            </a:r>
            <a:endParaRPr b="0" lang="en-US" sz="1800" spc="-1" strike="noStrike">
              <a:latin typeface="굴림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굴림"/>
              </a:rPr>
              <a:t>5</a:t>
            </a:r>
            <a:r>
              <a:rPr b="0" lang="en-US" sz="1800" spc="-1" strike="noStrike">
                <a:latin typeface="굴림"/>
              </a:rPr>
              <a:t>번째 개요 수준</a:t>
            </a:r>
            <a:endParaRPr b="0" lang="en-US" sz="1800" spc="-1" strike="noStrike">
              <a:latin typeface="굴림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굴림"/>
              </a:rPr>
              <a:t>6</a:t>
            </a:r>
            <a:r>
              <a:rPr b="0" lang="en-US" sz="1800" spc="-1" strike="noStrike">
                <a:latin typeface="굴림"/>
              </a:rPr>
              <a:t>번째 개요 수준</a:t>
            </a:r>
            <a:endParaRPr b="0" lang="en-US" sz="1800" spc="-1" strike="noStrike">
              <a:latin typeface="굴림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굴림"/>
              </a:rPr>
              <a:t>7</a:t>
            </a:r>
            <a:r>
              <a:rPr b="0" lang="en-US" sz="1800" spc="-1" strike="noStrike">
                <a:latin typeface="굴림"/>
              </a:rPr>
              <a:t>번째 개요 수준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5348520" y="5486400"/>
            <a:ext cx="3569040" cy="68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굴림"/>
              </a:rPr>
              <a:t>개요 텍스트의 서식을 편집하려면 클릭하십시오</a:t>
            </a:r>
            <a:endParaRPr b="0" lang="en-US" sz="1800" spc="-1" strike="noStrike">
              <a:latin typeface="굴림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굴림"/>
              </a:rPr>
              <a:t>2</a:t>
            </a:r>
            <a:r>
              <a:rPr b="0" lang="en-US" sz="1800" spc="-1" strike="noStrike">
                <a:latin typeface="굴림"/>
              </a:rPr>
              <a:t>번째 개요 수준</a:t>
            </a:r>
            <a:endParaRPr b="0" lang="en-US" sz="1800" spc="-1" strike="noStrike">
              <a:latin typeface="굴림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굴림"/>
              </a:rPr>
              <a:t>3</a:t>
            </a:r>
            <a:r>
              <a:rPr b="0" lang="en-US" sz="1800" spc="-1" strike="noStrike">
                <a:latin typeface="굴림"/>
              </a:rPr>
              <a:t>번째 개요 수준</a:t>
            </a:r>
            <a:endParaRPr b="0" lang="en-US" sz="1800" spc="-1" strike="noStrike">
              <a:latin typeface="굴림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굴림"/>
              </a:rPr>
              <a:t>4</a:t>
            </a:r>
            <a:r>
              <a:rPr b="0" lang="en-US" sz="1800" spc="-1" strike="noStrike">
                <a:latin typeface="굴림"/>
              </a:rPr>
              <a:t>번째 개요 수준</a:t>
            </a:r>
            <a:endParaRPr b="0" lang="en-US" sz="1800" spc="-1" strike="noStrike">
              <a:latin typeface="굴림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굴림"/>
              </a:rPr>
              <a:t>5</a:t>
            </a:r>
            <a:r>
              <a:rPr b="0" lang="en-US" sz="1800" spc="-1" strike="noStrike">
                <a:latin typeface="굴림"/>
              </a:rPr>
              <a:t>번째 개요 수준</a:t>
            </a:r>
            <a:endParaRPr b="0" lang="en-US" sz="1800" spc="-1" strike="noStrike">
              <a:latin typeface="굴림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굴림"/>
              </a:rPr>
              <a:t>6</a:t>
            </a:r>
            <a:r>
              <a:rPr b="0" lang="en-US" sz="1800" spc="-1" strike="noStrike">
                <a:latin typeface="굴림"/>
              </a:rPr>
              <a:t>번째 개요 수준</a:t>
            </a:r>
            <a:endParaRPr b="0" lang="en-US" sz="1800" spc="-1" strike="noStrike">
              <a:latin typeface="굴림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굴림"/>
              </a:rPr>
              <a:t>7</a:t>
            </a:r>
            <a:r>
              <a:rPr b="0" lang="en-US" sz="1800" spc="-1" strike="noStrike">
                <a:latin typeface="굴림"/>
              </a:rPr>
              <a:t>번째 개요 수준</a:t>
            </a:r>
            <a:endParaRPr b="0" lang="en-US" sz="1800" spc="-1" strike="noStrike">
              <a:latin typeface="굴림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 hidden="1"/>
          <p:cNvSpPr/>
          <p:nvPr/>
        </p:nvSpPr>
        <p:spPr>
          <a:xfrm>
            <a:off x="0" y="1234440"/>
            <a:ext cx="9143280" cy="31932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8" name="CustomShape 2" hidden="1"/>
          <p:cNvSpPr/>
          <p:nvPr/>
        </p:nvSpPr>
        <p:spPr>
          <a:xfrm>
            <a:off x="0" y="1280160"/>
            <a:ext cx="532800" cy="2278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9" name="CustomShape 3" hidden="1"/>
          <p:cNvSpPr/>
          <p:nvPr/>
        </p:nvSpPr>
        <p:spPr>
          <a:xfrm>
            <a:off x="590400" y="1280160"/>
            <a:ext cx="8552880" cy="2278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0" name="CustomShape 4"/>
          <p:cNvSpPr/>
          <p:nvPr/>
        </p:nvSpPr>
        <p:spPr>
          <a:xfrm>
            <a:off x="-9000" y="4572000"/>
            <a:ext cx="9143280" cy="88632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1" name="CustomShape 5"/>
          <p:cNvSpPr/>
          <p:nvPr/>
        </p:nvSpPr>
        <p:spPr>
          <a:xfrm>
            <a:off x="-9000" y="4663440"/>
            <a:ext cx="1462320" cy="7124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2" name="CustomShape 6"/>
          <p:cNvSpPr/>
          <p:nvPr/>
        </p:nvSpPr>
        <p:spPr>
          <a:xfrm>
            <a:off x="1545480" y="4654440"/>
            <a:ext cx="7597800" cy="712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3" name="CustomShape 7"/>
          <p:cNvSpPr/>
          <p:nvPr/>
        </p:nvSpPr>
        <p:spPr>
          <a:xfrm>
            <a:off x="1447920" y="0"/>
            <a:ext cx="99720" cy="68662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4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굴림"/>
              </a:rPr>
              <a:t>제목 텍스트의 서식을 편집하려면 클릭하십시오</a:t>
            </a:r>
            <a:r>
              <a:rPr b="0" lang="en-US" sz="4400" spc="-1" strike="noStrike">
                <a:latin typeface="굴림"/>
              </a:rPr>
              <a:t>.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135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굴림"/>
              </a:rPr>
              <a:t>개요 텍스트의 서식을 편집하려면 클릭하십시오</a:t>
            </a:r>
            <a:endParaRPr b="0" lang="en-US" sz="3200" spc="-1" strike="noStrike">
              <a:latin typeface="굴림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굴림"/>
              </a:rPr>
              <a:t>2</a:t>
            </a:r>
            <a:r>
              <a:rPr b="0" lang="en-US" sz="2800" spc="-1" strike="noStrike">
                <a:latin typeface="굴림"/>
              </a:rPr>
              <a:t>번째 개요 수준</a:t>
            </a:r>
            <a:endParaRPr b="0" lang="en-US" sz="2800" spc="-1" strike="noStrike">
              <a:latin typeface="굴림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굴림"/>
              </a:rPr>
              <a:t>3</a:t>
            </a:r>
            <a:r>
              <a:rPr b="0" lang="en-US" sz="2400" spc="-1" strike="noStrike">
                <a:latin typeface="굴림"/>
              </a:rPr>
              <a:t>번째 개요 수준</a:t>
            </a:r>
            <a:endParaRPr b="0" lang="en-US" sz="2400" spc="-1" strike="noStrike">
              <a:latin typeface="굴림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굴림"/>
              </a:rPr>
              <a:t>4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5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6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7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642960" y="720000"/>
            <a:ext cx="7771680" cy="20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 cap="all">
                <a:solidFill>
                  <a:srgbClr val="ebddc3"/>
                </a:solidFill>
                <a:latin typeface="HY동녘B"/>
              </a:rPr>
              <a:t>고속도로 휴게소 정보 제공사이트</a:t>
            </a:r>
            <a:br/>
            <a:r>
              <a:rPr b="0" lang="en-US" sz="4400" spc="-1" strike="noStrike" cap="all">
                <a:solidFill>
                  <a:srgbClr val="ebddc3"/>
                </a:solidFill>
                <a:latin typeface="HY동녘B"/>
              </a:rPr>
              <a:t>(SEMI project)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2699640" y="5949360"/>
            <a:ext cx="6011280" cy="90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0" lang="en-US" sz="2500" spc="-1" strike="noStrike">
                <a:solidFill>
                  <a:srgbClr val="ffffff"/>
                </a:solidFill>
                <a:latin typeface="Tw Cen MT"/>
              </a:rPr>
              <a:t>조   장 </a:t>
            </a:r>
            <a:r>
              <a:rPr b="0" lang="en-US" sz="2500" spc="-1" strike="noStrike">
                <a:solidFill>
                  <a:srgbClr val="ffffff"/>
                </a:solidFill>
                <a:latin typeface="Tw Cen MT"/>
              </a:rPr>
              <a:t>: </a:t>
            </a:r>
            <a:r>
              <a:rPr b="0" lang="en-US" sz="2500" spc="-1" strike="noStrike">
                <a:solidFill>
                  <a:srgbClr val="ffffff"/>
                </a:solidFill>
                <a:latin typeface="Tw Cen MT"/>
              </a:rPr>
              <a:t>김필중</a:t>
            </a:r>
            <a:r>
              <a:rPr b="0" lang="en-US" sz="2500" spc="-1" strike="noStrike">
                <a:solidFill>
                  <a:srgbClr val="ffffff"/>
                </a:solidFill>
                <a:latin typeface="Tw Cen MT"/>
              </a:rPr>
              <a:t>	</a:t>
            </a:r>
            <a:endParaRPr b="0" lang="en-US" sz="2500" spc="-1" strike="noStrike">
              <a:latin typeface="굴림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0" lang="en-US" sz="2500" spc="-1" strike="noStrike">
                <a:solidFill>
                  <a:srgbClr val="ffffff"/>
                </a:solidFill>
                <a:latin typeface="Tw Cen MT"/>
              </a:rPr>
              <a:t>부조장 </a:t>
            </a:r>
            <a:r>
              <a:rPr b="0" lang="en-US" sz="2500" spc="-1" strike="noStrike">
                <a:solidFill>
                  <a:srgbClr val="ffffff"/>
                </a:solidFill>
                <a:latin typeface="Tw Cen MT"/>
              </a:rPr>
              <a:t>: </a:t>
            </a:r>
            <a:r>
              <a:rPr b="0" lang="en-US" sz="2500" spc="-1" strike="noStrike">
                <a:solidFill>
                  <a:srgbClr val="ffffff"/>
                </a:solidFill>
                <a:latin typeface="Tw Cen MT"/>
              </a:rPr>
              <a:t>장은석     수석프로그래머</a:t>
            </a:r>
            <a:r>
              <a:rPr b="0" lang="en-US" sz="2500" spc="-1" strike="noStrike">
                <a:solidFill>
                  <a:srgbClr val="ffffff"/>
                </a:solidFill>
                <a:latin typeface="Tw Cen MT"/>
              </a:rPr>
              <a:t>: </a:t>
            </a:r>
            <a:r>
              <a:rPr b="0" lang="en-US" sz="2500" spc="-1" strike="noStrike">
                <a:solidFill>
                  <a:srgbClr val="ffffff"/>
                </a:solidFill>
                <a:latin typeface="Tw Cen MT"/>
              </a:rPr>
              <a:t>방진욱</a:t>
            </a:r>
            <a:endParaRPr b="0" lang="en-US" sz="2500" spc="-1" strike="noStrike">
              <a:latin typeface="굴림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323640" y="6165360"/>
            <a:ext cx="1799640" cy="69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  <a:spcBef>
                <a:spcPts val="700"/>
              </a:spcBef>
            </a:pPr>
            <a:r>
              <a:rPr b="0" lang="en-US" sz="4000" spc="-1" strike="noStrike">
                <a:solidFill>
                  <a:srgbClr val="ffffff"/>
                </a:solidFill>
                <a:latin typeface="굴림"/>
                <a:ea typeface="DejaVu Sans"/>
              </a:rPr>
              <a:t>블루칩 조</a:t>
            </a:r>
            <a:endParaRPr b="0" lang="en-US" sz="4000" spc="-1" strike="noStrike">
              <a:latin typeface="굴림"/>
            </a:endParaRPr>
          </a:p>
          <a:p>
            <a:pPr algn="r">
              <a:lnSpc>
                <a:spcPct val="100000"/>
              </a:lnSpc>
              <a:spcBef>
                <a:spcPts val="700"/>
              </a:spcBef>
            </a:pPr>
            <a:endParaRPr b="0" lang="en-US" sz="4000" spc="-1" strike="noStrike">
              <a:latin typeface="굴림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1643040" y="178200"/>
            <a:ext cx="7314480" cy="421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0" lang="en-US" sz="4800" spc="-1" strike="noStrike">
                <a:solidFill>
                  <a:srgbClr val="92d050"/>
                </a:solidFill>
                <a:latin typeface="Tw Cen MT"/>
              </a:rPr>
              <a:t>지금까지 </a:t>
            </a:r>
            <a:r>
              <a:rPr b="0" lang="en-US" sz="4800" spc="-1" strike="noStrike" u="sng">
                <a:solidFill>
                  <a:srgbClr val="00b0f0"/>
                </a:solidFill>
                <a:uFillTx/>
                <a:latin typeface="Tw Cen MT"/>
              </a:rPr>
              <a:t>블루칩 조</a:t>
            </a:r>
            <a:r>
              <a:rPr b="0" lang="en-US" sz="4800" spc="-1" strike="noStrike">
                <a:solidFill>
                  <a:srgbClr val="92d050"/>
                </a:solidFill>
                <a:latin typeface="Tw Cen MT"/>
              </a:rPr>
              <a:t>의 발표였습니다</a:t>
            </a:r>
            <a:r>
              <a:rPr b="0" lang="en-US" sz="4800" spc="-1" strike="noStrike">
                <a:solidFill>
                  <a:srgbClr val="92d050"/>
                </a:solidFill>
                <a:latin typeface="Tw Cen MT"/>
              </a:rPr>
              <a:t>.</a:t>
            </a:r>
            <a:endParaRPr b="0" lang="en-US" sz="4800" spc="-1" strike="noStrike">
              <a:latin typeface="굴림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4800" spc="-1" strike="noStrike">
              <a:latin typeface="굴림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US" sz="4800" spc="-1" strike="noStrike">
                <a:solidFill>
                  <a:srgbClr val="92d050"/>
                </a:solidFill>
                <a:latin typeface="Tw Cen MT"/>
              </a:rPr>
              <a:t>감사합니다 </a:t>
            </a:r>
            <a:r>
              <a:rPr b="0" lang="en-US" sz="4800" spc="-1" strike="noStrike">
                <a:solidFill>
                  <a:srgbClr val="92d050"/>
                </a:solidFill>
                <a:latin typeface="Tw Cen MT"/>
              </a:rPr>
              <a:t>^^~</a:t>
            </a:r>
            <a:endParaRPr b="0" lang="en-US" sz="4800" spc="-1" strike="noStrike">
              <a:latin typeface="굴림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785880" y="500040"/>
            <a:ext cx="7968960" cy="105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목 차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571320" y="2071800"/>
            <a:ext cx="8183160" cy="27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514440" indent="-51372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AutoNum type="arabicPeriod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개발 동기 및 목표</a:t>
            </a:r>
            <a:endParaRPr b="0" lang="en-US" sz="2900" spc="-1" strike="noStrike">
              <a:latin typeface="굴림"/>
            </a:endParaRPr>
          </a:p>
          <a:p>
            <a:pPr marL="514440" indent="-51372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AutoNum type="arabicPeriod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개발환경 및 개발언어</a:t>
            </a:r>
            <a:endParaRPr b="0" lang="en-US" sz="2900" spc="-1" strike="noStrike">
              <a:latin typeface="굴림"/>
            </a:endParaRPr>
          </a:p>
          <a:p>
            <a:pPr marL="514440" indent="-51372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AutoNum type="arabicPeriod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프로그램 구성</a:t>
            </a:r>
            <a:endParaRPr b="0" lang="en-US" sz="2900" spc="-1" strike="noStrike">
              <a:latin typeface="굴림"/>
            </a:endParaRPr>
          </a:p>
          <a:p>
            <a:pPr marL="514440" indent="-51372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AutoNum type="arabicPeriod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DB modeling</a:t>
            </a:r>
            <a:endParaRPr b="0" lang="en-US" sz="2900" spc="-1" strike="noStrike">
              <a:latin typeface="굴림"/>
            </a:endParaRPr>
          </a:p>
          <a:p>
            <a:pPr marL="514440" indent="-51372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AutoNum type="arabicPeriod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구체적 기능구현</a:t>
            </a:r>
            <a:endParaRPr b="0" lang="en-US" sz="2900" spc="-1" strike="noStrike">
              <a:latin typeface="굴림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357120" y="500040"/>
            <a:ext cx="8183160" cy="105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개발 동기 및 목표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428760" y="1785960"/>
            <a:ext cx="8183160" cy="41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20040" indent="-31932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프로젝트 주제에 대해 회의를 거듭 하던 중 이영자의 휴게소 음식 리뷰가 생각 외로 인기를 끌고 있는 점에 착안하여 전국 고속도로 휴게소의 대표 음식 정보와 더불어 일반 현황</a:t>
            </a:r>
            <a:r>
              <a:rPr b="0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편의시설 정보</a:t>
            </a:r>
            <a:r>
              <a:rPr b="0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주유소 정보들을 통합하여 서비스를 하는 홈페이지를 기획하게 되었습니다</a:t>
            </a:r>
            <a:r>
              <a:rPr b="0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2200" spc="-1" strike="noStrike">
              <a:latin typeface="굴림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200" spc="-1" strike="noStrike">
              <a:latin typeface="굴림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br/>
            <a:endParaRPr b="0" lang="en-US" sz="2200" spc="-1" strike="noStrike">
              <a:latin typeface="굴림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357120" y="500040"/>
            <a:ext cx="8183160" cy="105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개발 환경 및 개발언어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428760" y="1785960"/>
            <a:ext cx="8183160" cy="41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20040" indent="-31932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Language : JAVA, JSP</a:t>
            </a:r>
            <a:endParaRPr b="0" lang="en-US" sz="2200" spc="-1" strike="noStrike">
              <a:latin typeface="굴림"/>
            </a:endParaRPr>
          </a:p>
          <a:p>
            <a:pPr marL="320040" indent="-31932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FrameWork : Spring</a:t>
            </a:r>
            <a:endParaRPr b="0" lang="en-US" sz="2200" spc="-1" strike="noStrike">
              <a:latin typeface="굴림"/>
            </a:endParaRPr>
          </a:p>
          <a:p>
            <a:pPr marL="320040" indent="-31932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Server : Tomcat 8.5 Server</a:t>
            </a:r>
            <a:endParaRPr b="0" lang="en-US" sz="2200" spc="-1" strike="noStrike">
              <a:latin typeface="굴림"/>
            </a:endParaRPr>
          </a:p>
          <a:p>
            <a:pPr marL="320040" indent="-31932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DBMS : Oracle 11g, Mybatis</a:t>
            </a:r>
            <a:endParaRPr b="0" lang="en-US" sz="2200" spc="-1" strike="noStrike">
              <a:latin typeface="굴림"/>
            </a:endParaRPr>
          </a:p>
          <a:p>
            <a:pPr marL="320040" indent="-31932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Design Tools : JQuery, CSS </a:t>
            </a:r>
            <a:r>
              <a:rPr b="1" lang="en-US" sz="2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등</a:t>
            </a:r>
            <a:endParaRPr b="0" lang="en-US" sz="2200" spc="-1" strike="noStrike">
              <a:latin typeface="굴림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609480" y="228600"/>
            <a:ext cx="815256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홈페이지 구성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609480" y="1589400"/>
            <a:ext cx="7814160" cy="13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20040" indent="-31932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500" spc="-1" strike="noStrike">
                <a:solidFill>
                  <a:srgbClr val="000000"/>
                </a:solidFill>
                <a:latin typeface="굴림"/>
                <a:ea typeface="굴림"/>
              </a:rPr>
              <a:t>1) </a:t>
            </a:r>
            <a:r>
              <a:rPr b="0" lang="en-US" sz="2500" spc="-1" strike="noStrike">
                <a:solidFill>
                  <a:srgbClr val="000000"/>
                </a:solidFill>
                <a:latin typeface="굴림"/>
                <a:ea typeface="굴림"/>
              </a:rPr>
              <a:t>메인화면</a:t>
            </a:r>
            <a:br/>
            <a:r>
              <a:rPr b="0" lang="en-US" sz="2500" spc="-1" strike="noStrike">
                <a:solidFill>
                  <a:srgbClr val="000000"/>
                </a:solidFill>
                <a:latin typeface="굴림"/>
                <a:ea typeface="굴림"/>
              </a:rPr>
              <a:t>- </a:t>
            </a:r>
            <a:r>
              <a:rPr b="0" lang="en-US" sz="2500" spc="-1" strike="noStrike">
                <a:solidFill>
                  <a:srgbClr val="000000"/>
                </a:solidFill>
                <a:latin typeface="굴림"/>
                <a:ea typeface="굴림"/>
              </a:rPr>
              <a:t>고속도로가 표시된 남한 지도</a:t>
            </a:r>
            <a:br/>
            <a:r>
              <a:rPr b="0" lang="en-US" sz="2500" spc="-1" strike="noStrike">
                <a:solidFill>
                  <a:srgbClr val="000000"/>
                </a:solidFill>
                <a:latin typeface="굴림"/>
                <a:ea typeface="굴림"/>
              </a:rPr>
              <a:t>- </a:t>
            </a:r>
            <a:r>
              <a:rPr b="0" lang="en-US" sz="2500" spc="-1" strike="noStrike">
                <a:solidFill>
                  <a:srgbClr val="000000"/>
                </a:solidFill>
                <a:latin typeface="굴림"/>
                <a:ea typeface="굴림"/>
              </a:rPr>
              <a:t>도로명</a:t>
            </a:r>
            <a:r>
              <a:rPr b="0" lang="en-US" sz="2500" spc="-1" strike="noStrike">
                <a:solidFill>
                  <a:srgbClr val="000000"/>
                </a:solidFill>
                <a:latin typeface="굴림"/>
                <a:ea typeface="굴림"/>
              </a:rPr>
              <a:t>,</a:t>
            </a:r>
            <a:r>
              <a:rPr b="0" lang="en-US" sz="2500" spc="-1" strike="noStrike">
                <a:solidFill>
                  <a:srgbClr val="000000"/>
                </a:solidFill>
                <a:latin typeface="굴림"/>
                <a:ea typeface="굴림"/>
              </a:rPr>
              <a:t>휴게소명 검색 및 결과창</a:t>
            </a:r>
            <a:endParaRPr b="0" lang="en-US" sz="2500" spc="-1" strike="noStrike">
              <a:latin typeface="굴림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609480" y="3096000"/>
            <a:ext cx="8174160" cy="14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20040" indent="-31932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500" spc="-1" strike="noStrike">
                <a:solidFill>
                  <a:srgbClr val="000000"/>
                </a:solidFill>
                <a:latin typeface="굴림"/>
              </a:rPr>
              <a:t>2) </a:t>
            </a:r>
            <a:r>
              <a:rPr b="0" lang="en-US" sz="2500" spc="-1" strike="noStrike">
                <a:solidFill>
                  <a:srgbClr val="000000"/>
                </a:solidFill>
                <a:latin typeface="굴림"/>
              </a:rPr>
              <a:t>휴게소별 일반 정보</a:t>
            </a:r>
            <a:br/>
            <a:r>
              <a:rPr b="0" lang="en-US" sz="2500" spc="-1" strike="noStrike">
                <a:solidFill>
                  <a:srgbClr val="000000"/>
                </a:solidFill>
                <a:latin typeface="굴림"/>
              </a:rPr>
              <a:t>- </a:t>
            </a:r>
            <a:r>
              <a:rPr b="0" lang="en-US" sz="2500" spc="-1" strike="noStrike">
                <a:solidFill>
                  <a:srgbClr val="000000"/>
                </a:solidFill>
                <a:latin typeface="굴림"/>
              </a:rPr>
              <a:t>메인화면에서 휴게소명 클릭시 진입</a:t>
            </a:r>
            <a:br/>
            <a:r>
              <a:rPr b="0" lang="en-US" sz="2500" spc="-1" strike="noStrike">
                <a:solidFill>
                  <a:srgbClr val="000000"/>
                </a:solidFill>
                <a:latin typeface="굴림"/>
              </a:rPr>
              <a:t>- </a:t>
            </a:r>
            <a:r>
              <a:rPr b="0" lang="en-US" sz="2500" spc="-1" strike="noStrike">
                <a:solidFill>
                  <a:srgbClr val="000000"/>
                </a:solidFill>
                <a:latin typeface="굴림"/>
              </a:rPr>
              <a:t>휴게소명</a:t>
            </a:r>
            <a:r>
              <a:rPr b="0" lang="en-US" sz="2500" spc="-1" strike="noStrike">
                <a:solidFill>
                  <a:srgbClr val="000000"/>
                </a:solidFill>
                <a:latin typeface="굴림"/>
              </a:rPr>
              <a:t>, </a:t>
            </a:r>
            <a:r>
              <a:rPr b="0" lang="en-US" sz="2500" spc="-1" strike="noStrike">
                <a:solidFill>
                  <a:srgbClr val="000000"/>
                </a:solidFill>
                <a:latin typeface="굴림"/>
              </a:rPr>
              <a:t>주소</a:t>
            </a:r>
            <a:r>
              <a:rPr b="0" lang="en-US" sz="2500" spc="-1" strike="noStrike">
                <a:solidFill>
                  <a:srgbClr val="000000"/>
                </a:solidFill>
                <a:latin typeface="굴림"/>
              </a:rPr>
              <a:t>, </a:t>
            </a:r>
            <a:r>
              <a:rPr b="0" lang="en-US" sz="2500" spc="-1" strike="noStrike">
                <a:solidFill>
                  <a:srgbClr val="000000"/>
                </a:solidFill>
                <a:latin typeface="굴림"/>
              </a:rPr>
              <a:t>연락처</a:t>
            </a:r>
            <a:r>
              <a:rPr b="0" lang="en-US" sz="2500" spc="-1" strike="noStrike">
                <a:solidFill>
                  <a:srgbClr val="000000"/>
                </a:solidFill>
                <a:latin typeface="굴림"/>
              </a:rPr>
              <a:t>, </a:t>
            </a:r>
            <a:r>
              <a:rPr b="0" lang="en-US" sz="2500" spc="-1" strike="noStrike">
                <a:solidFill>
                  <a:srgbClr val="000000"/>
                </a:solidFill>
                <a:latin typeface="굴림"/>
              </a:rPr>
              <a:t>부대시설 목록 등</a:t>
            </a:r>
            <a:endParaRPr b="0" lang="en-US" sz="2500" spc="-1" strike="noStrike">
              <a:latin typeface="굴림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609480" y="4716000"/>
            <a:ext cx="8174160" cy="15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20040" indent="-31932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500" spc="-1" strike="noStrike">
                <a:solidFill>
                  <a:srgbClr val="000000"/>
                </a:solidFill>
                <a:latin typeface="굴림"/>
              </a:rPr>
              <a:t>3) </a:t>
            </a:r>
            <a:r>
              <a:rPr b="0" lang="en-US" sz="2500" spc="-1" strike="noStrike">
                <a:solidFill>
                  <a:srgbClr val="000000"/>
                </a:solidFill>
                <a:latin typeface="굴림"/>
              </a:rPr>
              <a:t>항목별 상세 정보</a:t>
            </a:r>
            <a:br/>
            <a:r>
              <a:rPr b="0" lang="en-US" sz="2500" spc="-1" strike="noStrike">
                <a:solidFill>
                  <a:srgbClr val="000000"/>
                </a:solidFill>
                <a:latin typeface="굴림"/>
              </a:rPr>
              <a:t>- </a:t>
            </a:r>
            <a:r>
              <a:rPr b="0" lang="en-US" sz="2500" spc="-1" strike="noStrike">
                <a:solidFill>
                  <a:srgbClr val="000000"/>
                </a:solidFill>
                <a:latin typeface="굴림"/>
              </a:rPr>
              <a:t>휴게소별 일반 정보에서 목록 클릭시 진입</a:t>
            </a:r>
            <a:br/>
            <a:r>
              <a:rPr b="0" lang="en-US" sz="2500" spc="-1" strike="noStrike">
                <a:solidFill>
                  <a:srgbClr val="000000"/>
                </a:solidFill>
                <a:latin typeface="굴림"/>
              </a:rPr>
              <a:t>- </a:t>
            </a:r>
            <a:r>
              <a:rPr b="0" lang="en-US" sz="2500" spc="-1" strike="noStrike">
                <a:solidFill>
                  <a:srgbClr val="000000"/>
                </a:solidFill>
                <a:latin typeface="굴림"/>
              </a:rPr>
              <a:t>대표음식 정보</a:t>
            </a:r>
            <a:r>
              <a:rPr b="0" lang="en-US" sz="2500" spc="-1" strike="noStrike">
                <a:solidFill>
                  <a:srgbClr val="000000"/>
                </a:solidFill>
                <a:latin typeface="굴림"/>
              </a:rPr>
              <a:t>, </a:t>
            </a:r>
            <a:r>
              <a:rPr b="0" lang="en-US" sz="2500" spc="-1" strike="noStrike">
                <a:solidFill>
                  <a:srgbClr val="000000"/>
                </a:solidFill>
                <a:latin typeface="굴림"/>
              </a:rPr>
              <a:t>유가 정보 등</a:t>
            </a:r>
            <a:endParaRPr b="0" lang="en-US" sz="2500" spc="-1" strike="noStrike">
              <a:latin typeface="굴림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500" spc="-1" strike="noStrike">
              <a:latin typeface="굴림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609480" y="228600"/>
            <a:ext cx="815256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업무 분장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609480" y="3708000"/>
            <a:ext cx="8174160" cy="97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20040" indent="-31932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500" spc="-1" strike="noStrike">
                <a:solidFill>
                  <a:srgbClr val="000000"/>
                </a:solidFill>
                <a:latin typeface="굴림"/>
              </a:rPr>
              <a:t>장은석</a:t>
            </a:r>
            <a:br/>
            <a:r>
              <a:rPr b="0" lang="en-US" sz="2500" spc="-1" strike="noStrike">
                <a:solidFill>
                  <a:srgbClr val="000000"/>
                </a:solidFill>
                <a:latin typeface="굴림"/>
              </a:rPr>
              <a:t>- </a:t>
            </a:r>
            <a:r>
              <a:rPr b="0" lang="en-US" sz="2500" spc="-1" strike="noStrike">
                <a:solidFill>
                  <a:srgbClr val="000000"/>
                </a:solidFill>
                <a:latin typeface="굴림"/>
              </a:rPr>
              <a:t>메인화면 </a:t>
            </a:r>
            <a:r>
              <a:rPr b="0" lang="en-US" sz="2500" spc="-1" strike="noStrike">
                <a:solidFill>
                  <a:srgbClr val="000000"/>
                </a:solidFill>
                <a:latin typeface="굴림"/>
              </a:rPr>
              <a:t>body </a:t>
            </a:r>
            <a:r>
              <a:rPr b="0" lang="en-US" sz="2500" spc="-1" strike="noStrike">
                <a:solidFill>
                  <a:srgbClr val="000000"/>
                </a:solidFill>
                <a:latin typeface="굴림"/>
              </a:rPr>
              <a:t>작성</a:t>
            </a:r>
            <a:r>
              <a:rPr b="0" lang="en-US" sz="2500" spc="-1" strike="noStrike">
                <a:solidFill>
                  <a:srgbClr val="000000"/>
                </a:solidFill>
                <a:latin typeface="굴림"/>
              </a:rPr>
              <a:t>(</a:t>
            </a:r>
            <a:r>
              <a:rPr b="0" lang="en-US" sz="2500" spc="-1" strike="noStrike">
                <a:solidFill>
                  <a:srgbClr val="000000"/>
                </a:solidFill>
                <a:latin typeface="굴림"/>
              </a:rPr>
              <a:t>검색창</a:t>
            </a:r>
            <a:r>
              <a:rPr b="0" lang="en-US" sz="2500" spc="-1" strike="noStrike">
                <a:solidFill>
                  <a:srgbClr val="000000"/>
                </a:solidFill>
                <a:latin typeface="굴림"/>
              </a:rPr>
              <a:t>, </a:t>
            </a:r>
            <a:r>
              <a:rPr b="0" lang="en-US" sz="2500" spc="-1" strike="noStrike">
                <a:solidFill>
                  <a:srgbClr val="000000"/>
                </a:solidFill>
                <a:latin typeface="굴림"/>
              </a:rPr>
              <a:t>리스트창</a:t>
            </a:r>
            <a:r>
              <a:rPr b="0" lang="en-US" sz="2500" spc="-1" strike="noStrike">
                <a:solidFill>
                  <a:srgbClr val="000000"/>
                </a:solidFill>
                <a:latin typeface="굴림"/>
              </a:rPr>
              <a:t>, </a:t>
            </a:r>
            <a:r>
              <a:rPr b="0" lang="en-US" sz="2500" spc="-1" strike="noStrike">
                <a:solidFill>
                  <a:srgbClr val="000000"/>
                </a:solidFill>
                <a:latin typeface="굴림"/>
              </a:rPr>
              <a:t>지도</a:t>
            </a:r>
            <a:r>
              <a:rPr b="0" lang="en-US" sz="2500" spc="-1" strike="noStrike">
                <a:solidFill>
                  <a:srgbClr val="000000"/>
                </a:solidFill>
                <a:latin typeface="굴림"/>
              </a:rPr>
              <a:t>)</a:t>
            </a:r>
            <a:endParaRPr b="0" lang="en-US" sz="2500" spc="-1" strike="noStrike">
              <a:latin typeface="굴림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609480" y="4968000"/>
            <a:ext cx="8174160" cy="13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20040" indent="-31932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500" spc="-1" strike="noStrike">
                <a:solidFill>
                  <a:srgbClr val="000000"/>
                </a:solidFill>
                <a:latin typeface="굴림"/>
              </a:rPr>
              <a:t>방진욱</a:t>
            </a:r>
            <a:br/>
            <a:r>
              <a:rPr b="0" lang="en-US" sz="2500" spc="-1" strike="noStrike">
                <a:solidFill>
                  <a:srgbClr val="000000"/>
                </a:solidFill>
                <a:latin typeface="굴림"/>
              </a:rPr>
              <a:t>- </a:t>
            </a:r>
            <a:r>
              <a:rPr b="0" lang="en-US" sz="2500" spc="-1" strike="noStrike">
                <a:solidFill>
                  <a:srgbClr val="000000"/>
                </a:solidFill>
                <a:latin typeface="굴림"/>
              </a:rPr>
              <a:t>바탕화면 이미지</a:t>
            </a:r>
            <a:br/>
            <a:r>
              <a:rPr b="0" lang="en-US" sz="2500" spc="-1" strike="noStrike">
                <a:solidFill>
                  <a:srgbClr val="000000"/>
                </a:solidFill>
                <a:latin typeface="굴림"/>
              </a:rPr>
              <a:t>- </a:t>
            </a:r>
            <a:r>
              <a:rPr b="0" lang="en-US" sz="2500" spc="-1" strike="noStrike">
                <a:solidFill>
                  <a:srgbClr val="000000"/>
                </a:solidFill>
                <a:latin typeface="굴림"/>
              </a:rPr>
              <a:t>사이트 소개 화면 </a:t>
            </a:r>
            <a:r>
              <a:rPr b="0" lang="en-US" sz="2500" spc="-1" strike="noStrike">
                <a:solidFill>
                  <a:srgbClr val="000000"/>
                </a:solidFill>
                <a:latin typeface="굴림"/>
              </a:rPr>
              <a:t>body </a:t>
            </a:r>
            <a:r>
              <a:rPr b="0" lang="en-US" sz="2500" spc="-1" strike="noStrike">
                <a:solidFill>
                  <a:srgbClr val="000000"/>
                </a:solidFill>
                <a:latin typeface="굴림"/>
              </a:rPr>
              <a:t>작성</a:t>
            </a:r>
            <a:endParaRPr b="0" lang="en-US" sz="2500" spc="-1" strike="noStrike">
              <a:latin typeface="굴림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500" spc="-1" strike="noStrike">
              <a:latin typeface="굴림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609480" y="1836000"/>
            <a:ext cx="8174160" cy="165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20040" indent="-31932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500" spc="-1" strike="noStrike">
                <a:solidFill>
                  <a:srgbClr val="000000"/>
                </a:solidFill>
                <a:latin typeface="굴림"/>
              </a:rPr>
              <a:t>김필중</a:t>
            </a:r>
            <a:br/>
            <a:r>
              <a:rPr b="0" lang="en-US" sz="2500" spc="-1" strike="noStrike">
                <a:solidFill>
                  <a:srgbClr val="000000"/>
                </a:solidFill>
                <a:latin typeface="굴림"/>
              </a:rPr>
              <a:t>- </a:t>
            </a:r>
            <a:r>
              <a:rPr b="0" lang="en-US" sz="2500" spc="-1" strike="noStrike">
                <a:solidFill>
                  <a:srgbClr val="000000"/>
                </a:solidFill>
                <a:latin typeface="굴림"/>
              </a:rPr>
              <a:t>진행 사항 체크</a:t>
            </a:r>
            <a:br/>
            <a:r>
              <a:rPr b="0" lang="en-US" sz="2500" spc="-1" strike="noStrike">
                <a:solidFill>
                  <a:srgbClr val="000000"/>
                </a:solidFill>
                <a:latin typeface="굴림"/>
              </a:rPr>
              <a:t>- Tiles </a:t>
            </a:r>
            <a:r>
              <a:rPr b="0" lang="en-US" sz="2500" spc="-1" strike="noStrike">
                <a:solidFill>
                  <a:srgbClr val="000000"/>
                </a:solidFill>
                <a:latin typeface="굴림"/>
              </a:rPr>
              <a:t>배치</a:t>
            </a:r>
            <a:r>
              <a:rPr b="0" lang="en-US" sz="2500" spc="-1" strike="noStrike">
                <a:solidFill>
                  <a:srgbClr val="000000"/>
                </a:solidFill>
                <a:latin typeface="굴림"/>
              </a:rPr>
              <a:t>(top, menu, body, bottom)</a:t>
            </a:r>
            <a:br/>
            <a:r>
              <a:rPr b="0" lang="en-US" sz="2500" spc="-1" strike="noStrike">
                <a:solidFill>
                  <a:srgbClr val="000000"/>
                </a:solidFill>
                <a:latin typeface="굴림"/>
              </a:rPr>
              <a:t>- XML </a:t>
            </a:r>
            <a:r>
              <a:rPr b="0" lang="en-US" sz="2500" spc="-1" strike="noStrike">
                <a:solidFill>
                  <a:srgbClr val="000000"/>
                </a:solidFill>
                <a:latin typeface="굴림"/>
              </a:rPr>
              <a:t>데이터 읽어들이기</a:t>
            </a:r>
            <a:r>
              <a:rPr b="0" lang="en-US" sz="2500" spc="-1" strike="noStrike">
                <a:solidFill>
                  <a:srgbClr val="000000"/>
                </a:solidFill>
                <a:latin typeface="굴림"/>
              </a:rPr>
              <a:t>(Ajax, </a:t>
            </a:r>
            <a:r>
              <a:rPr b="0" lang="en-US" sz="2500" spc="-1" strike="noStrike">
                <a:solidFill>
                  <a:srgbClr val="000000"/>
                </a:solidFill>
                <a:latin typeface="굴림"/>
              </a:rPr>
              <a:t>공공데이터포털</a:t>
            </a:r>
            <a:r>
              <a:rPr b="0" lang="en-US" sz="2500" spc="-1" strike="noStrike">
                <a:solidFill>
                  <a:srgbClr val="000000"/>
                </a:solidFill>
                <a:latin typeface="굴림"/>
              </a:rPr>
              <a:t>)</a:t>
            </a:r>
            <a:endParaRPr b="0" lang="en-US" sz="2500" spc="-1" strike="noStrike">
              <a:latin typeface="굴림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57200" y="274680"/>
            <a:ext cx="8228880" cy="9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구체적 기능구현 – 메인화면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576000" y="1728000"/>
            <a:ext cx="7919640" cy="47516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3"/>
          <p:cNvSpPr/>
          <p:nvPr/>
        </p:nvSpPr>
        <p:spPr>
          <a:xfrm>
            <a:off x="864000" y="1872000"/>
            <a:ext cx="7199640" cy="50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사이트 명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864000" y="2520000"/>
            <a:ext cx="3527640" cy="35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사이트 소개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만든 취지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공지사항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)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99" name="CustomShape 5"/>
          <p:cNvSpPr/>
          <p:nvPr/>
        </p:nvSpPr>
        <p:spPr>
          <a:xfrm>
            <a:off x="4536000" y="2520000"/>
            <a:ext cx="3527640" cy="35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휴게소 정보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00" name="CustomShape 6"/>
          <p:cNvSpPr/>
          <p:nvPr/>
        </p:nvSpPr>
        <p:spPr>
          <a:xfrm>
            <a:off x="5472000" y="3024000"/>
            <a:ext cx="2591640" cy="287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남한 지도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고속도로 표시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)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01" name="CustomShape 7"/>
          <p:cNvSpPr/>
          <p:nvPr/>
        </p:nvSpPr>
        <p:spPr>
          <a:xfrm>
            <a:off x="864000" y="3456000"/>
            <a:ext cx="4463640" cy="2447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휴게소 리스트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1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휴게소명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고속도로명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전화번호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)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02" name="CustomShape 8"/>
          <p:cNvSpPr/>
          <p:nvPr/>
        </p:nvSpPr>
        <p:spPr>
          <a:xfrm>
            <a:off x="864000" y="6048000"/>
            <a:ext cx="7199640" cy="35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사이트 일반 정보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03" name="CustomShape 9"/>
          <p:cNvSpPr/>
          <p:nvPr/>
        </p:nvSpPr>
        <p:spPr>
          <a:xfrm>
            <a:off x="864000" y="3024000"/>
            <a:ext cx="4463640" cy="35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고속도로명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휴게소명 검색 창</a:t>
            </a:r>
            <a:endParaRPr b="0" lang="en-US" sz="1800" spc="-1" strike="noStrike">
              <a:latin typeface="굴림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57200" y="274680"/>
            <a:ext cx="8228880" cy="9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구체적 기능구현 – 사이트소개화면</a:t>
            </a:r>
            <a:br/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(</a:t>
            </a: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모든 화면에서 사이트 소개 배너를 클릭하여 진입</a:t>
            </a: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)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576000" y="1728000"/>
            <a:ext cx="7919640" cy="47516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3"/>
          <p:cNvSpPr/>
          <p:nvPr/>
        </p:nvSpPr>
        <p:spPr>
          <a:xfrm>
            <a:off x="864000" y="1872000"/>
            <a:ext cx="7199640" cy="50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사이트 명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07" name="CustomShape 4"/>
          <p:cNvSpPr/>
          <p:nvPr/>
        </p:nvSpPr>
        <p:spPr>
          <a:xfrm>
            <a:off x="864000" y="2520000"/>
            <a:ext cx="3527640" cy="35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사이트 소개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만든 취지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공지사항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)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08" name="CustomShape 5"/>
          <p:cNvSpPr/>
          <p:nvPr/>
        </p:nvSpPr>
        <p:spPr>
          <a:xfrm>
            <a:off x="4536000" y="2520000"/>
            <a:ext cx="3527640" cy="35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휴게소 정보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09" name="CustomShape 6"/>
          <p:cNvSpPr/>
          <p:nvPr/>
        </p:nvSpPr>
        <p:spPr>
          <a:xfrm>
            <a:off x="2376000" y="3024000"/>
            <a:ext cx="5687640" cy="287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클릭한 메뉴에 따라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만든 취지 내용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또는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공지 사항 내용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10" name="CustomShape 7"/>
          <p:cNvSpPr/>
          <p:nvPr/>
        </p:nvSpPr>
        <p:spPr>
          <a:xfrm>
            <a:off x="864000" y="6048000"/>
            <a:ext cx="7199640" cy="35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사이트 일반 정보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11" name="CustomShape 8"/>
          <p:cNvSpPr/>
          <p:nvPr/>
        </p:nvSpPr>
        <p:spPr>
          <a:xfrm>
            <a:off x="864000" y="3024000"/>
            <a:ext cx="1439640" cy="287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만든 취지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공지 사항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사이드 메뉴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)</a:t>
            </a:r>
            <a:endParaRPr b="0" lang="en-US" sz="1800" spc="-1" strike="noStrike">
              <a:latin typeface="굴림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57200" y="274680"/>
            <a:ext cx="8228880" cy="9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구체적 기능구현 – 휴게소 일반정보</a:t>
            </a:r>
            <a:br/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(</a:t>
            </a: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메인화면 휴게소 리스트에서 휴게소명 클릭하여 진입</a:t>
            </a:r>
            <a:r>
              <a:rPr b="0" lang="en-US" sz="4400" spc="-1" strike="noStrike">
                <a:solidFill>
                  <a:srgbClr val="775f55"/>
                </a:solidFill>
                <a:latin typeface="Tw Cen MT"/>
              </a:rPr>
              <a:t>)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576000" y="1728000"/>
            <a:ext cx="7919640" cy="47516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3"/>
          <p:cNvSpPr/>
          <p:nvPr/>
        </p:nvSpPr>
        <p:spPr>
          <a:xfrm>
            <a:off x="864000" y="1872000"/>
            <a:ext cx="7199640" cy="50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사이트 명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864000" y="2520000"/>
            <a:ext cx="3527640" cy="35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사이트 소개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만든 취지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공지사항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)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16" name="CustomShape 5"/>
          <p:cNvSpPr/>
          <p:nvPr/>
        </p:nvSpPr>
        <p:spPr>
          <a:xfrm>
            <a:off x="4536000" y="2520000"/>
            <a:ext cx="3527640" cy="35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휴게소 정보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17" name="CustomShape 6"/>
          <p:cNvSpPr/>
          <p:nvPr/>
        </p:nvSpPr>
        <p:spPr>
          <a:xfrm>
            <a:off x="864000" y="6048000"/>
            <a:ext cx="7199640" cy="35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사이트 일반 정보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18" name="CustomShape 7"/>
          <p:cNvSpPr/>
          <p:nvPr/>
        </p:nvSpPr>
        <p:spPr>
          <a:xfrm>
            <a:off x="864000" y="3024000"/>
            <a:ext cx="3527640" cy="2807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휴게소 평면도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19" name="CustomShape 8"/>
          <p:cNvSpPr/>
          <p:nvPr/>
        </p:nvSpPr>
        <p:spPr>
          <a:xfrm>
            <a:off x="4536000" y="3024000"/>
            <a:ext cx="3527640" cy="2807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휴게소 세부 정보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대표음식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편의시설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, </a:t>
            </a: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주유정보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브랜드매장정보</a:t>
            </a: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)</a:t>
            </a:r>
            <a:endParaRPr b="0" lang="en-US" sz="1800" spc="-1" strike="noStrike">
              <a:latin typeface="굴림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973</TotalTime>
  <Application>LibreOffice/6.0.3.2$Windows_X86_64 LibreOffice_project/8f48d515416608e3a835360314dac7e47fd0b821</Application>
  <Words>344</Words>
  <Paragraphs>118</Paragraphs>
  <Company>인덕대학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2013-08-29T06:09:19Z</dcterms:created>
  <dc:creator>203a17</dc:creator>
  <dc:description/>
  <dc:language>ko-KR</dc:language>
  <cp:lastModifiedBy/>
  <dcterms:modified xsi:type="dcterms:W3CDTF">2018-07-30T09:47:23Z</dcterms:modified>
  <cp:revision>103</cp:revision>
  <dc:subject/>
  <dc:title>Health Management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인덕대학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10</vt:i4>
  </property>
  <property fmtid="{D5CDD505-2E9C-101B-9397-08002B2CF9AE}" pid="9" name="PresentationFormat">
    <vt:lpwstr>화면 슬라이드 쇼(4:3)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30</vt:i4>
  </property>
</Properties>
</file>